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3.jpg" ContentType="image/jpg"/>
  <Override PartName="/ppt/media/image94.jpg" ContentType="image/jp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328" r:id="rId2"/>
    <p:sldId id="400" r:id="rId3"/>
    <p:sldId id="429" r:id="rId4"/>
    <p:sldId id="430" r:id="rId5"/>
    <p:sldId id="438" r:id="rId6"/>
    <p:sldId id="439" r:id="rId7"/>
    <p:sldId id="440" r:id="rId8"/>
    <p:sldId id="441" r:id="rId9"/>
    <p:sldId id="442" r:id="rId10"/>
    <p:sldId id="443" r:id="rId11"/>
    <p:sldId id="444" r:id="rId12"/>
    <p:sldId id="445" r:id="rId13"/>
    <p:sldId id="446" r:id="rId14"/>
    <p:sldId id="447" r:id="rId15"/>
    <p:sldId id="448" r:id="rId16"/>
    <p:sldId id="449" r:id="rId17"/>
    <p:sldId id="450" r:id="rId18"/>
    <p:sldId id="451" r:id="rId19"/>
    <p:sldId id="376" r:id="rId20"/>
    <p:sldId id="452" r:id="rId21"/>
    <p:sldId id="401" r:id="rId22"/>
    <p:sldId id="404" r:id="rId23"/>
    <p:sldId id="405" r:id="rId24"/>
    <p:sldId id="406" r:id="rId25"/>
    <p:sldId id="345" r:id="rId26"/>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7878"/>
    <a:srgbClr val="43B02A"/>
    <a:srgbClr val="BC204B"/>
    <a:srgbClr val="F68D2E"/>
    <a:srgbClr val="EAAA00"/>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737" autoAdjust="0"/>
  </p:normalViewPr>
  <p:slideViewPr>
    <p:cSldViewPr snapToGrid="0" showGuides="1">
      <p:cViewPr varScale="1">
        <p:scale>
          <a:sx n="117" d="100"/>
          <a:sy n="117" d="100"/>
        </p:scale>
        <p:origin x="72" y="3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A168A-9787-4220-882A-33F8C827E26E}" type="datetimeFigureOut">
              <a:rPr lang="en-GB" smtClean="0"/>
              <a:t>21/03/2021</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DF25F-4D17-4894-B209-8DC8B2407873}" type="slidenum">
              <a:rPr lang="en-GB" smtClean="0"/>
              <a:t>‹#›</a:t>
            </a:fld>
            <a:endParaRPr lang="en-GB"/>
          </a:p>
        </p:txBody>
      </p:sp>
    </p:spTree>
    <p:extLst>
      <p:ext uri="{BB962C8B-B14F-4D97-AF65-F5344CB8AC3E}">
        <p14:creationId xmlns:p14="http://schemas.microsoft.com/office/powerpoint/2010/main" val="2405862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DEBC94-8389-424A-A659-9E2AAFBBE54C}" type="slidenum">
              <a:rPr lang="en-GB" smtClean="0"/>
              <a:t>1</a:t>
            </a:fld>
            <a:endParaRPr lang="en-GB"/>
          </a:p>
        </p:txBody>
      </p:sp>
    </p:spTree>
    <p:extLst>
      <p:ext uri="{BB962C8B-B14F-4D97-AF65-F5344CB8AC3E}">
        <p14:creationId xmlns:p14="http://schemas.microsoft.com/office/powerpoint/2010/main" val="1999039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23</a:t>
            </a:fld>
            <a:endParaRPr lang="en-US" dirty="0"/>
          </a:p>
        </p:txBody>
      </p:sp>
    </p:spTree>
    <p:extLst>
      <p:ext uri="{BB962C8B-B14F-4D97-AF65-F5344CB8AC3E}">
        <p14:creationId xmlns:p14="http://schemas.microsoft.com/office/powerpoint/2010/main" val="313279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3863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04550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16045" b="12911"/>
          <a:stretch/>
        </p:blipFill>
        <p:spPr>
          <a:xfrm>
            <a:off x="1" y="1"/>
            <a:ext cx="12192000" cy="6858000"/>
          </a:xfrm>
          <a:prstGeom prst="rect">
            <a:avLst/>
          </a:prstGeom>
        </p:spPr>
      </p:pic>
      <p:sp>
        <p:nvSpPr>
          <p:cNvPr id="8" name="Title 1"/>
          <p:cNvSpPr>
            <a:spLocks noGrp="1"/>
          </p:cNvSpPr>
          <p:nvPr>
            <p:ph type="ctrTitle" hasCustomPrompt="1"/>
          </p:nvPr>
        </p:nvSpPr>
        <p:spPr>
          <a:xfrm>
            <a:off x="973169" y="1339200"/>
            <a:ext cx="7620923" cy="3510000"/>
          </a:xfrm>
        </p:spPr>
        <p:txBody>
          <a:bodyPr anchor="t" anchorCtr="0"/>
          <a:lstStyle>
            <a:lvl1pPr algn="l" defTabSz="914400" rtl="0" eaLnBrk="1" latinLnBrk="0" hangingPunct="1">
              <a:lnSpc>
                <a:spcPct val="100000"/>
              </a:lnSpc>
              <a:spcBef>
                <a:spcPct val="0"/>
              </a:spcBef>
              <a:buNone/>
              <a:defRPr lang="en-US" sz="10000" kern="1200" dirty="0">
                <a:solidFill>
                  <a:schemeClr val="tx2"/>
                </a:solidFill>
                <a:latin typeface="Microsoft YaHei" panose="020B0503020204020204" pitchFamily="34" charset="-122"/>
                <a:ea typeface="+mj-ea"/>
                <a:cs typeface="+mj-cs"/>
              </a:defRPr>
            </a:lvl1pPr>
          </a:lstStyle>
          <a:p>
            <a:r>
              <a:rPr lang="en-GB" dirty="0"/>
              <a:t>Title Slide 1 – </a:t>
            </a:r>
            <a:br>
              <a:rPr lang="en-GB" dirty="0"/>
            </a:br>
            <a:r>
              <a:rPr lang="en-GB" dirty="0"/>
              <a:t>left light vertical image</a:t>
            </a:r>
            <a:endParaRPr lang="en-US" dirty="0"/>
          </a:p>
        </p:txBody>
      </p:sp>
      <p:sp>
        <p:nvSpPr>
          <p:cNvPr id="4" name="Text Placeholder 3"/>
          <p:cNvSpPr>
            <a:spLocks noGrp="1"/>
          </p:cNvSpPr>
          <p:nvPr>
            <p:ph type="body" sz="quarter" idx="11"/>
          </p:nvPr>
        </p:nvSpPr>
        <p:spPr>
          <a:xfrm>
            <a:off x="1008618" y="5036400"/>
            <a:ext cx="7585477" cy="216000"/>
          </a:xfrm>
        </p:spPr>
        <p:txBody>
          <a:bodyPr/>
          <a:lstStyle>
            <a:lvl1pPr>
              <a:defRPr lang="en-US" sz="1100" b="1" kern="1200" dirty="0" smtClean="0">
                <a:solidFill>
                  <a:schemeClr val="tx2"/>
                </a:solidFill>
                <a:latin typeface="Microsoft YaHei" panose="020B0503020204020204" pitchFamily="34" charset="-122"/>
                <a:ea typeface="+mn-ea"/>
                <a:cs typeface="+mn-cs"/>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7" name="Freeform 19"/>
          <p:cNvSpPr>
            <a:spLocks noEditPoints="1"/>
          </p:cNvSpPr>
          <p:nvPr userDrawn="1"/>
        </p:nvSpPr>
        <p:spPr bwMode="auto">
          <a:xfrm>
            <a:off x="1008615" y="784689"/>
            <a:ext cx="957046"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Tree>
    <p:extLst>
      <p:ext uri="{BB962C8B-B14F-4D97-AF65-F5344CB8AC3E}">
        <p14:creationId xmlns:p14="http://schemas.microsoft.com/office/powerpoint/2010/main" val="2986092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16123" y="1422400"/>
            <a:ext cx="496800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hart Placeholder 5"/>
          <p:cNvSpPr>
            <a:spLocks noGrp="1"/>
          </p:cNvSpPr>
          <p:nvPr>
            <p:ph type="chart" sz="quarter" idx="13"/>
          </p:nvPr>
        </p:nvSpPr>
        <p:spPr>
          <a:xfrm>
            <a:off x="6207877" y="1422400"/>
            <a:ext cx="4968000" cy="4604400"/>
          </a:xfrm>
        </p:spPr>
        <p:txBody>
          <a:bodyPr anchor="ctr"/>
          <a:lstStyle>
            <a:lvl1pPr algn="ctr">
              <a:defRPr/>
            </a:lvl1pPr>
          </a:lstStyle>
          <a:p>
            <a:r>
              <a:rPr lang="en-US"/>
              <a:t>Click icon to add chart</a:t>
            </a:r>
            <a:endParaRPr lang="en-GB" dirty="0"/>
          </a:p>
        </p:txBody>
      </p:sp>
      <p:sp>
        <p:nvSpPr>
          <p:cNvPr id="2" name="Title 1"/>
          <p:cNvSpPr>
            <a:spLocks noGrp="1"/>
          </p:cNvSpPr>
          <p:nvPr>
            <p:ph type="title"/>
          </p:nvPr>
        </p:nvSpPr>
        <p:spPr>
          <a:xfrm>
            <a:off x="1016123" y="451575"/>
            <a:ext cx="10159754" cy="723600"/>
          </a:xfrm>
        </p:spPr>
        <p:txBody>
          <a:bodyPr/>
          <a:lstStyle/>
          <a:p>
            <a:r>
              <a:rPr lang="en-US"/>
              <a:t>Click to edit Master title style</a:t>
            </a:r>
            <a:endParaRPr lang="en-GB" dirty="0"/>
          </a:p>
        </p:txBody>
      </p:sp>
      <p:sp>
        <p:nvSpPr>
          <p:cNvPr id="5" name="Text Placeholder 4"/>
          <p:cNvSpPr>
            <a:spLocks noGrp="1"/>
          </p:cNvSpPr>
          <p:nvPr>
            <p:ph type="body" sz="quarter" idx="11"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46885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16123" y="3830800"/>
            <a:ext cx="10159754"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16123" y="1426659"/>
            <a:ext cx="10159754" cy="2196000"/>
          </a:xfrm>
        </p:spPr>
        <p:txBody>
          <a:bodyPr anchor="ctr"/>
          <a:lstStyle>
            <a:lvl1pPr algn="ctr">
              <a:defRPr/>
            </a:lvl1pPr>
          </a:lstStyle>
          <a:p>
            <a:r>
              <a:rPr lang="en-US"/>
              <a:t>Click icon to add chart</a:t>
            </a:r>
            <a:endParaRPr lang="en-GB" dirty="0"/>
          </a:p>
        </p:txBody>
      </p:sp>
      <p:sp>
        <p:nvSpPr>
          <p:cNvPr id="3" name="Title 2"/>
          <p:cNvSpPr>
            <a:spLocks noGrp="1"/>
          </p:cNvSpPr>
          <p:nvPr>
            <p:ph type="title"/>
          </p:nvPr>
        </p:nvSpPr>
        <p:spPr>
          <a:xfrm>
            <a:off x="1016123" y="451575"/>
            <a:ext cx="10159754" cy="723600"/>
          </a:xfrm>
        </p:spPr>
        <p:txBody>
          <a:bodyPr/>
          <a:lstStyle/>
          <a:p>
            <a:r>
              <a:rPr lang="en-US"/>
              <a:t>Click to edit Master title style</a:t>
            </a:r>
            <a:endParaRPr lang="en-GB" dirty="0"/>
          </a:p>
        </p:txBody>
      </p:sp>
      <p:sp>
        <p:nvSpPr>
          <p:cNvPr id="6" name="Text Placeholder 4"/>
          <p:cNvSpPr>
            <a:spLocks noGrp="1"/>
          </p:cNvSpPr>
          <p:nvPr>
            <p:ph type="body" sz="quarter" idx="12"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778661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50400" y="1426659"/>
            <a:ext cx="3139200" cy="21960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16123" y="1426659"/>
            <a:ext cx="3187200" cy="21960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16123" y="3830800"/>
            <a:ext cx="31872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36677" y="1426659"/>
            <a:ext cx="3139200" cy="21960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2400" y="3830800"/>
            <a:ext cx="31872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7988677" y="3830800"/>
            <a:ext cx="31872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1016123" y="451575"/>
            <a:ext cx="10159754" cy="723600"/>
          </a:xfrm>
        </p:spPr>
        <p:txBody>
          <a:bodyPr/>
          <a:lstStyle/>
          <a:p>
            <a:r>
              <a:rPr lang="en-US"/>
              <a:t>Click to edit Master title style</a:t>
            </a:r>
            <a:endParaRPr lang="en-GB" dirty="0"/>
          </a:p>
        </p:txBody>
      </p:sp>
      <p:sp>
        <p:nvSpPr>
          <p:cNvPr id="11" name="Text Placeholder 4"/>
          <p:cNvSpPr>
            <a:spLocks noGrp="1"/>
          </p:cNvSpPr>
          <p:nvPr>
            <p:ph type="body" sz="quarter" idx="16"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441336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16123" y="1422400"/>
            <a:ext cx="10159754" cy="4604400"/>
          </a:xfrm>
        </p:spPr>
        <p:txBody>
          <a:bodyPr anchor="ctr"/>
          <a:lstStyle>
            <a:lvl1pPr algn="ctr">
              <a:defRPr/>
            </a:lvl1pPr>
          </a:lstStyle>
          <a:p>
            <a:r>
              <a:rPr lang="en-US"/>
              <a:t>Click icon to add picture</a:t>
            </a:r>
            <a:endParaRPr lang="en-GB"/>
          </a:p>
        </p:txBody>
      </p:sp>
      <p:sp>
        <p:nvSpPr>
          <p:cNvPr id="3" name="Title 2"/>
          <p:cNvSpPr>
            <a:spLocks noGrp="1"/>
          </p:cNvSpPr>
          <p:nvPr>
            <p:ph type="title"/>
          </p:nvPr>
        </p:nvSpPr>
        <p:spPr>
          <a:xfrm>
            <a:off x="1016123" y="451575"/>
            <a:ext cx="10159754" cy="723600"/>
          </a:xfrm>
        </p:spPr>
        <p:txBody>
          <a:bodyPr/>
          <a:lstStyle/>
          <a:p>
            <a:r>
              <a:rPr lang="en-US"/>
              <a:t>Click to edit Master title style</a:t>
            </a:r>
            <a:endParaRPr lang="en-GB"/>
          </a:p>
        </p:txBody>
      </p:sp>
      <p:sp>
        <p:nvSpPr>
          <p:cNvPr id="5" name="Text Placeholder 4"/>
          <p:cNvSpPr>
            <a:spLocks noGrp="1"/>
          </p:cNvSpPr>
          <p:nvPr>
            <p:ph type="body" sz="quarter" idx="11"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546685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9700"/>
            <a:ext cx="12192000" cy="6007100"/>
          </a:xfrm>
        </p:spPr>
        <p:txBody>
          <a:bodyPr anchor="ctr"/>
          <a:lstStyle>
            <a:lvl1pPr algn="ctr">
              <a:defRPr/>
            </a:lvl1pPr>
          </a:lstStyle>
          <a:p>
            <a:r>
              <a:rPr lang="en-US"/>
              <a:t>Click icon to add picture</a:t>
            </a:r>
            <a:endParaRPr lang="en-GB"/>
          </a:p>
        </p:txBody>
      </p:sp>
    </p:spTree>
    <p:extLst>
      <p:ext uri="{BB962C8B-B14F-4D97-AF65-F5344CB8AC3E}">
        <p14:creationId xmlns:p14="http://schemas.microsoft.com/office/powerpoint/2010/main" val="290061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16123" y="2336184"/>
            <a:ext cx="1876800" cy="3690616"/>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86862" y="2336184"/>
            <a:ext cx="1876800" cy="3690616"/>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57600" y="2336184"/>
            <a:ext cx="1876800" cy="3690616"/>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28338" y="2336184"/>
            <a:ext cx="1876800" cy="3690616"/>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16123" y="1426659"/>
            <a:ext cx="1876800" cy="604800"/>
          </a:xfrm>
          <a:prstGeom prst="homePlate">
            <a:avLst>
              <a:gd name="adj" fmla="val 31970"/>
            </a:avLst>
          </a:prstGeom>
          <a:solidFill>
            <a:schemeClr val="tx2"/>
          </a:solidFill>
        </p:spPr>
        <p:txBody>
          <a:bodyPr lIns="54000" tIns="54000" rIns="54000" bIns="54000" anchor="ctr"/>
          <a:lstStyle>
            <a:lvl1pPr algn="l">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86862" y="1426659"/>
            <a:ext cx="1876800" cy="604800"/>
          </a:xfrm>
          <a:prstGeom prst="chevron">
            <a:avLst>
              <a:gd name="adj" fmla="val 31101"/>
            </a:avLst>
          </a:prstGeom>
          <a:solidFill>
            <a:schemeClr val="tx2"/>
          </a:solidFill>
        </p:spPr>
        <p:txBody>
          <a:bodyPr lIns="54000" tIns="54000" rIns="54000" bIns="54000" anchor="ctr"/>
          <a:lstStyle>
            <a:lvl1pPr algn="l">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57600" y="1426659"/>
            <a:ext cx="1876800" cy="604800"/>
          </a:xfrm>
          <a:prstGeom prst="chevron">
            <a:avLst>
              <a:gd name="adj" fmla="val 31101"/>
            </a:avLst>
          </a:prstGeom>
          <a:solidFill>
            <a:schemeClr val="tx2"/>
          </a:solidFill>
        </p:spPr>
        <p:txBody>
          <a:bodyPr lIns="54000" tIns="54000" rIns="54000" bIns="54000" anchor="ctr"/>
          <a:lstStyle>
            <a:lvl1pPr algn="l">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28338" y="1426659"/>
            <a:ext cx="1876800" cy="604800"/>
          </a:xfrm>
          <a:prstGeom prst="chevron">
            <a:avLst>
              <a:gd name="adj" fmla="val 31101"/>
            </a:avLst>
          </a:prstGeom>
          <a:solidFill>
            <a:schemeClr val="tx2"/>
          </a:solidFill>
        </p:spPr>
        <p:txBody>
          <a:bodyPr lIns="54000" tIns="54000" rIns="54000" bIns="54000" anchor="ctr"/>
          <a:lstStyle>
            <a:lvl1pPr algn="l">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99077" y="1426659"/>
            <a:ext cx="1876800" cy="604800"/>
          </a:xfrm>
          <a:prstGeom prst="chevron">
            <a:avLst>
              <a:gd name="adj" fmla="val 31101"/>
            </a:avLst>
          </a:prstGeom>
          <a:solidFill>
            <a:schemeClr val="tx2"/>
          </a:solidFill>
        </p:spPr>
        <p:txBody>
          <a:bodyPr lIns="54000" tIns="54000" rIns="54000" bIns="54000" anchor="ctr"/>
          <a:lstStyle>
            <a:lvl1pPr algn="l">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99077" y="2336184"/>
            <a:ext cx="1876800" cy="3690616"/>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1016123" y="451575"/>
            <a:ext cx="10159754" cy="723600"/>
          </a:xfrm>
        </p:spPr>
        <p:txBody>
          <a:bodyPr/>
          <a:lstStyle/>
          <a:p>
            <a:r>
              <a:rPr lang="en-US"/>
              <a:t>Click to edit Master title style</a:t>
            </a:r>
            <a:endParaRPr lang="en-GB" dirty="0"/>
          </a:p>
        </p:txBody>
      </p:sp>
      <p:sp>
        <p:nvSpPr>
          <p:cNvPr id="14" name="Text Placeholder 4"/>
          <p:cNvSpPr>
            <a:spLocks noGrp="1"/>
          </p:cNvSpPr>
          <p:nvPr>
            <p:ph type="body" sz="quarter" idx="20"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87759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16123" y="2336184"/>
            <a:ext cx="2347200" cy="3690616"/>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620308" y="2336184"/>
            <a:ext cx="2347200" cy="3690616"/>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224492" y="2336184"/>
            <a:ext cx="2347200" cy="3690616"/>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828677" y="2336184"/>
            <a:ext cx="2347200" cy="3690616"/>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16123" y="1426659"/>
            <a:ext cx="2347200" cy="604800"/>
          </a:xfrm>
          <a:prstGeom prst="homePlate">
            <a:avLst>
              <a:gd name="adj" fmla="val 31970"/>
            </a:avLst>
          </a:prstGeom>
          <a:solidFill>
            <a:schemeClr val="tx2"/>
          </a:solidFill>
        </p:spPr>
        <p:txBody>
          <a:bodyPr lIns="54000" tIns="54000" rIns="54000" bIns="54000" anchor="ctr"/>
          <a:lstStyle>
            <a:lvl1pPr algn="l">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620308" y="1426659"/>
            <a:ext cx="2347200" cy="604800"/>
          </a:xfrm>
          <a:prstGeom prst="chevron">
            <a:avLst>
              <a:gd name="adj" fmla="val 31101"/>
            </a:avLst>
          </a:prstGeom>
          <a:solidFill>
            <a:schemeClr val="tx2"/>
          </a:solidFill>
        </p:spPr>
        <p:txBody>
          <a:bodyPr lIns="54000" tIns="54000" rIns="54000" bIns="54000" anchor="ctr"/>
          <a:lstStyle>
            <a:lvl1pPr algn="l">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224492" y="1426659"/>
            <a:ext cx="2347200" cy="604800"/>
          </a:xfrm>
          <a:prstGeom prst="chevron">
            <a:avLst>
              <a:gd name="adj" fmla="val 31101"/>
            </a:avLst>
          </a:prstGeom>
          <a:solidFill>
            <a:schemeClr val="tx2"/>
          </a:solidFill>
        </p:spPr>
        <p:txBody>
          <a:bodyPr lIns="54000" tIns="54000" rIns="54000" bIns="54000" anchor="ctr"/>
          <a:lstStyle>
            <a:lvl1pPr algn="l">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828677" y="1426659"/>
            <a:ext cx="2347200" cy="604800"/>
          </a:xfrm>
          <a:prstGeom prst="chevron">
            <a:avLst>
              <a:gd name="adj" fmla="val 31101"/>
            </a:avLst>
          </a:prstGeom>
          <a:solidFill>
            <a:schemeClr val="tx2"/>
          </a:solidFill>
        </p:spPr>
        <p:txBody>
          <a:bodyPr lIns="54000" tIns="54000" rIns="54000" bIns="54000" anchor="ctr"/>
          <a:lstStyle>
            <a:lvl1pPr algn="l">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1016123" y="451575"/>
            <a:ext cx="10159754" cy="723600"/>
          </a:xfrm>
        </p:spPr>
        <p:txBody>
          <a:bodyPr/>
          <a:lstStyle/>
          <a:p>
            <a:r>
              <a:rPr lang="en-US"/>
              <a:t>Click to edit Master title style</a:t>
            </a:r>
            <a:endParaRPr lang="en-GB"/>
          </a:p>
        </p:txBody>
      </p:sp>
      <p:sp>
        <p:nvSpPr>
          <p:cNvPr id="11" name="Text Placeholder 4"/>
          <p:cNvSpPr>
            <a:spLocks noGrp="1"/>
          </p:cNvSpPr>
          <p:nvPr>
            <p:ph type="body" sz="quarter" idx="18"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683865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7339200" y="4532800"/>
            <a:ext cx="3849600" cy="14940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339200" y="1784424"/>
            <a:ext cx="3849600" cy="14940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5362710" y="3191932"/>
            <a:ext cx="1466585" cy="1191600"/>
          </a:xfrm>
          <a:prstGeom prst="ellipse">
            <a:avLst/>
          </a:prstGeom>
          <a:solidFill>
            <a:schemeClr val="accent1"/>
          </a:solidFill>
        </p:spPr>
        <p:txBody>
          <a:bodyPr lIns="54000" tIns="54000" rIns="54000" bIns="54000" anchor="ctr"/>
          <a:lstStyle>
            <a:lvl1pPr algn="ctr">
              <a:defRPr sz="10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8"/>
          <p:cNvSpPr>
            <a:spLocks noGrp="1"/>
          </p:cNvSpPr>
          <p:nvPr>
            <p:ph type="body" sz="quarter" idx="15"/>
          </p:nvPr>
        </p:nvSpPr>
        <p:spPr>
          <a:xfrm>
            <a:off x="7339200" y="1428430"/>
            <a:ext cx="3849600"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7339200" y="4182242"/>
            <a:ext cx="3849600"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1003200" y="4532800"/>
            <a:ext cx="3849600" cy="14940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18"/>
          </p:nvPr>
        </p:nvSpPr>
        <p:spPr>
          <a:xfrm>
            <a:off x="1003200" y="4182242"/>
            <a:ext cx="3849600"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1003200" y="1784424"/>
            <a:ext cx="3849600" cy="14940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428430"/>
            <a:ext cx="3849600"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Right Arrow 2"/>
          <p:cNvSpPr/>
          <p:nvPr userDrawn="1"/>
        </p:nvSpPr>
        <p:spPr>
          <a:xfrm rot="2655894">
            <a:off x="5047199" y="2812312"/>
            <a:ext cx="5088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1000" dirty="0">
              <a:solidFill>
                <a:schemeClr val="bg1"/>
              </a:solidFill>
              <a:latin typeface="Microsoft YaHei" panose="020B0503020204020204" pitchFamily="34" charset="-122"/>
            </a:endParaRPr>
          </a:p>
        </p:txBody>
      </p:sp>
      <p:sp>
        <p:nvSpPr>
          <p:cNvPr id="21" name="Right Arrow 20"/>
          <p:cNvSpPr/>
          <p:nvPr userDrawn="1"/>
        </p:nvSpPr>
        <p:spPr>
          <a:xfrm rot="18944106" flipH="1">
            <a:off x="6636002" y="2812312"/>
            <a:ext cx="5088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1000" dirty="0">
              <a:solidFill>
                <a:schemeClr val="bg1"/>
              </a:solidFill>
              <a:latin typeface="Microsoft YaHei" panose="020B0503020204020204" pitchFamily="34" charset="-122"/>
            </a:endParaRPr>
          </a:p>
        </p:txBody>
      </p:sp>
      <p:sp>
        <p:nvSpPr>
          <p:cNvPr id="22" name="Right Arrow 21"/>
          <p:cNvSpPr/>
          <p:nvPr userDrawn="1"/>
        </p:nvSpPr>
        <p:spPr>
          <a:xfrm rot="18944106" flipV="1">
            <a:off x="5047199" y="4385153"/>
            <a:ext cx="5088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1000" dirty="0">
              <a:solidFill>
                <a:schemeClr val="bg1"/>
              </a:solidFill>
              <a:latin typeface="Microsoft YaHei" panose="020B0503020204020204" pitchFamily="34" charset="-122"/>
            </a:endParaRPr>
          </a:p>
        </p:txBody>
      </p:sp>
      <p:sp>
        <p:nvSpPr>
          <p:cNvPr id="23" name="Right Arrow 22"/>
          <p:cNvSpPr/>
          <p:nvPr userDrawn="1"/>
        </p:nvSpPr>
        <p:spPr>
          <a:xfrm rot="2655894" flipH="1" flipV="1">
            <a:off x="6636002" y="4385153"/>
            <a:ext cx="5088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1000" dirty="0">
              <a:solidFill>
                <a:schemeClr val="bg1"/>
              </a:solidFill>
              <a:latin typeface="Microsoft YaHei" panose="020B0503020204020204" pitchFamily="34" charset="-122"/>
            </a:endParaRPr>
          </a:p>
        </p:txBody>
      </p:sp>
      <p:sp>
        <p:nvSpPr>
          <p:cNvPr id="4" name="Title 3"/>
          <p:cNvSpPr>
            <a:spLocks noGrp="1"/>
          </p:cNvSpPr>
          <p:nvPr>
            <p:ph type="title"/>
          </p:nvPr>
        </p:nvSpPr>
        <p:spPr/>
        <p:txBody>
          <a:bodyPr/>
          <a:lstStyle/>
          <a:p>
            <a:r>
              <a:rPr lang="en-US"/>
              <a:t>Click to edit Master title style</a:t>
            </a:r>
            <a:endParaRPr lang="en-GB" dirty="0"/>
          </a:p>
        </p:txBody>
      </p:sp>
      <p:sp>
        <p:nvSpPr>
          <p:cNvPr id="16" name="Text Placeholder 4"/>
          <p:cNvSpPr>
            <a:spLocks noGrp="1"/>
          </p:cNvSpPr>
          <p:nvPr>
            <p:ph type="body" sz="quarter" idx="11"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695715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81377"/>
            <a:ext cx="4968000" cy="4245425"/>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426659"/>
            <a:ext cx="4968000"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20800" y="1781377"/>
            <a:ext cx="4968000" cy="4245425"/>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426659"/>
            <a:ext cx="4968000"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lang="en-GB"/>
          </a:p>
        </p:txBody>
      </p:sp>
      <p:sp>
        <p:nvSpPr>
          <p:cNvPr id="7" name="Text Placeholder 4"/>
          <p:cNvSpPr>
            <a:spLocks noGrp="1"/>
          </p:cNvSpPr>
          <p:nvPr>
            <p:ph type="body" sz="quarter" idx="11"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85535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6220708" y="4241200"/>
            <a:ext cx="4966892" cy="17856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220708" y="1784424"/>
            <a:ext cx="4966892" cy="17856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p:cNvSpPr>
            <a:spLocks noGrp="1"/>
          </p:cNvSpPr>
          <p:nvPr>
            <p:ph type="body" sz="quarter" idx="15"/>
          </p:nvPr>
        </p:nvSpPr>
        <p:spPr>
          <a:xfrm>
            <a:off x="6220708" y="1428430"/>
            <a:ext cx="4966892"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6220708" y="3890142"/>
            <a:ext cx="4966892"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1003200" y="4241200"/>
            <a:ext cx="4966892" cy="17856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18"/>
          </p:nvPr>
        </p:nvSpPr>
        <p:spPr>
          <a:xfrm>
            <a:off x="1003200" y="3890142"/>
            <a:ext cx="4966892"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1003200" y="1784424"/>
            <a:ext cx="4966892" cy="17856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428430"/>
            <a:ext cx="4966892" cy="360000"/>
          </a:xfrm>
          <a:solidFill>
            <a:schemeClr val="tx2"/>
          </a:solidFill>
          <a:ln w="6350">
            <a:solidFill>
              <a:schemeClr val="tx2"/>
            </a:solidFill>
          </a:ln>
        </p:spPr>
        <p:txBody>
          <a:bodyPr lIns="54000" tIns="54000" rIns="54000" bIns="54000" anchor="ctr"/>
          <a:lstStyle>
            <a:lvl1pPr>
              <a:defRPr sz="10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4" name="Title 3"/>
          <p:cNvSpPr>
            <a:spLocks noGrp="1"/>
          </p:cNvSpPr>
          <p:nvPr>
            <p:ph type="title"/>
          </p:nvPr>
        </p:nvSpPr>
        <p:spPr>
          <a:xfrm>
            <a:off x="1016123" y="451575"/>
            <a:ext cx="10159754" cy="723600"/>
          </a:xfrm>
        </p:spPr>
        <p:txBody>
          <a:bodyPr/>
          <a:lstStyle/>
          <a:p>
            <a:r>
              <a:rPr lang="en-US"/>
              <a:t>Click to edit Master title style</a:t>
            </a:r>
            <a:endParaRPr lang="en-GB" dirty="0"/>
          </a:p>
        </p:txBody>
      </p:sp>
      <p:sp>
        <p:nvSpPr>
          <p:cNvPr id="13" name="Text Placeholder 4"/>
          <p:cNvSpPr>
            <a:spLocks noGrp="1"/>
          </p:cNvSpPr>
          <p:nvPr>
            <p:ph type="body" sz="quarter" idx="11"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99627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8256000" cy="3510000"/>
          </a:xfrm>
        </p:spPr>
        <p:txBody>
          <a:bodyPr anchor="t" anchorCtr="0"/>
          <a:lstStyle>
            <a:lvl1pPr algn="l">
              <a:lnSpc>
                <a:spcPct val="100000"/>
              </a:lnSpc>
              <a:defRPr lang="en-US" sz="10000" kern="1200" dirty="0">
                <a:solidFill>
                  <a:schemeClr val="tx2"/>
                </a:solidFill>
                <a:latin typeface="Microsoft YaHei" panose="020B0503020204020204" pitchFamily="34" charset="-122"/>
                <a:ea typeface="+mj-ea"/>
                <a:cs typeface="+mj-cs"/>
              </a:defRPr>
            </a:lvl1pPr>
          </a:lstStyle>
          <a:p>
            <a:r>
              <a:rPr lang="en-US" dirty="0"/>
              <a:t>Title slide 5</a:t>
            </a:r>
            <a:br>
              <a:rPr lang="en-US" dirty="0"/>
            </a:br>
            <a:r>
              <a:rPr lang="en-US" dirty="0"/>
              <a:t>singular </a:t>
            </a:r>
            <a:br>
              <a:rPr lang="en-US" dirty="0"/>
            </a:br>
            <a:r>
              <a:rPr lang="en-US" dirty="0"/>
              <a:t>image</a:t>
            </a:r>
          </a:p>
        </p:txBody>
      </p:sp>
      <p:sp>
        <p:nvSpPr>
          <p:cNvPr id="4" name="object 3"/>
          <p:cNvSpPr/>
          <p:nvPr userDrawn="1"/>
        </p:nvSpPr>
        <p:spPr>
          <a:xfrm>
            <a:off x="1" y="0"/>
            <a:ext cx="2116975"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Microsoft YaHei" panose="020B0503020204020204" pitchFamily="34" charset="-122"/>
            </a:endParaRPr>
          </a:p>
        </p:txBody>
      </p:sp>
      <p:sp>
        <p:nvSpPr>
          <p:cNvPr id="9" name="Text Placeholder 3"/>
          <p:cNvSpPr>
            <a:spLocks noGrp="1"/>
          </p:cNvSpPr>
          <p:nvPr>
            <p:ph type="body" sz="quarter" idx="11"/>
          </p:nvPr>
        </p:nvSpPr>
        <p:spPr>
          <a:xfrm>
            <a:off x="2752133" y="5036400"/>
            <a:ext cx="8230267" cy="216000"/>
          </a:xfrm>
        </p:spPr>
        <p:txBody>
          <a:bodyPr/>
          <a:lstStyle>
            <a:lvl1pPr>
              <a:defRPr lang="en-US" sz="1100" b="1" kern="1200" dirty="0" smtClean="0">
                <a:solidFill>
                  <a:schemeClr val="tx2"/>
                </a:solidFill>
                <a:latin typeface="Microsoft YaHei" panose="020B0503020204020204" pitchFamily="34" charset="-122"/>
                <a:ea typeface="+mn-ea"/>
                <a:cs typeface="+mn-cs"/>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10" name="Freeform 19"/>
          <p:cNvSpPr>
            <a:spLocks noEditPoints="1"/>
          </p:cNvSpPr>
          <p:nvPr userDrawn="1"/>
        </p:nvSpPr>
        <p:spPr bwMode="auto">
          <a:xfrm>
            <a:off x="2752133" y="783725"/>
            <a:ext cx="957046"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Tree>
    <p:extLst>
      <p:ext uri="{BB962C8B-B14F-4D97-AF65-F5344CB8AC3E}">
        <p14:creationId xmlns:p14="http://schemas.microsoft.com/office/powerpoint/2010/main" val="3494990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6233631" y="3829182"/>
            <a:ext cx="4966892" cy="22032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220708" y="1422403"/>
            <a:ext cx="4966892" cy="2204719"/>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17"/>
          </p:nvPr>
        </p:nvSpPr>
        <p:spPr>
          <a:xfrm>
            <a:off x="1016123" y="3829182"/>
            <a:ext cx="4966892" cy="2203200"/>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8"/>
          <p:cNvSpPr>
            <a:spLocks noGrp="1"/>
          </p:cNvSpPr>
          <p:nvPr>
            <p:ph type="body" sz="quarter" idx="19"/>
          </p:nvPr>
        </p:nvSpPr>
        <p:spPr>
          <a:xfrm>
            <a:off x="1003200" y="1422403"/>
            <a:ext cx="4966892" cy="2204719"/>
          </a:xfrm>
          <a:ln w="6350">
            <a:solidFill>
              <a:schemeClr val="tx2"/>
            </a:solidFill>
          </a:ln>
        </p:spPr>
        <p:txBody>
          <a:bodyPr lIns="54000" tIns="54000" rIns="54000" bIns="54000"/>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itle 3"/>
          <p:cNvSpPr>
            <a:spLocks noGrp="1"/>
          </p:cNvSpPr>
          <p:nvPr>
            <p:ph type="title"/>
          </p:nvPr>
        </p:nvSpPr>
        <p:spPr>
          <a:xfrm>
            <a:off x="1016123" y="451575"/>
            <a:ext cx="10159754" cy="723600"/>
          </a:xfrm>
        </p:spPr>
        <p:txBody>
          <a:bodyPr/>
          <a:lstStyle/>
          <a:p>
            <a:r>
              <a:rPr lang="en-US"/>
              <a:t>Click to edit Master title style</a:t>
            </a:r>
            <a:endParaRPr lang="en-GB" dirty="0"/>
          </a:p>
        </p:txBody>
      </p:sp>
      <p:sp>
        <p:nvSpPr>
          <p:cNvPr id="13" name="Text Placeholder 4"/>
          <p:cNvSpPr>
            <a:spLocks noGrp="1"/>
          </p:cNvSpPr>
          <p:nvPr>
            <p:ph type="body" sz="quarter" idx="11"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062860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26400" y="1346400"/>
            <a:ext cx="8256000" cy="3510000"/>
          </a:xfrm>
        </p:spPr>
        <p:txBody>
          <a:bodyPr anchor="t" anchorCtr="0"/>
          <a:lstStyle>
            <a:lvl1pPr algn="l">
              <a:lnSpc>
                <a:spcPct val="100000"/>
              </a:lnSpc>
              <a:defRPr sz="10000">
                <a:solidFill>
                  <a:schemeClr val="bg1"/>
                </a:solidFill>
              </a:defRPr>
            </a:lvl1pPr>
          </a:lstStyle>
          <a:p>
            <a:r>
              <a:rPr lang="en-US"/>
              <a:t>Click to edit Master title style</a:t>
            </a:r>
            <a:endParaRPr lang="en-US" dirty="0"/>
          </a:p>
        </p:txBody>
      </p:sp>
      <p:sp>
        <p:nvSpPr>
          <p:cNvPr id="4" name="object 3"/>
          <p:cNvSpPr/>
          <p:nvPr userDrawn="1"/>
        </p:nvSpPr>
        <p:spPr>
          <a:xfrm>
            <a:off x="1" y="0"/>
            <a:ext cx="2116975"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Microsoft YaHei" panose="020B0503020204020204" pitchFamily="34" charset="-122"/>
            </a:endParaRPr>
          </a:p>
        </p:txBody>
      </p:sp>
      <p:sp>
        <p:nvSpPr>
          <p:cNvPr id="7" name="Freeform 19"/>
          <p:cNvSpPr>
            <a:spLocks noEditPoints="1"/>
          </p:cNvSpPr>
          <p:nvPr userDrawn="1"/>
        </p:nvSpPr>
        <p:spPr bwMode="auto">
          <a:xfrm>
            <a:off x="2752133" y="784800"/>
            <a:ext cx="957046"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Tree>
    <p:extLst>
      <p:ext uri="{BB962C8B-B14F-4D97-AF65-F5344CB8AC3E}">
        <p14:creationId xmlns:p14="http://schemas.microsoft.com/office/powerpoint/2010/main" val="1949839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8256000" cy="3510000"/>
          </a:xfrm>
        </p:spPr>
        <p:txBody>
          <a:bodyPr anchor="t" anchorCtr="0"/>
          <a:lstStyle>
            <a:lvl1pPr algn="l">
              <a:lnSpc>
                <a:spcPct val="100000"/>
              </a:lnSpc>
              <a:defRPr sz="10000">
                <a:solidFill>
                  <a:schemeClr val="bg1"/>
                </a:solidFill>
              </a:defRPr>
            </a:lvl1pPr>
          </a:lstStyle>
          <a:p>
            <a:r>
              <a:rPr lang="en-GB" dirty="0"/>
              <a:t>Section divider one title style</a:t>
            </a:r>
            <a:endParaRPr lang="en-US" dirty="0"/>
          </a:p>
        </p:txBody>
      </p:sp>
      <p:sp>
        <p:nvSpPr>
          <p:cNvPr id="4" name="object 3"/>
          <p:cNvSpPr/>
          <p:nvPr userDrawn="1"/>
        </p:nvSpPr>
        <p:spPr>
          <a:xfrm>
            <a:off x="1" y="0"/>
            <a:ext cx="2116975"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Microsoft YaHei" panose="020B0503020204020204" pitchFamily="34" charset="-122"/>
            </a:endParaRPr>
          </a:p>
        </p:txBody>
      </p:sp>
      <p:sp>
        <p:nvSpPr>
          <p:cNvPr id="5" name="Freeform 19"/>
          <p:cNvSpPr>
            <a:spLocks noEditPoints="1"/>
          </p:cNvSpPr>
          <p:nvPr userDrawn="1"/>
        </p:nvSpPr>
        <p:spPr bwMode="auto">
          <a:xfrm>
            <a:off x="2752133" y="784800"/>
            <a:ext cx="957046"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Tree>
    <p:extLst>
      <p:ext uri="{BB962C8B-B14F-4D97-AF65-F5344CB8AC3E}">
        <p14:creationId xmlns:p14="http://schemas.microsoft.com/office/powerpoint/2010/main" val="23869611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8256000" cy="3510000"/>
          </a:xfrm>
        </p:spPr>
        <p:txBody>
          <a:bodyPr anchor="t" anchorCtr="0"/>
          <a:lstStyle>
            <a:lvl1pPr algn="l">
              <a:lnSpc>
                <a:spcPct val="100000"/>
              </a:lnSpc>
              <a:defRPr sz="10000">
                <a:solidFill>
                  <a:schemeClr val="bg1"/>
                </a:solidFill>
              </a:defRPr>
            </a:lvl1pPr>
          </a:lstStyle>
          <a:p>
            <a:r>
              <a:rPr lang="en-GB" dirty="0"/>
              <a:t>Section divider two title style</a:t>
            </a:r>
            <a:endParaRPr lang="en-US" dirty="0"/>
          </a:p>
        </p:txBody>
      </p:sp>
      <p:sp>
        <p:nvSpPr>
          <p:cNvPr id="4" name="object 3"/>
          <p:cNvSpPr/>
          <p:nvPr userDrawn="1"/>
        </p:nvSpPr>
        <p:spPr>
          <a:xfrm>
            <a:off x="1" y="0"/>
            <a:ext cx="2116975"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Microsoft YaHei" panose="020B0503020204020204" pitchFamily="34" charset="-122"/>
            </a:endParaRPr>
          </a:p>
        </p:txBody>
      </p:sp>
      <p:sp>
        <p:nvSpPr>
          <p:cNvPr id="5" name="Freeform 19"/>
          <p:cNvSpPr>
            <a:spLocks noEditPoints="1"/>
          </p:cNvSpPr>
          <p:nvPr userDrawn="1"/>
        </p:nvSpPr>
        <p:spPr bwMode="auto">
          <a:xfrm>
            <a:off x="2752133" y="784800"/>
            <a:ext cx="957046"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Tree>
    <p:extLst>
      <p:ext uri="{BB962C8B-B14F-4D97-AF65-F5344CB8AC3E}">
        <p14:creationId xmlns:p14="http://schemas.microsoft.com/office/powerpoint/2010/main" val="2962771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8256000" cy="3510000"/>
          </a:xfrm>
        </p:spPr>
        <p:txBody>
          <a:bodyPr anchor="t" anchorCtr="0"/>
          <a:lstStyle>
            <a:lvl1pPr algn="l">
              <a:lnSpc>
                <a:spcPct val="100000"/>
              </a:lnSpc>
              <a:defRPr sz="10000">
                <a:solidFill>
                  <a:schemeClr val="bg1"/>
                </a:solidFill>
              </a:defRPr>
            </a:lvl1pPr>
          </a:lstStyle>
          <a:p>
            <a:r>
              <a:rPr lang="en-GB" dirty="0"/>
              <a:t>Section divider three title style</a:t>
            </a:r>
            <a:endParaRPr lang="en-US" dirty="0"/>
          </a:p>
        </p:txBody>
      </p:sp>
      <p:sp>
        <p:nvSpPr>
          <p:cNvPr id="4" name="object 3"/>
          <p:cNvSpPr/>
          <p:nvPr userDrawn="1"/>
        </p:nvSpPr>
        <p:spPr>
          <a:xfrm>
            <a:off x="1" y="0"/>
            <a:ext cx="2116975"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Microsoft YaHei" panose="020B0503020204020204" pitchFamily="34" charset="-122"/>
            </a:endParaRPr>
          </a:p>
        </p:txBody>
      </p:sp>
      <p:sp>
        <p:nvSpPr>
          <p:cNvPr id="5" name="Freeform 19"/>
          <p:cNvSpPr>
            <a:spLocks noEditPoints="1"/>
          </p:cNvSpPr>
          <p:nvPr userDrawn="1"/>
        </p:nvSpPr>
        <p:spPr bwMode="auto">
          <a:xfrm>
            <a:off x="2752133" y="784800"/>
            <a:ext cx="957046"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Tree>
    <p:extLst>
      <p:ext uri="{BB962C8B-B14F-4D97-AF65-F5344CB8AC3E}">
        <p14:creationId xmlns:p14="http://schemas.microsoft.com/office/powerpoint/2010/main" val="18981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8256000" cy="3510000"/>
          </a:xfrm>
        </p:spPr>
        <p:txBody>
          <a:bodyPr anchor="t" anchorCtr="0"/>
          <a:lstStyle>
            <a:lvl1pPr algn="l">
              <a:lnSpc>
                <a:spcPct val="100000"/>
              </a:lnSpc>
              <a:defRPr sz="10000">
                <a:solidFill>
                  <a:schemeClr val="bg1"/>
                </a:solidFill>
              </a:defRPr>
            </a:lvl1pPr>
          </a:lstStyle>
          <a:p>
            <a:r>
              <a:rPr lang="en-GB" dirty="0"/>
              <a:t>Section divider four title style</a:t>
            </a:r>
            <a:endParaRPr lang="en-US" dirty="0"/>
          </a:p>
        </p:txBody>
      </p:sp>
      <p:sp>
        <p:nvSpPr>
          <p:cNvPr id="4" name="object 3"/>
          <p:cNvSpPr/>
          <p:nvPr userDrawn="1"/>
        </p:nvSpPr>
        <p:spPr>
          <a:xfrm>
            <a:off x="1" y="0"/>
            <a:ext cx="2116975"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Microsoft YaHei" panose="020B0503020204020204" pitchFamily="34" charset="-122"/>
            </a:endParaRPr>
          </a:p>
        </p:txBody>
      </p:sp>
      <p:sp>
        <p:nvSpPr>
          <p:cNvPr id="5" name="Freeform 19"/>
          <p:cNvSpPr>
            <a:spLocks noEditPoints="1"/>
          </p:cNvSpPr>
          <p:nvPr userDrawn="1"/>
        </p:nvSpPr>
        <p:spPr bwMode="auto">
          <a:xfrm>
            <a:off x="2752133" y="784800"/>
            <a:ext cx="957046"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Tree>
    <p:extLst>
      <p:ext uri="{BB962C8B-B14F-4D97-AF65-F5344CB8AC3E}">
        <p14:creationId xmlns:p14="http://schemas.microsoft.com/office/powerpoint/2010/main" val="29811532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grpSp>
        <p:nvGrpSpPr>
          <p:cNvPr id="12" name="Group 11"/>
          <p:cNvGrpSpPr/>
          <p:nvPr userDrawn="1"/>
        </p:nvGrpSpPr>
        <p:grpSpPr>
          <a:xfrm>
            <a:off x="2111999" y="3429000"/>
            <a:ext cx="3115687" cy="402492"/>
            <a:chOff x="3127375" y="2960688"/>
            <a:chExt cx="5930900" cy="942975"/>
          </a:xfrm>
        </p:grpSpPr>
        <p:grpSp>
          <p:nvGrpSpPr>
            <p:cNvPr id="13" name="Group 12"/>
            <p:cNvGrpSpPr/>
            <p:nvPr/>
          </p:nvGrpSpPr>
          <p:grpSpPr>
            <a:xfrm>
              <a:off x="8115300" y="2960688"/>
              <a:ext cx="942975" cy="942975"/>
              <a:chOff x="8115300" y="2960688"/>
              <a:chExt cx="942975" cy="942975"/>
            </a:xfrm>
          </p:grpSpPr>
          <p:pic>
            <p:nvPicPr>
              <p:cNvPr id="3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5300" y="296068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38"/>
              <p:cNvSpPr>
                <a:spLocks noEditPoints="1"/>
              </p:cNvSpPr>
              <p:nvPr/>
            </p:nvSpPr>
            <p:spPr bwMode="auto">
              <a:xfrm>
                <a:off x="8289925" y="3201988"/>
                <a:ext cx="593725" cy="450850"/>
              </a:xfrm>
              <a:custGeom>
                <a:avLst/>
                <a:gdLst>
                  <a:gd name="T0" fmla="*/ 318 w 374"/>
                  <a:gd name="T1" fmla="*/ 0 h 284"/>
                  <a:gd name="T2" fmla="*/ 56 w 374"/>
                  <a:gd name="T3" fmla="*/ 0 h 284"/>
                  <a:gd name="T4" fmla="*/ 56 w 374"/>
                  <a:gd name="T5" fmla="*/ 0 h 284"/>
                  <a:gd name="T6" fmla="*/ 44 w 374"/>
                  <a:gd name="T7" fmla="*/ 2 h 284"/>
                  <a:gd name="T8" fmla="*/ 34 w 374"/>
                  <a:gd name="T9" fmla="*/ 4 h 284"/>
                  <a:gd name="T10" fmla="*/ 24 w 374"/>
                  <a:gd name="T11" fmla="*/ 10 h 284"/>
                  <a:gd name="T12" fmla="*/ 16 w 374"/>
                  <a:gd name="T13" fmla="*/ 16 h 284"/>
                  <a:gd name="T14" fmla="*/ 8 w 374"/>
                  <a:gd name="T15" fmla="*/ 24 h 284"/>
                  <a:gd name="T16" fmla="*/ 4 w 374"/>
                  <a:gd name="T17" fmla="*/ 34 h 284"/>
                  <a:gd name="T18" fmla="*/ 0 w 374"/>
                  <a:gd name="T19" fmla="*/ 44 h 284"/>
                  <a:gd name="T20" fmla="*/ 0 w 374"/>
                  <a:gd name="T21" fmla="*/ 56 h 284"/>
                  <a:gd name="T22" fmla="*/ 0 w 374"/>
                  <a:gd name="T23" fmla="*/ 228 h 284"/>
                  <a:gd name="T24" fmla="*/ 0 w 374"/>
                  <a:gd name="T25" fmla="*/ 228 h 284"/>
                  <a:gd name="T26" fmla="*/ 0 w 374"/>
                  <a:gd name="T27" fmla="*/ 240 h 284"/>
                  <a:gd name="T28" fmla="*/ 4 w 374"/>
                  <a:gd name="T29" fmla="*/ 250 h 284"/>
                  <a:gd name="T30" fmla="*/ 8 w 374"/>
                  <a:gd name="T31" fmla="*/ 260 h 284"/>
                  <a:gd name="T32" fmla="*/ 16 w 374"/>
                  <a:gd name="T33" fmla="*/ 268 h 284"/>
                  <a:gd name="T34" fmla="*/ 24 w 374"/>
                  <a:gd name="T35" fmla="*/ 274 h 284"/>
                  <a:gd name="T36" fmla="*/ 34 w 374"/>
                  <a:gd name="T37" fmla="*/ 280 h 284"/>
                  <a:gd name="T38" fmla="*/ 44 w 374"/>
                  <a:gd name="T39" fmla="*/ 282 h 284"/>
                  <a:gd name="T40" fmla="*/ 56 w 374"/>
                  <a:gd name="T41" fmla="*/ 284 h 284"/>
                  <a:gd name="T42" fmla="*/ 318 w 374"/>
                  <a:gd name="T43" fmla="*/ 284 h 284"/>
                  <a:gd name="T44" fmla="*/ 318 w 374"/>
                  <a:gd name="T45" fmla="*/ 284 h 284"/>
                  <a:gd name="T46" fmla="*/ 330 w 374"/>
                  <a:gd name="T47" fmla="*/ 282 h 284"/>
                  <a:gd name="T48" fmla="*/ 340 w 374"/>
                  <a:gd name="T49" fmla="*/ 280 h 284"/>
                  <a:gd name="T50" fmla="*/ 350 w 374"/>
                  <a:gd name="T51" fmla="*/ 274 h 284"/>
                  <a:gd name="T52" fmla="*/ 358 w 374"/>
                  <a:gd name="T53" fmla="*/ 268 h 284"/>
                  <a:gd name="T54" fmla="*/ 364 w 374"/>
                  <a:gd name="T55" fmla="*/ 260 h 284"/>
                  <a:gd name="T56" fmla="*/ 370 w 374"/>
                  <a:gd name="T57" fmla="*/ 250 h 284"/>
                  <a:gd name="T58" fmla="*/ 372 w 374"/>
                  <a:gd name="T59" fmla="*/ 240 h 284"/>
                  <a:gd name="T60" fmla="*/ 374 w 374"/>
                  <a:gd name="T61" fmla="*/ 228 h 284"/>
                  <a:gd name="T62" fmla="*/ 374 w 374"/>
                  <a:gd name="T63" fmla="*/ 56 h 284"/>
                  <a:gd name="T64" fmla="*/ 374 w 374"/>
                  <a:gd name="T65" fmla="*/ 56 h 284"/>
                  <a:gd name="T66" fmla="*/ 372 w 374"/>
                  <a:gd name="T67" fmla="*/ 44 h 284"/>
                  <a:gd name="T68" fmla="*/ 370 w 374"/>
                  <a:gd name="T69" fmla="*/ 34 h 284"/>
                  <a:gd name="T70" fmla="*/ 364 w 374"/>
                  <a:gd name="T71" fmla="*/ 24 h 284"/>
                  <a:gd name="T72" fmla="*/ 358 w 374"/>
                  <a:gd name="T73" fmla="*/ 16 h 284"/>
                  <a:gd name="T74" fmla="*/ 350 w 374"/>
                  <a:gd name="T75" fmla="*/ 10 h 284"/>
                  <a:gd name="T76" fmla="*/ 340 w 374"/>
                  <a:gd name="T77" fmla="*/ 4 h 284"/>
                  <a:gd name="T78" fmla="*/ 330 w 374"/>
                  <a:gd name="T79" fmla="*/ 2 h 284"/>
                  <a:gd name="T80" fmla="*/ 318 w 374"/>
                  <a:gd name="T81" fmla="*/ 0 h 284"/>
                  <a:gd name="T82" fmla="*/ 318 w 374"/>
                  <a:gd name="T83" fmla="*/ 0 h 284"/>
                  <a:gd name="T84" fmla="*/ 132 w 374"/>
                  <a:gd name="T85" fmla="*/ 204 h 284"/>
                  <a:gd name="T86" fmla="*/ 132 w 374"/>
                  <a:gd name="T87" fmla="*/ 80 h 284"/>
                  <a:gd name="T88" fmla="*/ 240 w 374"/>
                  <a:gd name="T89" fmla="*/ 142 h 284"/>
                  <a:gd name="T90" fmla="*/ 132 w 374"/>
                  <a:gd name="T91" fmla="*/ 204 h 284"/>
                  <a:gd name="T92" fmla="*/ 132 w 374"/>
                  <a:gd name="T93" fmla="*/ 20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284">
                    <a:moveTo>
                      <a:pt x="318" y="0"/>
                    </a:moveTo>
                    <a:lnTo>
                      <a:pt x="56" y="0"/>
                    </a:lnTo>
                    <a:lnTo>
                      <a:pt x="56" y="0"/>
                    </a:lnTo>
                    <a:lnTo>
                      <a:pt x="44" y="2"/>
                    </a:lnTo>
                    <a:lnTo>
                      <a:pt x="34" y="4"/>
                    </a:lnTo>
                    <a:lnTo>
                      <a:pt x="24" y="10"/>
                    </a:lnTo>
                    <a:lnTo>
                      <a:pt x="16" y="16"/>
                    </a:lnTo>
                    <a:lnTo>
                      <a:pt x="8" y="24"/>
                    </a:lnTo>
                    <a:lnTo>
                      <a:pt x="4" y="34"/>
                    </a:lnTo>
                    <a:lnTo>
                      <a:pt x="0" y="44"/>
                    </a:lnTo>
                    <a:lnTo>
                      <a:pt x="0" y="56"/>
                    </a:lnTo>
                    <a:lnTo>
                      <a:pt x="0" y="228"/>
                    </a:lnTo>
                    <a:lnTo>
                      <a:pt x="0" y="228"/>
                    </a:lnTo>
                    <a:lnTo>
                      <a:pt x="0" y="240"/>
                    </a:lnTo>
                    <a:lnTo>
                      <a:pt x="4" y="250"/>
                    </a:lnTo>
                    <a:lnTo>
                      <a:pt x="8" y="260"/>
                    </a:lnTo>
                    <a:lnTo>
                      <a:pt x="16" y="268"/>
                    </a:lnTo>
                    <a:lnTo>
                      <a:pt x="24" y="274"/>
                    </a:lnTo>
                    <a:lnTo>
                      <a:pt x="34" y="280"/>
                    </a:lnTo>
                    <a:lnTo>
                      <a:pt x="44" y="282"/>
                    </a:lnTo>
                    <a:lnTo>
                      <a:pt x="56" y="284"/>
                    </a:lnTo>
                    <a:lnTo>
                      <a:pt x="318" y="284"/>
                    </a:lnTo>
                    <a:lnTo>
                      <a:pt x="318" y="284"/>
                    </a:lnTo>
                    <a:lnTo>
                      <a:pt x="330" y="282"/>
                    </a:lnTo>
                    <a:lnTo>
                      <a:pt x="340" y="280"/>
                    </a:lnTo>
                    <a:lnTo>
                      <a:pt x="350" y="274"/>
                    </a:lnTo>
                    <a:lnTo>
                      <a:pt x="358" y="268"/>
                    </a:lnTo>
                    <a:lnTo>
                      <a:pt x="364" y="260"/>
                    </a:lnTo>
                    <a:lnTo>
                      <a:pt x="370" y="250"/>
                    </a:lnTo>
                    <a:lnTo>
                      <a:pt x="372" y="240"/>
                    </a:lnTo>
                    <a:lnTo>
                      <a:pt x="374" y="228"/>
                    </a:lnTo>
                    <a:lnTo>
                      <a:pt x="374" y="56"/>
                    </a:lnTo>
                    <a:lnTo>
                      <a:pt x="374" y="56"/>
                    </a:lnTo>
                    <a:lnTo>
                      <a:pt x="372" y="44"/>
                    </a:lnTo>
                    <a:lnTo>
                      <a:pt x="370" y="34"/>
                    </a:lnTo>
                    <a:lnTo>
                      <a:pt x="364" y="24"/>
                    </a:lnTo>
                    <a:lnTo>
                      <a:pt x="358" y="16"/>
                    </a:lnTo>
                    <a:lnTo>
                      <a:pt x="350" y="10"/>
                    </a:lnTo>
                    <a:lnTo>
                      <a:pt x="340" y="4"/>
                    </a:lnTo>
                    <a:lnTo>
                      <a:pt x="330" y="2"/>
                    </a:lnTo>
                    <a:lnTo>
                      <a:pt x="318" y="0"/>
                    </a:lnTo>
                    <a:lnTo>
                      <a:pt x="318" y="0"/>
                    </a:lnTo>
                    <a:close/>
                    <a:moveTo>
                      <a:pt x="132" y="204"/>
                    </a:moveTo>
                    <a:lnTo>
                      <a:pt x="132" y="80"/>
                    </a:lnTo>
                    <a:lnTo>
                      <a:pt x="240" y="142"/>
                    </a:lnTo>
                    <a:lnTo>
                      <a:pt x="132" y="204"/>
                    </a:lnTo>
                    <a:lnTo>
                      <a:pt x="132"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14" name="Group 13"/>
            <p:cNvGrpSpPr/>
            <p:nvPr/>
          </p:nvGrpSpPr>
          <p:grpSpPr>
            <a:xfrm>
              <a:off x="7127875" y="2970213"/>
              <a:ext cx="914400" cy="914400"/>
              <a:chOff x="7127875" y="2970213"/>
              <a:chExt cx="914400" cy="914400"/>
            </a:xfrm>
          </p:grpSpPr>
          <p:sp>
            <p:nvSpPr>
              <p:cNvPr id="36" name="Freeform 35"/>
              <p:cNvSpPr>
                <a:spLocks/>
              </p:cNvSpPr>
              <p:nvPr/>
            </p:nvSpPr>
            <p:spPr bwMode="auto">
              <a:xfrm>
                <a:off x="7127875" y="2970213"/>
                <a:ext cx="914400" cy="914400"/>
              </a:xfrm>
              <a:custGeom>
                <a:avLst/>
                <a:gdLst>
                  <a:gd name="T0" fmla="*/ 544 w 576"/>
                  <a:gd name="T1" fmla="*/ 576 h 576"/>
                  <a:gd name="T2" fmla="*/ 544 w 576"/>
                  <a:gd name="T3" fmla="*/ 576 h 576"/>
                  <a:gd name="T4" fmla="*/ 552 w 576"/>
                  <a:gd name="T5" fmla="*/ 576 h 576"/>
                  <a:gd name="T6" fmla="*/ 558 w 576"/>
                  <a:gd name="T7" fmla="*/ 574 h 576"/>
                  <a:gd name="T8" fmla="*/ 568 w 576"/>
                  <a:gd name="T9" fmla="*/ 568 h 576"/>
                  <a:gd name="T10" fmla="*/ 574 w 576"/>
                  <a:gd name="T11" fmla="*/ 558 h 576"/>
                  <a:gd name="T12" fmla="*/ 576 w 576"/>
                  <a:gd name="T13" fmla="*/ 552 h 576"/>
                  <a:gd name="T14" fmla="*/ 576 w 576"/>
                  <a:gd name="T15" fmla="*/ 544 h 576"/>
                  <a:gd name="T16" fmla="*/ 576 w 576"/>
                  <a:gd name="T17" fmla="*/ 32 h 576"/>
                  <a:gd name="T18" fmla="*/ 576 w 576"/>
                  <a:gd name="T19" fmla="*/ 32 h 576"/>
                  <a:gd name="T20" fmla="*/ 576 w 576"/>
                  <a:gd name="T21" fmla="*/ 26 h 576"/>
                  <a:gd name="T22" fmla="*/ 574 w 576"/>
                  <a:gd name="T23" fmla="*/ 20 h 576"/>
                  <a:gd name="T24" fmla="*/ 568 w 576"/>
                  <a:gd name="T25" fmla="*/ 10 h 576"/>
                  <a:gd name="T26" fmla="*/ 558 w 576"/>
                  <a:gd name="T27" fmla="*/ 4 h 576"/>
                  <a:gd name="T28" fmla="*/ 552 w 576"/>
                  <a:gd name="T29" fmla="*/ 2 h 576"/>
                  <a:gd name="T30" fmla="*/ 544 w 576"/>
                  <a:gd name="T31" fmla="*/ 0 h 576"/>
                  <a:gd name="T32" fmla="*/ 32 w 576"/>
                  <a:gd name="T33" fmla="*/ 0 h 576"/>
                  <a:gd name="T34" fmla="*/ 32 w 576"/>
                  <a:gd name="T35" fmla="*/ 0 h 576"/>
                  <a:gd name="T36" fmla="*/ 26 w 576"/>
                  <a:gd name="T37" fmla="*/ 2 h 576"/>
                  <a:gd name="T38" fmla="*/ 20 w 576"/>
                  <a:gd name="T39" fmla="*/ 4 h 576"/>
                  <a:gd name="T40" fmla="*/ 10 w 576"/>
                  <a:gd name="T41" fmla="*/ 10 h 576"/>
                  <a:gd name="T42" fmla="*/ 4 w 576"/>
                  <a:gd name="T43" fmla="*/ 20 h 576"/>
                  <a:gd name="T44" fmla="*/ 2 w 576"/>
                  <a:gd name="T45" fmla="*/ 26 h 576"/>
                  <a:gd name="T46" fmla="*/ 0 w 576"/>
                  <a:gd name="T47" fmla="*/ 32 h 576"/>
                  <a:gd name="T48" fmla="*/ 0 w 576"/>
                  <a:gd name="T49" fmla="*/ 544 h 576"/>
                  <a:gd name="T50" fmla="*/ 0 w 576"/>
                  <a:gd name="T51" fmla="*/ 544 h 576"/>
                  <a:gd name="T52" fmla="*/ 2 w 576"/>
                  <a:gd name="T53" fmla="*/ 552 h 576"/>
                  <a:gd name="T54" fmla="*/ 4 w 576"/>
                  <a:gd name="T55" fmla="*/ 558 h 576"/>
                  <a:gd name="T56" fmla="*/ 10 w 576"/>
                  <a:gd name="T57" fmla="*/ 568 h 576"/>
                  <a:gd name="T58" fmla="*/ 20 w 576"/>
                  <a:gd name="T59" fmla="*/ 574 h 576"/>
                  <a:gd name="T60" fmla="*/ 26 w 576"/>
                  <a:gd name="T61" fmla="*/ 576 h 576"/>
                  <a:gd name="T62" fmla="*/ 32 w 576"/>
                  <a:gd name="T63" fmla="*/ 576 h 576"/>
                  <a:gd name="T64" fmla="*/ 544 w 576"/>
                  <a:gd name="T65" fmla="*/ 576 h 576"/>
                  <a:gd name="T66" fmla="*/ 544 w 576"/>
                  <a:gd name="T67"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6" h="576">
                    <a:moveTo>
                      <a:pt x="544" y="576"/>
                    </a:moveTo>
                    <a:lnTo>
                      <a:pt x="544" y="576"/>
                    </a:lnTo>
                    <a:lnTo>
                      <a:pt x="552" y="576"/>
                    </a:lnTo>
                    <a:lnTo>
                      <a:pt x="558" y="574"/>
                    </a:lnTo>
                    <a:lnTo>
                      <a:pt x="568" y="568"/>
                    </a:lnTo>
                    <a:lnTo>
                      <a:pt x="574" y="558"/>
                    </a:lnTo>
                    <a:lnTo>
                      <a:pt x="576" y="552"/>
                    </a:lnTo>
                    <a:lnTo>
                      <a:pt x="576" y="544"/>
                    </a:lnTo>
                    <a:lnTo>
                      <a:pt x="576" y="32"/>
                    </a:lnTo>
                    <a:lnTo>
                      <a:pt x="576" y="32"/>
                    </a:lnTo>
                    <a:lnTo>
                      <a:pt x="576" y="26"/>
                    </a:lnTo>
                    <a:lnTo>
                      <a:pt x="574" y="20"/>
                    </a:lnTo>
                    <a:lnTo>
                      <a:pt x="568" y="10"/>
                    </a:lnTo>
                    <a:lnTo>
                      <a:pt x="558" y="4"/>
                    </a:lnTo>
                    <a:lnTo>
                      <a:pt x="552" y="2"/>
                    </a:lnTo>
                    <a:lnTo>
                      <a:pt x="544" y="0"/>
                    </a:lnTo>
                    <a:lnTo>
                      <a:pt x="32" y="0"/>
                    </a:lnTo>
                    <a:lnTo>
                      <a:pt x="32" y="0"/>
                    </a:lnTo>
                    <a:lnTo>
                      <a:pt x="26" y="2"/>
                    </a:lnTo>
                    <a:lnTo>
                      <a:pt x="20" y="4"/>
                    </a:lnTo>
                    <a:lnTo>
                      <a:pt x="10" y="10"/>
                    </a:lnTo>
                    <a:lnTo>
                      <a:pt x="4" y="20"/>
                    </a:lnTo>
                    <a:lnTo>
                      <a:pt x="2" y="26"/>
                    </a:lnTo>
                    <a:lnTo>
                      <a:pt x="0" y="32"/>
                    </a:lnTo>
                    <a:lnTo>
                      <a:pt x="0" y="544"/>
                    </a:lnTo>
                    <a:lnTo>
                      <a:pt x="0" y="544"/>
                    </a:lnTo>
                    <a:lnTo>
                      <a:pt x="2" y="552"/>
                    </a:lnTo>
                    <a:lnTo>
                      <a:pt x="4" y="558"/>
                    </a:lnTo>
                    <a:lnTo>
                      <a:pt x="10" y="568"/>
                    </a:lnTo>
                    <a:lnTo>
                      <a:pt x="20" y="574"/>
                    </a:lnTo>
                    <a:lnTo>
                      <a:pt x="26" y="576"/>
                    </a:lnTo>
                    <a:lnTo>
                      <a:pt x="32" y="576"/>
                    </a:lnTo>
                    <a:lnTo>
                      <a:pt x="544" y="576"/>
                    </a:lnTo>
                    <a:lnTo>
                      <a:pt x="544" y="576"/>
                    </a:lnTo>
                    <a:close/>
                  </a:path>
                </a:pathLst>
              </a:custGeom>
              <a:solidFill>
                <a:srgbClr val="E5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7" name="Freeform 36"/>
              <p:cNvSpPr>
                <a:spLocks noEditPoints="1"/>
              </p:cNvSpPr>
              <p:nvPr/>
            </p:nvSpPr>
            <p:spPr bwMode="auto">
              <a:xfrm>
                <a:off x="7248525" y="3141663"/>
                <a:ext cx="679450" cy="552450"/>
              </a:xfrm>
              <a:custGeom>
                <a:avLst/>
                <a:gdLst>
                  <a:gd name="T0" fmla="*/ 298 w 428"/>
                  <a:gd name="T1" fmla="*/ 62 h 348"/>
                  <a:gd name="T2" fmla="*/ 348 w 428"/>
                  <a:gd name="T3" fmla="*/ 70 h 348"/>
                  <a:gd name="T4" fmla="*/ 370 w 428"/>
                  <a:gd name="T5" fmla="*/ 116 h 348"/>
                  <a:gd name="T6" fmla="*/ 354 w 428"/>
                  <a:gd name="T7" fmla="*/ 142 h 348"/>
                  <a:gd name="T8" fmla="*/ 340 w 428"/>
                  <a:gd name="T9" fmla="*/ 128 h 348"/>
                  <a:gd name="T10" fmla="*/ 334 w 428"/>
                  <a:gd name="T11" fmla="*/ 96 h 348"/>
                  <a:gd name="T12" fmla="*/ 306 w 428"/>
                  <a:gd name="T13" fmla="*/ 88 h 348"/>
                  <a:gd name="T14" fmla="*/ 292 w 428"/>
                  <a:gd name="T15" fmla="*/ 78 h 348"/>
                  <a:gd name="T16" fmla="*/ 280 w 428"/>
                  <a:gd name="T17" fmla="*/ 10 h 348"/>
                  <a:gd name="T18" fmla="*/ 332 w 428"/>
                  <a:gd name="T19" fmla="*/ 2 h 348"/>
                  <a:gd name="T20" fmla="*/ 400 w 428"/>
                  <a:gd name="T21" fmla="*/ 38 h 348"/>
                  <a:gd name="T22" fmla="*/ 428 w 428"/>
                  <a:gd name="T23" fmla="*/ 116 h 348"/>
                  <a:gd name="T24" fmla="*/ 416 w 428"/>
                  <a:gd name="T25" fmla="*/ 160 h 348"/>
                  <a:gd name="T26" fmla="*/ 392 w 428"/>
                  <a:gd name="T27" fmla="*/ 152 h 348"/>
                  <a:gd name="T28" fmla="*/ 396 w 428"/>
                  <a:gd name="T29" fmla="*/ 116 h 348"/>
                  <a:gd name="T30" fmla="*/ 374 w 428"/>
                  <a:gd name="T31" fmla="*/ 60 h 348"/>
                  <a:gd name="T32" fmla="*/ 328 w 428"/>
                  <a:gd name="T33" fmla="*/ 34 h 348"/>
                  <a:gd name="T34" fmla="*/ 290 w 428"/>
                  <a:gd name="T35" fmla="*/ 36 h 348"/>
                  <a:gd name="T36" fmla="*/ 166 w 428"/>
                  <a:gd name="T37" fmla="*/ 238 h 348"/>
                  <a:gd name="T38" fmla="*/ 178 w 428"/>
                  <a:gd name="T39" fmla="*/ 244 h 348"/>
                  <a:gd name="T40" fmla="*/ 182 w 428"/>
                  <a:gd name="T41" fmla="*/ 230 h 348"/>
                  <a:gd name="T42" fmla="*/ 168 w 428"/>
                  <a:gd name="T43" fmla="*/ 232 h 348"/>
                  <a:gd name="T44" fmla="*/ 128 w 428"/>
                  <a:gd name="T45" fmla="*/ 278 h 348"/>
                  <a:gd name="T46" fmla="*/ 160 w 428"/>
                  <a:gd name="T47" fmla="*/ 268 h 348"/>
                  <a:gd name="T48" fmla="*/ 160 w 428"/>
                  <a:gd name="T49" fmla="*/ 244 h 348"/>
                  <a:gd name="T50" fmla="*/ 126 w 428"/>
                  <a:gd name="T51" fmla="*/ 244 h 348"/>
                  <a:gd name="T52" fmla="*/ 118 w 428"/>
                  <a:gd name="T53" fmla="*/ 266 h 348"/>
                  <a:gd name="T54" fmla="*/ 100 w 428"/>
                  <a:gd name="T55" fmla="*/ 228 h 348"/>
                  <a:gd name="T56" fmla="*/ 152 w 428"/>
                  <a:gd name="T57" fmla="*/ 190 h 348"/>
                  <a:gd name="T58" fmla="*/ 210 w 428"/>
                  <a:gd name="T59" fmla="*/ 200 h 348"/>
                  <a:gd name="T60" fmla="*/ 230 w 428"/>
                  <a:gd name="T61" fmla="*/ 252 h 348"/>
                  <a:gd name="T62" fmla="*/ 188 w 428"/>
                  <a:gd name="T63" fmla="*/ 300 h 348"/>
                  <a:gd name="T64" fmla="*/ 122 w 428"/>
                  <a:gd name="T65" fmla="*/ 298 h 348"/>
                  <a:gd name="T66" fmla="*/ 44 w 428"/>
                  <a:gd name="T67" fmla="*/ 260 h 348"/>
                  <a:gd name="T68" fmla="*/ 102 w 428"/>
                  <a:gd name="T69" fmla="*/ 314 h 348"/>
                  <a:gd name="T70" fmla="*/ 206 w 428"/>
                  <a:gd name="T71" fmla="*/ 320 h 348"/>
                  <a:gd name="T72" fmla="*/ 298 w 428"/>
                  <a:gd name="T73" fmla="*/ 248 h 348"/>
                  <a:gd name="T74" fmla="*/ 292 w 428"/>
                  <a:gd name="T75" fmla="*/ 202 h 348"/>
                  <a:gd name="T76" fmla="*/ 204 w 428"/>
                  <a:gd name="T77" fmla="*/ 154 h 348"/>
                  <a:gd name="T78" fmla="*/ 114 w 428"/>
                  <a:gd name="T79" fmla="*/ 166 h 348"/>
                  <a:gd name="T80" fmla="*/ 56 w 428"/>
                  <a:gd name="T81" fmla="*/ 208 h 348"/>
                  <a:gd name="T82" fmla="*/ 42 w 428"/>
                  <a:gd name="T83" fmla="*/ 252 h 348"/>
                  <a:gd name="T84" fmla="*/ 24 w 428"/>
                  <a:gd name="T85" fmla="*/ 162 h 348"/>
                  <a:gd name="T86" fmla="*/ 124 w 428"/>
                  <a:gd name="T87" fmla="*/ 68 h 348"/>
                  <a:gd name="T88" fmla="*/ 194 w 428"/>
                  <a:gd name="T89" fmla="*/ 52 h 348"/>
                  <a:gd name="T90" fmla="*/ 214 w 428"/>
                  <a:gd name="T91" fmla="*/ 84 h 348"/>
                  <a:gd name="T92" fmla="*/ 210 w 428"/>
                  <a:gd name="T93" fmla="*/ 116 h 348"/>
                  <a:gd name="T94" fmla="*/ 278 w 428"/>
                  <a:gd name="T95" fmla="*/ 100 h 348"/>
                  <a:gd name="T96" fmla="*/ 318 w 428"/>
                  <a:gd name="T97" fmla="*/ 124 h 348"/>
                  <a:gd name="T98" fmla="*/ 314 w 428"/>
                  <a:gd name="T99" fmla="*/ 164 h 348"/>
                  <a:gd name="T100" fmla="*/ 342 w 428"/>
                  <a:gd name="T101" fmla="*/ 176 h 348"/>
                  <a:gd name="T102" fmla="*/ 374 w 428"/>
                  <a:gd name="T103" fmla="*/ 228 h 348"/>
                  <a:gd name="T104" fmla="*/ 352 w 428"/>
                  <a:gd name="T105" fmla="*/ 280 h 348"/>
                  <a:gd name="T106" fmla="*/ 258 w 428"/>
                  <a:gd name="T107" fmla="*/ 338 h 348"/>
                  <a:gd name="T108" fmla="*/ 156 w 428"/>
                  <a:gd name="T109" fmla="*/ 348 h 348"/>
                  <a:gd name="T110" fmla="*/ 40 w 428"/>
                  <a:gd name="T111" fmla="*/ 308 h 348"/>
                  <a:gd name="T112" fmla="*/ 0 w 428"/>
                  <a:gd name="T113" fmla="*/ 23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48">
                    <a:moveTo>
                      <a:pt x="292" y="78"/>
                    </a:moveTo>
                    <a:lnTo>
                      <a:pt x="292" y="78"/>
                    </a:lnTo>
                    <a:lnTo>
                      <a:pt x="292" y="74"/>
                    </a:lnTo>
                    <a:lnTo>
                      <a:pt x="292" y="74"/>
                    </a:lnTo>
                    <a:lnTo>
                      <a:pt x="294" y="66"/>
                    </a:lnTo>
                    <a:lnTo>
                      <a:pt x="294" y="66"/>
                    </a:lnTo>
                    <a:lnTo>
                      <a:pt x="298" y="62"/>
                    </a:lnTo>
                    <a:lnTo>
                      <a:pt x="304" y="60"/>
                    </a:lnTo>
                    <a:lnTo>
                      <a:pt x="304" y="60"/>
                    </a:lnTo>
                    <a:lnTo>
                      <a:pt x="316" y="60"/>
                    </a:lnTo>
                    <a:lnTo>
                      <a:pt x="316" y="60"/>
                    </a:lnTo>
                    <a:lnTo>
                      <a:pt x="328" y="60"/>
                    </a:lnTo>
                    <a:lnTo>
                      <a:pt x="338" y="64"/>
                    </a:lnTo>
                    <a:lnTo>
                      <a:pt x="348" y="70"/>
                    </a:lnTo>
                    <a:lnTo>
                      <a:pt x="356" y="78"/>
                    </a:lnTo>
                    <a:lnTo>
                      <a:pt x="356" y="78"/>
                    </a:lnTo>
                    <a:lnTo>
                      <a:pt x="364" y="90"/>
                    </a:lnTo>
                    <a:lnTo>
                      <a:pt x="370" y="104"/>
                    </a:lnTo>
                    <a:lnTo>
                      <a:pt x="370" y="104"/>
                    </a:lnTo>
                    <a:lnTo>
                      <a:pt x="370" y="116"/>
                    </a:lnTo>
                    <a:lnTo>
                      <a:pt x="370" y="116"/>
                    </a:lnTo>
                    <a:lnTo>
                      <a:pt x="370" y="124"/>
                    </a:lnTo>
                    <a:lnTo>
                      <a:pt x="368" y="132"/>
                    </a:lnTo>
                    <a:lnTo>
                      <a:pt x="368" y="132"/>
                    </a:lnTo>
                    <a:lnTo>
                      <a:pt x="364" y="136"/>
                    </a:lnTo>
                    <a:lnTo>
                      <a:pt x="360" y="140"/>
                    </a:lnTo>
                    <a:lnTo>
                      <a:pt x="360" y="140"/>
                    </a:lnTo>
                    <a:lnTo>
                      <a:pt x="354" y="142"/>
                    </a:lnTo>
                    <a:lnTo>
                      <a:pt x="354" y="142"/>
                    </a:lnTo>
                    <a:lnTo>
                      <a:pt x="350" y="140"/>
                    </a:lnTo>
                    <a:lnTo>
                      <a:pt x="350" y="140"/>
                    </a:lnTo>
                    <a:lnTo>
                      <a:pt x="344" y="138"/>
                    </a:lnTo>
                    <a:lnTo>
                      <a:pt x="342" y="134"/>
                    </a:lnTo>
                    <a:lnTo>
                      <a:pt x="342" y="134"/>
                    </a:lnTo>
                    <a:lnTo>
                      <a:pt x="340" y="128"/>
                    </a:lnTo>
                    <a:lnTo>
                      <a:pt x="340" y="128"/>
                    </a:lnTo>
                    <a:lnTo>
                      <a:pt x="340" y="124"/>
                    </a:lnTo>
                    <a:lnTo>
                      <a:pt x="340" y="124"/>
                    </a:lnTo>
                    <a:lnTo>
                      <a:pt x="342" y="114"/>
                    </a:lnTo>
                    <a:lnTo>
                      <a:pt x="342" y="114"/>
                    </a:lnTo>
                    <a:lnTo>
                      <a:pt x="340" y="104"/>
                    </a:lnTo>
                    <a:lnTo>
                      <a:pt x="334" y="96"/>
                    </a:lnTo>
                    <a:lnTo>
                      <a:pt x="334" y="96"/>
                    </a:lnTo>
                    <a:lnTo>
                      <a:pt x="326" y="90"/>
                    </a:lnTo>
                    <a:lnTo>
                      <a:pt x="316" y="88"/>
                    </a:lnTo>
                    <a:lnTo>
                      <a:pt x="316" y="88"/>
                    </a:lnTo>
                    <a:lnTo>
                      <a:pt x="310" y="88"/>
                    </a:lnTo>
                    <a:lnTo>
                      <a:pt x="310" y="88"/>
                    </a:lnTo>
                    <a:lnTo>
                      <a:pt x="306" y="88"/>
                    </a:lnTo>
                    <a:lnTo>
                      <a:pt x="306" y="88"/>
                    </a:lnTo>
                    <a:lnTo>
                      <a:pt x="302" y="88"/>
                    </a:lnTo>
                    <a:lnTo>
                      <a:pt x="298" y="86"/>
                    </a:lnTo>
                    <a:lnTo>
                      <a:pt x="298" y="86"/>
                    </a:lnTo>
                    <a:lnTo>
                      <a:pt x="294" y="82"/>
                    </a:lnTo>
                    <a:lnTo>
                      <a:pt x="292" y="78"/>
                    </a:lnTo>
                    <a:lnTo>
                      <a:pt x="292" y="78"/>
                    </a:lnTo>
                    <a:close/>
                    <a:moveTo>
                      <a:pt x="278" y="22"/>
                    </a:moveTo>
                    <a:lnTo>
                      <a:pt x="278" y="22"/>
                    </a:lnTo>
                    <a:lnTo>
                      <a:pt x="278" y="20"/>
                    </a:lnTo>
                    <a:lnTo>
                      <a:pt x="278" y="20"/>
                    </a:lnTo>
                    <a:lnTo>
                      <a:pt x="278" y="14"/>
                    </a:lnTo>
                    <a:lnTo>
                      <a:pt x="280" y="10"/>
                    </a:lnTo>
                    <a:lnTo>
                      <a:pt x="280" y="10"/>
                    </a:lnTo>
                    <a:lnTo>
                      <a:pt x="286" y="6"/>
                    </a:lnTo>
                    <a:lnTo>
                      <a:pt x="292" y="4"/>
                    </a:lnTo>
                    <a:lnTo>
                      <a:pt x="292" y="4"/>
                    </a:lnTo>
                    <a:lnTo>
                      <a:pt x="302" y="2"/>
                    </a:lnTo>
                    <a:lnTo>
                      <a:pt x="314" y="0"/>
                    </a:lnTo>
                    <a:lnTo>
                      <a:pt x="314" y="0"/>
                    </a:lnTo>
                    <a:lnTo>
                      <a:pt x="332" y="2"/>
                    </a:lnTo>
                    <a:lnTo>
                      <a:pt x="350" y="6"/>
                    </a:lnTo>
                    <a:lnTo>
                      <a:pt x="350" y="6"/>
                    </a:lnTo>
                    <a:lnTo>
                      <a:pt x="364" y="12"/>
                    </a:lnTo>
                    <a:lnTo>
                      <a:pt x="376" y="18"/>
                    </a:lnTo>
                    <a:lnTo>
                      <a:pt x="388" y="28"/>
                    </a:lnTo>
                    <a:lnTo>
                      <a:pt x="400" y="38"/>
                    </a:lnTo>
                    <a:lnTo>
                      <a:pt x="400" y="38"/>
                    </a:lnTo>
                    <a:lnTo>
                      <a:pt x="408" y="50"/>
                    </a:lnTo>
                    <a:lnTo>
                      <a:pt x="416" y="64"/>
                    </a:lnTo>
                    <a:lnTo>
                      <a:pt x="422" y="78"/>
                    </a:lnTo>
                    <a:lnTo>
                      <a:pt x="426" y="92"/>
                    </a:lnTo>
                    <a:lnTo>
                      <a:pt x="426" y="92"/>
                    </a:lnTo>
                    <a:lnTo>
                      <a:pt x="428" y="116"/>
                    </a:lnTo>
                    <a:lnTo>
                      <a:pt x="428" y="116"/>
                    </a:lnTo>
                    <a:lnTo>
                      <a:pt x="428" y="132"/>
                    </a:lnTo>
                    <a:lnTo>
                      <a:pt x="424" y="150"/>
                    </a:lnTo>
                    <a:lnTo>
                      <a:pt x="424" y="150"/>
                    </a:lnTo>
                    <a:lnTo>
                      <a:pt x="424" y="150"/>
                    </a:lnTo>
                    <a:lnTo>
                      <a:pt x="420" y="156"/>
                    </a:lnTo>
                    <a:lnTo>
                      <a:pt x="416" y="160"/>
                    </a:lnTo>
                    <a:lnTo>
                      <a:pt x="416" y="160"/>
                    </a:lnTo>
                    <a:lnTo>
                      <a:pt x="408" y="160"/>
                    </a:lnTo>
                    <a:lnTo>
                      <a:pt x="408" y="160"/>
                    </a:lnTo>
                    <a:lnTo>
                      <a:pt x="402" y="160"/>
                    </a:lnTo>
                    <a:lnTo>
                      <a:pt x="402" y="160"/>
                    </a:lnTo>
                    <a:lnTo>
                      <a:pt x="396" y="158"/>
                    </a:lnTo>
                    <a:lnTo>
                      <a:pt x="392" y="152"/>
                    </a:lnTo>
                    <a:lnTo>
                      <a:pt x="392" y="152"/>
                    </a:lnTo>
                    <a:lnTo>
                      <a:pt x="392" y="144"/>
                    </a:lnTo>
                    <a:lnTo>
                      <a:pt x="392" y="144"/>
                    </a:lnTo>
                    <a:lnTo>
                      <a:pt x="392" y="140"/>
                    </a:lnTo>
                    <a:lnTo>
                      <a:pt x="392" y="140"/>
                    </a:lnTo>
                    <a:lnTo>
                      <a:pt x="392" y="140"/>
                    </a:lnTo>
                    <a:lnTo>
                      <a:pt x="394" y="128"/>
                    </a:lnTo>
                    <a:lnTo>
                      <a:pt x="396" y="116"/>
                    </a:lnTo>
                    <a:lnTo>
                      <a:pt x="396" y="116"/>
                    </a:lnTo>
                    <a:lnTo>
                      <a:pt x="394" y="98"/>
                    </a:lnTo>
                    <a:lnTo>
                      <a:pt x="394" y="98"/>
                    </a:lnTo>
                    <a:lnTo>
                      <a:pt x="392" y="88"/>
                    </a:lnTo>
                    <a:lnTo>
                      <a:pt x="388" y="78"/>
                    </a:lnTo>
                    <a:lnTo>
                      <a:pt x="382" y="68"/>
                    </a:lnTo>
                    <a:lnTo>
                      <a:pt x="374" y="60"/>
                    </a:lnTo>
                    <a:lnTo>
                      <a:pt x="374" y="60"/>
                    </a:lnTo>
                    <a:lnTo>
                      <a:pt x="368" y="52"/>
                    </a:lnTo>
                    <a:lnTo>
                      <a:pt x="358" y="46"/>
                    </a:lnTo>
                    <a:lnTo>
                      <a:pt x="350" y="42"/>
                    </a:lnTo>
                    <a:lnTo>
                      <a:pt x="340" y="38"/>
                    </a:lnTo>
                    <a:lnTo>
                      <a:pt x="340" y="38"/>
                    </a:lnTo>
                    <a:lnTo>
                      <a:pt x="328" y="34"/>
                    </a:lnTo>
                    <a:lnTo>
                      <a:pt x="316" y="34"/>
                    </a:lnTo>
                    <a:lnTo>
                      <a:pt x="316" y="34"/>
                    </a:lnTo>
                    <a:lnTo>
                      <a:pt x="298" y="36"/>
                    </a:lnTo>
                    <a:lnTo>
                      <a:pt x="298" y="36"/>
                    </a:lnTo>
                    <a:lnTo>
                      <a:pt x="294" y="36"/>
                    </a:lnTo>
                    <a:lnTo>
                      <a:pt x="294" y="36"/>
                    </a:lnTo>
                    <a:lnTo>
                      <a:pt x="290" y="36"/>
                    </a:lnTo>
                    <a:lnTo>
                      <a:pt x="286" y="34"/>
                    </a:lnTo>
                    <a:lnTo>
                      <a:pt x="286" y="34"/>
                    </a:lnTo>
                    <a:lnTo>
                      <a:pt x="280" y="28"/>
                    </a:lnTo>
                    <a:lnTo>
                      <a:pt x="278" y="22"/>
                    </a:lnTo>
                    <a:lnTo>
                      <a:pt x="278" y="22"/>
                    </a:lnTo>
                    <a:close/>
                    <a:moveTo>
                      <a:pt x="166" y="238"/>
                    </a:moveTo>
                    <a:lnTo>
                      <a:pt x="166" y="238"/>
                    </a:lnTo>
                    <a:lnTo>
                      <a:pt x="168" y="242"/>
                    </a:lnTo>
                    <a:lnTo>
                      <a:pt x="172" y="244"/>
                    </a:lnTo>
                    <a:lnTo>
                      <a:pt x="172" y="244"/>
                    </a:lnTo>
                    <a:lnTo>
                      <a:pt x="174" y="244"/>
                    </a:lnTo>
                    <a:lnTo>
                      <a:pt x="174" y="244"/>
                    </a:lnTo>
                    <a:lnTo>
                      <a:pt x="178" y="244"/>
                    </a:lnTo>
                    <a:lnTo>
                      <a:pt x="178" y="244"/>
                    </a:lnTo>
                    <a:lnTo>
                      <a:pt x="182" y="242"/>
                    </a:lnTo>
                    <a:lnTo>
                      <a:pt x="184" y="238"/>
                    </a:lnTo>
                    <a:lnTo>
                      <a:pt x="184" y="238"/>
                    </a:lnTo>
                    <a:lnTo>
                      <a:pt x="184" y="236"/>
                    </a:lnTo>
                    <a:lnTo>
                      <a:pt x="184" y="232"/>
                    </a:lnTo>
                    <a:lnTo>
                      <a:pt x="184" y="232"/>
                    </a:lnTo>
                    <a:lnTo>
                      <a:pt x="182" y="230"/>
                    </a:lnTo>
                    <a:lnTo>
                      <a:pt x="180" y="228"/>
                    </a:lnTo>
                    <a:lnTo>
                      <a:pt x="180" y="228"/>
                    </a:lnTo>
                    <a:lnTo>
                      <a:pt x="174" y="228"/>
                    </a:lnTo>
                    <a:lnTo>
                      <a:pt x="174" y="228"/>
                    </a:lnTo>
                    <a:lnTo>
                      <a:pt x="170" y="230"/>
                    </a:lnTo>
                    <a:lnTo>
                      <a:pt x="168" y="232"/>
                    </a:lnTo>
                    <a:lnTo>
                      <a:pt x="168" y="232"/>
                    </a:lnTo>
                    <a:lnTo>
                      <a:pt x="166" y="236"/>
                    </a:lnTo>
                    <a:lnTo>
                      <a:pt x="166" y="238"/>
                    </a:lnTo>
                    <a:lnTo>
                      <a:pt x="166" y="238"/>
                    </a:lnTo>
                    <a:close/>
                    <a:moveTo>
                      <a:pt x="118" y="266"/>
                    </a:moveTo>
                    <a:lnTo>
                      <a:pt x="118" y="266"/>
                    </a:lnTo>
                    <a:lnTo>
                      <a:pt x="122" y="274"/>
                    </a:lnTo>
                    <a:lnTo>
                      <a:pt x="128" y="278"/>
                    </a:lnTo>
                    <a:lnTo>
                      <a:pt x="128" y="278"/>
                    </a:lnTo>
                    <a:lnTo>
                      <a:pt x="138" y="280"/>
                    </a:lnTo>
                    <a:lnTo>
                      <a:pt x="138" y="280"/>
                    </a:lnTo>
                    <a:lnTo>
                      <a:pt x="146" y="280"/>
                    </a:lnTo>
                    <a:lnTo>
                      <a:pt x="146" y="280"/>
                    </a:lnTo>
                    <a:lnTo>
                      <a:pt x="154" y="274"/>
                    </a:lnTo>
                    <a:lnTo>
                      <a:pt x="160" y="268"/>
                    </a:lnTo>
                    <a:lnTo>
                      <a:pt x="160" y="268"/>
                    </a:lnTo>
                    <a:lnTo>
                      <a:pt x="164" y="262"/>
                    </a:lnTo>
                    <a:lnTo>
                      <a:pt x="164" y="256"/>
                    </a:lnTo>
                    <a:lnTo>
                      <a:pt x="164" y="256"/>
                    </a:lnTo>
                    <a:lnTo>
                      <a:pt x="164" y="252"/>
                    </a:lnTo>
                    <a:lnTo>
                      <a:pt x="164" y="252"/>
                    </a:lnTo>
                    <a:lnTo>
                      <a:pt x="160" y="244"/>
                    </a:lnTo>
                    <a:lnTo>
                      <a:pt x="152" y="240"/>
                    </a:lnTo>
                    <a:lnTo>
                      <a:pt x="152" y="240"/>
                    </a:lnTo>
                    <a:lnTo>
                      <a:pt x="144" y="238"/>
                    </a:lnTo>
                    <a:lnTo>
                      <a:pt x="144" y="238"/>
                    </a:lnTo>
                    <a:lnTo>
                      <a:pt x="136" y="240"/>
                    </a:lnTo>
                    <a:lnTo>
                      <a:pt x="136" y="240"/>
                    </a:lnTo>
                    <a:lnTo>
                      <a:pt x="126" y="244"/>
                    </a:lnTo>
                    <a:lnTo>
                      <a:pt x="120" y="250"/>
                    </a:lnTo>
                    <a:lnTo>
                      <a:pt x="120" y="250"/>
                    </a:lnTo>
                    <a:lnTo>
                      <a:pt x="118" y="256"/>
                    </a:lnTo>
                    <a:lnTo>
                      <a:pt x="118" y="262"/>
                    </a:lnTo>
                    <a:lnTo>
                      <a:pt x="118" y="262"/>
                    </a:lnTo>
                    <a:lnTo>
                      <a:pt x="118" y="266"/>
                    </a:lnTo>
                    <a:lnTo>
                      <a:pt x="118" y="266"/>
                    </a:lnTo>
                    <a:close/>
                    <a:moveTo>
                      <a:pt x="98" y="274"/>
                    </a:moveTo>
                    <a:lnTo>
                      <a:pt x="98" y="274"/>
                    </a:lnTo>
                    <a:lnTo>
                      <a:pt x="94" y="262"/>
                    </a:lnTo>
                    <a:lnTo>
                      <a:pt x="94" y="252"/>
                    </a:lnTo>
                    <a:lnTo>
                      <a:pt x="94" y="252"/>
                    </a:lnTo>
                    <a:lnTo>
                      <a:pt x="96" y="240"/>
                    </a:lnTo>
                    <a:lnTo>
                      <a:pt x="100" y="228"/>
                    </a:lnTo>
                    <a:lnTo>
                      <a:pt x="100" y="228"/>
                    </a:lnTo>
                    <a:lnTo>
                      <a:pt x="106" y="218"/>
                    </a:lnTo>
                    <a:lnTo>
                      <a:pt x="114" y="208"/>
                    </a:lnTo>
                    <a:lnTo>
                      <a:pt x="124" y="200"/>
                    </a:lnTo>
                    <a:lnTo>
                      <a:pt x="136" y="194"/>
                    </a:lnTo>
                    <a:lnTo>
                      <a:pt x="136" y="194"/>
                    </a:lnTo>
                    <a:lnTo>
                      <a:pt x="152" y="190"/>
                    </a:lnTo>
                    <a:lnTo>
                      <a:pt x="168" y="188"/>
                    </a:lnTo>
                    <a:lnTo>
                      <a:pt x="168" y="188"/>
                    </a:lnTo>
                    <a:lnTo>
                      <a:pt x="178" y="188"/>
                    </a:lnTo>
                    <a:lnTo>
                      <a:pt x="186" y="190"/>
                    </a:lnTo>
                    <a:lnTo>
                      <a:pt x="186" y="190"/>
                    </a:lnTo>
                    <a:lnTo>
                      <a:pt x="198" y="194"/>
                    </a:lnTo>
                    <a:lnTo>
                      <a:pt x="210" y="200"/>
                    </a:lnTo>
                    <a:lnTo>
                      <a:pt x="218" y="208"/>
                    </a:lnTo>
                    <a:lnTo>
                      <a:pt x="224" y="218"/>
                    </a:lnTo>
                    <a:lnTo>
                      <a:pt x="224" y="218"/>
                    </a:lnTo>
                    <a:lnTo>
                      <a:pt x="228" y="230"/>
                    </a:lnTo>
                    <a:lnTo>
                      <a:pt x="230" y="242"/>
                    </a:lnTo>
                    <a:lnTo>
                      <a:pt x="230" y="242"/>
                    </a:lnTo>
                    <a:lnTo>
                      <a:pt x="230" y="252"/>
                    </a:lnTo>
                    <a:lnTo>
                      <a:pt x="226" y="264"/>
                    </a:lnTo>
                    <a:lnTo>
                      <a:pt x="226" y="264"/>
                    </a:lnTo>
                    <a:lnTo>
                      <a:pt x="218" y="276"/>
                    </a:lnTo>
                    <a:lnTo>
                      <a:pt x="210" y="286"/>
                    </a:lnTo>
                    <a:lnTo>
                      <a:pt x="200" y="294"/>
                    </a:lnTo>
                    <a:lnTo>
                      <a:pt x="188" y="300"/>
                    </a:lnTo>
                    <a:lnTo>
                      <a:pt x="188" y="300"/>
                    </a:lnTo>
                    <a:lnTo>
                      <a:pt x="172" y="306"/>
                    </a:lnTo>
                    <a:lnTo>
                      <a:pt x="156" y="308"/>
                    </a:lnTo>
                    <a:lnTo>
                      <a:pt x="156" y="308"/>
                    </a:lnTo>
                    <a:lnTo>
                      <a:pt x="144" y="306"/>
                    </a:lnTo>
                    <a:lnTo>
                      <a:pt x="134" y="304"/>
                    </a:lnTo>
                    <a:lnTo>
                      <a:pt x="134" y="304"/>
                    </a:lnTo>
                    <a:lnTo>
                      <a:pt x="122" y="298"/>
                    </a:lnTo>
                    <a:lnTo>
                      <a:pt x="112" y="292"/>
                    </a:lnTo>
                    <a:lnTo>
                      <a:pt x="104" y="284"/>
                    </a:lnTo>
                    <a:lnTo>
                      <a:pt x="98" y="274"/>
                    </a:lnTo>
                    <a:lnTo>
                      <a:pt x="98" y="274"/>
                    </a:lnTo>
                    <a:close/>
                    <a:moveTo>
                      <a:pt x="42" y="252"/>
                    </a:moveTo>
                    <a:lnTo>
                      <a:pt x="42" y="252"/>
                    </a:lnTo>
                    <a:lnTo>
                      <a:pt x="44" y="260"/>
                    </a:lnTo>
                    <a:lnTo>
                      <a:pt x="46" y="268"/>
                    </a:lnTo>
                    <a:lnTo>
                      <a:pt x="50" y="276"/>
                    </a:lnTo>
                    <a:lnTo>
                      <a:pt x="56" y="284"/>
                    </a:lnTo>
                    <a:lnTo>
                      <a:pt x="68" y="296"/>
                    </a:lnTo>
                    <a:lnTo>
                      <a:pt x="86" y="308"/>
                    </a:lnTo>
                    <a:lnTo>
                      <a:pt x="86" y="308"/>
                    </a:lnTo>
                    <a:lnTo>
                      <a:pt x="102" y="314"/>
                    </a:lnTo>
                    <a:lnTo>
                      <a:pt x="120" y="320"/>
                    </a:lnTo>
                    <a:lnTo>
                      <a:pt x="138" y="324"/>
                    </a:lnTo>
                    <a:lnTo>
                      <a:pt x="158" y="324"/>
                    </a:lnTo>
                    <a:lnTo>
                      <a:pt x="158" y="324"/>
                    </a:lnTo>
                    <a:lnTo>
                      <a:pt x="180" y="324"/>
                    </a:lnTo>
                    <a:lnTo>
                      <a:pt x="180" y="324"/>
                    </a:lnTo>
                    <a:lnTo>
                      <a:pt x="206" y="320"/>
                    </a:lnTo>
                    <a:lnTo>
                      <a:pt x="228" y="312"/>
                    </a:lnTo>
                    <a:lnTo>
                      <a:pt x="250" y="302"/>
                    </a:lnTo>
                    <a:lnTo>
                      <a:pt x="268" y="290"/>
                    </a:lnTo>
                    <a:lnTo>
                      <a:pt x="268" y="290"/>
                    </a:lnTo>
                    <a:lnTo>
                      <a:pt x="282" y="276"/>
                    </a:lnTo>
                    <a:lnTo>
                      <a:pt x="292" y="262"/>
                    </a:lnTo>
                    <a:lnTo>
                      <a:pt x="298" y="248"/>
                    </a:lnTo>
                    <a:lnTo>
                      <a:pt x="300" y="232"/>
                    </a:lnTo>
                    <a:lnTo>
                      <a:pt x="300" y="232"/>
                    </a:lnTo>
                    <a:lnTo>
                      <a:pt x="300" y="226"/>
                    </a:lnTo>
                    <a:lnTo>
                      <a:pt x="300" y="226"/>
                    </a:lnTo>
                    <a:lnTo>
                      <a:pt x="298" y="218"/>
                    </a:lnTo>
                    <a:lnTo>
                      <a:pt x="296" y="210"/>
                    </a:lnTo>
                    <a:lnTo>
                      <a:pt x="292" y="202"/>
                    </a:lnTo>
                    <a:lnTo>
                      <a:pt x="288" y="194"/>
                    </a:lnTo>
                    <a:lnTo>
                      <a:pt x="274" y="182"/>
                    </a:lnTo>
                    <a:lnTo>
                      <a:pt x="256" y="170"/>
                    </a:lnTo>
                    <a:lnTo>
                      <a:pt x="256" y="170"/>
                    </a:lnTo>
                    <a:lnTo>
                      <a:pt x="240" y="162"/>
                    </a:lnTo>
                    <a:lnTo>
                      <a:pt x="222" y="158"/>
                    </a:lnTo>
                    <a:lnTo>
                      <a:pt x="204" y="154"/>
                    </a:lnTo>
                    <a:lnTo>
                      <a:pt x="184" y="154"/>
                    </a:lnTo>
                    <a:lnTo>
                      <a:pt x="184" y="154"/>
                    </a:lnTo>
                    <a:lnTo>
                      <a:pt x="162" y="154"/>
                    </a:lnTo>
                    <a:lnTo>
                      <a:pt x="162" y="154"/>
                    </a:lnTo>
                    <a:lnTo>
                      <a:pt x="146" y="156"/>
                    </a:lnTo>
                    <a:lnTo>
                      <a:pt x="130" y="160"/>
                    </a:lnTo>
                    <a:lnTo>
                      <a:pt x="114" y="166"/>
                    </a:lnTo>
                    <a:lnTo>
                      <a:pt x="100" y="172"/>
                    </a:lnTo>
                    <a:lnTo>
                      <a:pt x="100" y="172"/>
                    </a:lnTo>
                    <a:lnTo>
                      <a:pt x="86" y="180"/>
                    </a:lnTo>
                    <a:lnTo>
                      <a:pt x="74" y="188"/>
                    </a:lnTo>
                    <a:lnTo>
                      <a:pt x="64" y="198"/>
                    </a:lnTo>
                    <a:lnTo>
                      <a:pt x="56" y="208"/>
                    </a:lnTo>
                    <a:lnTo>
                      <a:pt x="56" y="208"/>
                    </a:lnTo>
                    <a:lnTo>
                      <a:pt x="50" y="216"/>
                    </a:lnTo>
                    <a:lnTo>
                      <a:pt x="46" y="226"/>
                    </a:lnTo>
                    <a:lnTo>
                      <a:pt x="44" y="236"/>
                    </a:lnTo>
                    <a:lnTo>
                      <a:pt x="42" y="246"/>
                    </a:lnTo>
                    <a:lnTo>
                      <a:pt x="42" y="246"/>
                    </a:lnTo>
                    <a:lnTo>
                      <a:pt x="42" y="252"/>
                    </a:lnTo>
                    <a:lnTo>
                      <a:pt x="42" y="252"/>
                    </a:lnTo>
                    <a:close/>
                    <a:moveTo>
                      <a:pt x="0" y="234"/>
                    </a:moveTo>
                    <a:lnTo>
                      <a:pt x="0" y="234"/>
                    </a:lnTo>
                    <a:lnTo>
                      <a:pt x="0" y="220"/>
                    </a:lnTo>
                    <a:lnTo>
                      <a:pt x="4" y="206"/>
                    </a:lnTo>
                    <a:lnTo>
                      <a:pt x="8" y="192"/>
                    </a:lnTo>
                    <a:lnTo>
                      <a:pt x="16" y="176"/>
                    </a:lnTo>
                    <a:lnTo>
                      <a:pt x="24" y="162"/>
                    </a:lnTo>
                    <a:lnTo>
                      <a:pt x="36" y="146"/>
                    </a:lnTo>
                    <a:lnTo>
                      <a:pt x="48" y="130"/>
                    </a:lnTo>
                    <a:lnTo>
                      <a:pt x="64" y="114"/>
                    </a:lnTo>
                    <a:lnTo>
                      <a:pt x="64" y="114"/>
                    </a:lnTo>
                    <a:lnTo>
                      <a:pt x="84" y="96"/>
                    </a:lnTo>
                    <a:lnTo>
                      <a:pt x="104" y="80"/>
                    </a:lnTo>
                    <a:lnTo>
                      <a:pt x="124" y="68"/>
                    </a:lnTo>
                    <a:lnTo>
                      <a:pt x="146" y="58"/>
                    </a:lnTo>
                    <a:lnTo>
                      <a:pt x="146" y="58"/>
                    </a:lnTo>
                    <a:lnTo>
                      <a:pt x="164" y="52"/>
                    </a:lnTo>
                    <a:lnTo>
                      <a:pt x="178" y="50"/>
                    </a:lnTo>
                    <a:lnTo>
                      <a:pt x="178" y="50"/>
                    </a:lnTo>
                    <a:lnTo>
                      <a:pt x="186" y="50"/>
                    </a:lnTo>
                    <a:lnTo>
                      <a:pt x="194" y="52"/>
                    </a:lnTo>
                    <a:lnTo>
                      <a:pt x="198" y="54"/>
                    </a:lnTo>
                    <a:lnTo>
                      <a:pt x="204" y="60"/>
                    </a:lnTo>
                    <a:lnTo>
                      <a:pt x="204" y="60"/>
                    </a:lnTo>
                    <a:lnTo>
                      <a:pt x="208" y="64"/>
                    </a:lnTo>
                    <a:lnTo>
                      <a:pt x="210" y="70"/>
                    </a:lnTo>
                    <a:lnTo>
                      <a:pt x="212" y="76"/>
                    </a:lnTo>
                    <a:lnTo>
                      <a:pt x="214" y="84"/>
                    </a:lnTo>
                    <a:lnTo>
                      <a:pt x="214" y="84"/>
                    </a:lnTo>
                    <a:lnTo>
                      <a:pt x="212" y="96"/>
                    </a:lnTo>
                    <a:lnTo>
                      <a:pt x="208" y="110"/>
                    </a:lnTo>
                    <a:lnTo>
                      <a:pt x="208" y="110"/>
                    </a:lnTo>
                    <a:lnTo>
                      <a:pt x="208" y="114"/>
                    </a:lnTo>
                    <a:lnTo>
                      <a:pt x="210" y="116"/>
                    </a:lnTo>
                    <a:lnTo>
                      <a:pt x="210" y="116"/>
                    </a:lnTo>
                    <a:lnTo>
                      <a:pt x="216" y="116"/>
                    </a:lnTo>
                    <a:lnTo>
                      <a:pt x="218" y="114"/>
                    </a:lnTo>
                    <a:lnTo>
                      <a:pt x="218" y="114"/>
                    </a:lnTo>
                    <a:lnTo>
                      <a:pt x="236" y="108"/>
                    </a:lnTo>
                    <a:lnTo>
                      <a:pt x="250" y="104"/>
                    </a:lnTo>
                    <a:lnTo>
                      <a:pt x="264" y="100"/>
                    </a:lnTo>
                    <a:lnTo>
                      <a:pt x="278" y="100"/>
                    </a:lnTo>
                    <a:lnTo>
                      <a:pt x="278" y="100"/>
                    </a:lnTo>
                    <a:lnTo>
                      <a:pt x="290" y="102"/>
                    </a:lnTo>
                    <a:lnTo>
                      <a:pt x="300" y="104"/>
                    </a:lnTo>
                    <a:lnTo>
                      <a:pt x="308" y="108"/>
                    </a:lnTo>
                    <a:lnTo>
                      <a:pt x="316" y="114"/>
                    </a:lnTo>
                    <a:lnTo>
                      <a:pt x="316" y="114"/>
                    </a:lnTo>
                    <a:lnTo>
                      <a:pt x="318" y="124"/>
                    </a:lnTo>
                    <a:lnTo>
                      <a:pt x="320" y="132"/>
                    </a:lnTo>
                    <a:lnTo>
                      <a:pt x="320" y="132"/>
                    </a:lnTo>
                    <a:lnTo>
                      <a:pt x="318" y="144"/>
                    </a:lnTo>
                    <a:lnTo>
                      <a:pt x="314" y="158"/>
                    </a:lnTo>
                    <a:lnTo>
                      <a:pt x="314" y="158"/>
                    </a:lnTo>
                    <a:lnTo>
                      <a:pt x="314" y="160"/>
                    </a:lnTo>
                    <a:lnTo>
                      <a:pt x="314" y="164"/>
                    </a:lnTo>
                    <a:lnTo>
                      <a:pt x="314" y="164"/>
                    </a:lnTo>
                    <a:lnTo>
                      <a:pt x="316" y="166"/>
                    </a:lnTo>
                    <a:lnTo>
                      <a:pt x="316" y="166"/>
                    </a:lnTo>
                    <a:lnTo>
                      <a:pt x="322" y="168"/>
                    </a:lnTo>
                    <a:lnTo>
                      <a:pt x="322" y="168"/>
                    </a:lnTo>
                    <a:lnTo>
                      <a:pt x="332" y="172"/>
                    </a:lnTo>
                    <a:lnTo>
                      <a:pt x="342" y="176"/>
                    </a:lnTo>
                    <a:lnTo>
                      <a:pt x="350" y="182"/>
                    </a:lnTo>
                    <a:lnTo>
                      <a:pt x="358" y="190"/>
                    </a:lnTo>
                    <a:lnTo>
                      <a:pt x="358" y="190"/>
                    </a:lnTo>
                    <a:lnTo>
                      <a:pt x="366" y="198"/>
                    </a:lnTo>
                    <a:lnTo>
                      <a:pt x="370" y="206"/>
                    </a:lnTo>
                    <a:lnTo>
                      <a:pt x="372" y="216"/>
                    </a:lnTo>
                    <a:lnTo>
                      <a:pt x="374" y="228"/>
                    </a:lnTo>
                    <a:lnTo>
                      <a:pt x="374" y="228"/>
                    </a:lnTo>
                    <a:lnTo>
                      <a:pt x="372" y="238"/>
                    </a:lnTo>
                    <a:lnTo>
                      <a:pt x="370" y="248"/>
                    </a:lnTo>
                    <a:lnTo>
                      <a:pt x="366" y="258"/>
                    </a:lnTo>
                    <a:lnTo>
                      <a:pt x="360" y="270"/>
                    </a:lnTo>
                    <a:lnTo>
                      <a:pt x="360" y="270"/>
                    </a:lnTo>
                    <a:lnTo>
                      <a:pt x="352" y="280"/>
                    </a:lnTo>
                    <a:lnTo>
                      <a:pt x="342" y="290"/>
                    </a:lnTo>
                    <a:lnTo>
                      <a:pt x="320" y="308"/>
                    </a:lnTo>
                    <a:lnTo>
                      <a:pt x="320" y="308"/>
                    </a:lnTo>
                    <a:lnTo>
                      <a:pt x="308" y="316"/>
                    </a:lnTo>
                    <a:lnTo>
                      <a:pt x="292" y="324"/>
                    </a:lnTo>
                    <a:lnTo>
                      <a:pt x="276" y="332"/>
                    </a:lnTo>
                    <a:lnTo>
                      <a:pt x="258" y="338"/>
                    </a:lnTo>
                    <a:lnTo>
                      <a:pt x="258" y="338"/>
                    </a:lnTo>
                    <a:lnTo>
                      <a:pt x="240" y="342"/>
                    </a:lnTo>
                    <a:lnTo>
                      <a:pt x="220" y="346"/>
                    </a:lnTo>
                    <a:lnTo>
                      <a:pt x="200" y="348"/>
                    </a:lnTo>
                    <a:lnTo>
                      <a:pt x="180" y="348"/>
                    </a:lnTo>
                    <a:lnTo>
                      <a:pt x="180" y="348"/>
                    </a:lnTo>
                    <a:lnTo>
                      <a:pt x="156" y="348"/>
                    </a:lnTo>
                    <a:lnTo>
                      <a:pt x="134" y="346"/>
                    </a:lnTo>
                    <a:lnTo>
                      <a:pt x="114" y="342"/>
                    </a:lnTo>
                    <a:lnTo>
                      <a:pt x="94" y="336"/>
                    </a:lnTo>
                    <a:lnTo>
                      <a:pt x="94" y="336"/>
                    </a:lnTo>
                    <a:lnTo>
                      <a:pt x="74" y="328"/>
                    </a:lnTo>
                    <a:lnTo>
                      <a:pt x="56" y="318"/>
                    </a:lnTo>
                    <a:lnTo>
                      <a:pt x="40" y="308"/>
                    </a:lnTo>
                    <a:lnTo>
                      <a:pt x="26" y="296"/>
                    </a:lnTo>
                    <a:lnTo>
                      <a:pt x="26" y="296"/>
                    </a:lnTo>
                    <a:lnTo>
                      <a:pt x="14" y="282"/>
                    </a:lnTo>
                    <a:lnTo>
                      <a:pt x="6" y="266"/>
                    </a:lnTo>
                    <a:lnTo>
                      <a:pt x="0" y="252"/>
                    </a:lnTo>
                    <a:lnTo>
                      <a:pt x="0" y="234"/>
                    </a:lnTo>
                    <a:lnTo>
                      <a:pt x="0"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15" name="Group 14"/>
            <p:cNvGrpSpPr/>
            <p:nvPr/>
          </p:nvGrpSpPr>
          <p:grpSpPr>
            <a:xfrm>
              <a:off x="6127750" y="2970213"/>
              <a:ext cx="914400" cy="914400"/>
              <a:chOff x="6127750" y="2970213"/>
              <a:chExt cx="914400" cy="914400"/>
            </a:xfrm>
          </p:grpSpPr>
          <p:sp>
            <p:nvSpPr>
              <p:cNvPr id="34" name="Freeform 33"/>
              <p:cNvSpPr>
                <a:spLocks/>
              </p:cNvSpPr>
              <p:nvPr/>
            </p:nvSpPr>
            <p:spPr bwMode="auto">
              <a:xfrm>
                <a:off x="6127750" y="2970213"/>
                <a:ext cx="914400" cy="914400"/>
              </a:xfrm>
              <a:custGeom>
                <a:avLst/>
                <a:gdLst>
                  <a:gd name="T0" fmla="*/ 544 w 576"/>
                  <a:gd name="T1" fmla="*/ 576 h 576"/>
                  <a:gd name="T2" fmla="*/ 544 w 576"/>
                  <a:gd name="T3" fmla="*/ 576 h 576"/>
                  <a:gd name="T4" fmla="*/ 552 w 576"/>
                  <a:gd name="T5" fmla="*/ 576 h 576"/>
                  <a:gd name="T6" fmla="*/ 558 w 576"/>
                  <a:gd name="T7" fmla="*/ 574 h 576"/>
                  <a:gd name="T8" fmla="*/ 568 w 576"/>
                  <a:gd name="T9" fmla="*/ 568 h 576"/>
                  <a:gd name="T10" fmla="*/ 574 w 576"/>
                  <a:gd name="T11" fmla="*/ 558 h 576"/>
                  <a:gd name="T12" fmla="*/ 576 w 576"/>
                  <a:gd name="T13" fmla="*/ 552 h 576"/>
                  <a:gd name="T14" fmla="*/ 576 w 576"/>
                  <a:gd name="T15" fmla="*/ 544 h 576"/>
                  <a:gd name="T16" fmla="*/ 576 w 576"/>
                  <a:gd name="T17" fmla="*/ 32 h 576"/>
                  <a:gd name="T18" fmla="*/ 576 w 576"/>
                  <a:gd name="T19" fmla="*/ 32 h 576"/>
                  <a:gd name="T20" fmla="*/ 576 w 576"/>
                  <a:gd name="T21" fmla="*/ 26 h 576"/>
                  <a:gd name="T22" fmla="*/ 574 w 576"/>
                  <a:gd name="T23" fmla="*/ 20 h 576"/>
                  <a:gd name="T24" fmla="*/ 568 w 576"/>
                  <a:gd name="T25" fmla="*/ 10 h 576"/>
                  <a:gd name="T26" fmla="*/ 558 w 576"/>
                  <a:gd name="T27" fmla="*/ 4 h 576"/>
                  <a:gd name="T28" fmla="*/ 552 w 576"/>
                  <a:gd name="T29" fmla="*/ 2 h 576"/>
                  <a:gd name="T30" fmla="*/ 544 w 576"/>
                  <a:gd name="T31" fmla="*/ 0 h 576"/>
                  <a:gd name="T32" fmla="*/ 32 w 576"/>
                  <a:gd name="T33" fmla="*/ 0 h 576"/>
                  <a:gd name="T34" fmla="*/ 32 w 576"/>
                  <a:gd name="T35" fmla="*/ 0 h 576"/>
                  <a:gd name="T36" fmla="*/ 26 w 576"/>
                  <a:gd name="T37" fmla="*/ 2 h 576"/>
                  <a:gd name="T38" fmla="*/ 20 w 576"/>
                  <a:gd name="T39" fmla="*/ 4 h 576"/>
                  <a:gd name="T40" fmla="*/ 10 w 576"/>
                  <a:gd name="T41" fmla="*/ 10 h 576"/>
                  <a:gd name="T42" fmla="*/ 2 w 576"/>
                  <a:gd name="T43" fmla="*/ 20 h 576"/>
                  <a:gd name="T44" fmla="*/ 2 w 576"/>
                  <a:gd name="T45" fmla="*/ 26 h 576"/>
                  <a:gd name="T46" fmla="*/ 0 w 576"/>
                  <a:gd name="T47" fmla="*/ 32 h 576"/>
                  <a:gd name="T48" fmla="*/ 0 w 576"/>
                  <a:gd name="T49" fmla="*/ 544 h 576"/>
                  <a:gd name="T50" fmla="*/ 0 w 576"/>
                  <a:gd name="T51" fmla="*/ 544 h 576"/>
                  <a:gd name="T52" fmla="*/ 2 w 576"/>
                  <a:gd name="T53" fmla="*/ 552 h 576"/>
                  <a:gd name="T54" fmla="*/ 2 w 576"/>
                  <a:gd name="T55" fmla="*/ 558 h 576"/>
                  <a:gd name="T56" fmla="*/ 10 w 576"/>
                  <a:gd name="T57" fmla="*/ 568 h 576"/>
                  <a:gd name="T58" fmla="*/ 20 w 576"/>
                  <a:gd name="T59" fmla="*/ 574 h 576"/>
                  <a:gd name="T60" fmla="*/ 26 w 576"/>
                  <a:gd name="T61" fmla="*/ 576 h 576"/>
                  <a:gd name="T62" fmla="*/ 32 w 576"/>
                  <a:gd name="T63" fmla="*/ 576 h 576"/>
                  <a:gd name="T64" fmla="*/ 544 w 576"/>
                  <a:gd name="T65" fmla="*/ 576 h 576"/>
                  <a:gd name="T66" fmla="*/ 544 w 576"/>
                  <a:gd name="T67"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6" h="576">
                    <a:moveTo>
                      <a:pt x="544" y="576"/>
                    </a:moveTo>
                    <a:lnTo>
                      <a:pt x="544" y="576"/>
                    </a:lnTo>
                    <a:lnTo>
                      <a:pt x="552" y="576"/>
                    </a:lnTo>
                    <a:lnTo>
                      <a:pt x="558" y="574"/>
                    </a:lnTo>
                    <a:lnTo>
                      <a:pt x="568" y="568"/>
                    </a:lnTo>
                    <a:lnTo>
                      <a:pt x="574" y="558"/>
                    </a:lnTo>
                    <a:lnTo>
                      <a:pt x="576" y="552"/>
                    </a:lnTo>
                    <a:lnTo>
                      <a:pt x="576" y="544"/>
                    </a:lnTo>
                    <a:lnTo>
                      <a:pt x="576" y="32"/>
                    </a:lnTo>
                    <a:lnTo>
                      <a:pt x="576" y="32"/>
                    </a:lnTo>
                    <a:lnTo>
                      <a:pt x="576" y="26"/>
                    </a:lnTo>
                    <a:lnTo>
                      <a:pt x="574" y="20"/>
                    </a:lnTo>
                    <a:lnTo>
                      <a:pt x="568" y="10"/>
                    </a:lnTo>
                    <a:lnTo>
                      <a:pt x="558" y="4"/>
                    </a:lnTo>
                    <a:lnTo>
                      <a:pt x="552" y="2"/>
                    </a:lnTo>
                    <a:lnTo>
                      <a:pt x="544" y="0"/>
                    </a:lnTo>
                    <a:lnTo>
                      <a:pt x="32" y="0"/>
                    </a:lnTo>
                    <a:lnTo>
                      <a:pt x="32" y="0"/>
                    </a:lnTo>
                    <a:lnTo>
                      <a:pt x="26" y="2"/>
                    </a:lnTo>
                    <a:lnTo>
                      <a:pt x="20" y="4"/>
                    </a:lnTo>
                    <a:lnTo>
                      <a:pt x="10" y="10"/>
                    </a:lnTo>
                    <a:lnTo>
                      <a:pt x="2" y="20"/>
                    </a:lnTo>
                    <a:lnTo>
                      <a:pt x="2" y="26"/>
                    </a:lnTo>
                    <a:lnTo>
                      <a:pt x="0" y="32"/>
                    </a:lnTo>
                    <a:lnTo>
                      <a:pt x="0" y="544"/>
                    </a:lnTo>
                    <a:lnTo>
                      <a:pt x="0" y="544"/>
                    </a:lnTo>
                    <a:lnTo>
                      <a:pt x="2" y="552"/>
                    </a:lnTo>
                    <a:lnTo>
                      <a:pt x="2" y="558"/>
                    </a:lnTo>
                    <a:lnTo>
                      <a:pt x="10" y="568"/>
                    </a:lnTo>
                    <a:lnTo>
                      <a:pt x="20" y="574"/>
                    </a:lnTo>
                    <a:lnTo>
                      <a:pt x="26" y="576"/>
                    </a:lnTo>
                    <a:lnTo>
                      <a:pt x="32" y="576"/>
                    </a:lnTo>
                    <a:lnTo>
                      <a:pt x="544" y="576"/>
                    </a:lnTo>
                    <a:lnTo>
                      <a:pt x="544" y="576"/>
                    </a:lnTo>
                    <a:close/>
                  </a:path>
                </a:pathLst>
              </a:custGeom>
              <a:solidFill>
                <a:srgbClr val="7BB3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5" name="Freeform 34"/>
              <p:cNvSpPr>
                <a:spLocks noEditPoints="1"/>
              </p:cNvSpPr>
              <p:nvPr/>
            </p:nvSpPr>
            <p:spPr bwMode="auto">
              <a:xfrm>
                <a:off x="6188075" y="3087688"/>
                <a:ext cx="787400" cy="679450"/>
              </a:xfrm>
              <a:custGeom>
                <a:avLst/>
                <a:gdLst>
                  <a:gd name="T0" fmla="*/ 418 w 496"/>
                  <a:gd name="T1" fmla="*/ 414 h 428"/>
                  <a:gd name="T2" fmla="*/ 384 w 496"/>
                  <a:gd name="T3" fmla="*/ 414 h 428"/>
                  <a:gd name="T4" fmla="*/ 346 w 496"/>
                  <a:gd name="T5" fmla="*/ 420 h 428"/>
                  <a:gd name="T6" fmla="*/ 284 w 496"/>
                  <a:gd name="T7" fmla="*/ 408 h 428"/>
                  <a:gd name="T8" fmla="*/ 244 w 496"/>
                  <a:gd name="T9" fmla="*/ 380 h 428"/>
                  <a:gd name="T10" fmla="*/ 210 w 496"/>
                  <a:gd name="T11" fmla="*/ 332 h 428"/>
                  <a:gd name="T12" fmla="*/ 202 w 496"/>
                  <a:gd name="T13" fmla="*/ 278 h 428"/>
                  <a:gd name="T14" fmla="*/ 220 w 496"/>
                  <a:gd name="T15" fmla="*/ 226 h 428"/>
                  <a:gd name="T16" fmla="*/ 262 w 496"/>
                  <a:gd name="T17" fmla="*/ 182 h 428"/>
                  <a:gd name="T18" fmla="*/ 302 w 496"/>
                  <a:gd name="T19" fmla="*/ 164 h 428"/>
                  <a:gd name="T20" fmla="*/ 360 w 496"/>
                  <a:gd name="T21" fmla="*/ 158 h 428"/>
                  <a:gd name="T22" fmla="*/ 414 w 496"/>
                  <a:gd name="T23" fmla="*/ 172 h 428"/>
                  <a:gd name="T24" fmla="*/ 460 w 496"/>
                  <a:gd name="T25" fmla="*/ 204 h 428"/>
                  <a:gd name="T26" fmla="*/ 492 w 496"/>
                  <a:gd name="T27" fmla="*/ 256 h 428"/>
                  <a:gd name="T28" fmla="*/ 484 w 496"/>
                  <a:gd name="T29" fmla="*/ 342 h 428"/>
                  <a:gd name="T30" fmla="*/ 448 w 496"/>
                  <a:gd name="T31" fmla="*/ 388 h 428"/>
                  <a:gd name="T32" fmla="*/ 446 w 496"/>
                  <a:gd name="T33" fmla="*/ 418 h 428"/>
                  <a:gd name="T34" fmla="*/ 282 w 496"/>
                  <a:gd name="T35" fmla="*/ 268 h 428"/>
                  <a:gd name="T36" fmla="*/ 298 w 496"/>
                  <a:gd name="T37" fmla="*/ 258 h 428"/>
                  <a:gd name="T38" fmla="*/ 296 w 496"/>
                  <a:gd name="T39" fmla="*/ 238 h 428"/>
                  <a:gd name="T40" fmla="*/ 276 w 496"/>
                  <a:gd name="T41" fmla="*/ 234 h 428"/>
                  <a:gd name="T42" fmla="*/ 266 w 496"/>
                  <a:gd name="T43" fmla="*/ 250 h 428"/>
                  <a:gd name="T44" fmla="*/ 282 w 496"/>
                  <a:gd name="T45" fmla="*/ 268 h 428"/>
                  <a:gd name="T46" fmla="*/ 384 w 496"/>
                  <a:gd name="T47" fmla="*/ 234 h 428"/>
                  <a:gd name="T48" fmla="*/ 372 w 496"/>
                  <a:gd name="T49" fmla="*/ 250 h 428"/>
                  <a:gd name="T50" fmla="*/ 390 w 496"/>
                  <a:gd name="T51" fmla="*/ 268 h 428"/>
                  <a:gd name="T52" fmla="*/ 406 w 496"/>
                  <a:gd name="T53" fmla="*/ 258 h 428"/>
                  <a:gd name="T54" fmla="*/ 402 w 496"/>
                  <a:gd name="T55" fmla="*/ 238 h 428"/>
                  <a:gd name="T56" fmla="*/ 244 w 496"/>
                  <a:gd name="T57" fmla="*/ 100 h 428"/>
                  <a:gd name="T58" fmla="*/ 224 w 496"/>
                  <a:gd name="T59" fmla="*/ 114 h 428"/>
                  <a:gd name="T60" fmla="*/ 230 w 496"/>
                  <a:gd name="T61" fmla="*/ 136 h 428"/>
                  <a:gd name="T62" fmla="*/ 252 w 496"/>
                  <a:gd name="T63" fmla="*/ 140 h 428"/>
                  <a:gd name="T64" fmla="*/ 264 w 496"/>
                  <a:gd name="T65" fmla="*/ 122 h 428"/>
                  <a:gd name="T66" fmla="*/ 244 w 496"/>
                  <a:gd name="T67" fmla="*/ 100 h 428"/>
                  <a:gd name="T68" fmla="*/ 132 w 496"/>
                  <a:gd name="T69" fmla="*/ 114 h 428"/>
                  <a:gd name="T70" fmla="*/ 112 w 496"/>
                  <a:gd name="T71" fmla="*/ 100 h 428"/>
                  <a:gd name="T72" fmla="*/ 90 w 496"/>
                  <a:gd name="T73" fmla="*/ 120 h 428"/>
                  <a:gd name="T74" fmla="*/ 102 w 496"/>
                  <a:gd name="T75" fmla="*/ 140 h 428"/>
                  <a:gd name="T76" fmla="*/ 126 w 496"/>
                  <a:gd name="T77" fmla="*/ 136 h 428"/>
                  <a:gd name="T78" fmla="*/ 346 w 496"/>
                  <a:gd name="T79" fmla="*/ 140 h 428"/>
                  <a:gd name="T80" fmla="*/ 296 w 496"/>
                  <a:gd name="T81" fmla="*/ 148 h 428"/>
                  <a:gd name="T82" fmla="*/ 240 w 496"/>
                  <a:gd name="T83" fmla="*/ 178 h 428"/>
                  <a:gd name="T84" fmla="*/ 206 w 496"/>
                  <a:gd name="T85" fmla="*/ 214 h 428"/>
                  <a:gd name="T86" fmla="*/ 184 w 496"/>
                  <a:gd name="T87" fmla="*/ 274 h 428"/>
                  <a:gd name="T88" fmla="*/ 132 w 496"/>
                  <a:gd name="T89" fmla="*/ 302 h 428"/>
                  <a:gd name="T90" fmla="*/ 114 w 496"/>
                  <a:gd name="T91" fmla="*/ 306 h 428"/>
                  <a:gd name="T92" fmla="*/ 74 w 496"/>
                  <a:gd name="T93" fmla="*/ 294 h 428"/>
                  <a:gd name="T94" fmla="*/ 72 w 496"/>
                  <a:gd name="T95" fmla="*/ 278 h 428"/>
                  <a:gd name="T96" fmla="*/ 32 w 496"/>
                  <a:gd name="T97" fmla="*/ 242 h 428"/>
                  <a:gd name="T98" fmla="*/ 0 w 496"/>
                  <a:gd name="T99" fmla="*/ 160 h 428"/>
                  <a:gd name="T100" fmla="*/ 12 w 496"/>
                  <a:gd name="T101" fmla="*/ 96 h 428"/>
                  <a:gd name="T102" fmla="*/ 62 w 496"/>
                  <a:gd name="T103" fmla="*/ 36 h 428"/>
                  <a:gd name="T104" fmla="*/ 116 w 496"/>
                  <a:gd name="T105" fmla="*/ 8 h 428"/>
                  <a:gd name="T106" fmla="*/ 226 w 496"/>
                  <a:gd name="T107" fmla="*/ 8 h 428"/>
                  <a:gd name="T108" fmla="*/ 316 w 496"/>
                  <a:gd name="T109" fmla="*/ 68 h 428"/>
                  <a:gd name="T110" fmla="*/ 342 w 496"/>
                  <a:gd name="T111" fmla="*/ 12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6" h="428">
                    <a:moveTo>
                      <a:pt x="450" y="428"/>
                    </a:moveTo>
                    <a:lnTo>
                      <a:pt x="450" y="428"/>
                    </a:lnTo>
                    <a:lnTo>
                      <a:pt x="428" y="418"/>
                    </a:lnTo>
                    <a:lnTo>
                      <a:pt x="418" y="414"/>
                    </a:lnTo>
                    <a:lnTo>
                      <a:pt x="406" y="410"/>
                    </a:lnTo>
                    <a:lnTo>
                      <a:pt x="406" y="410"/>
                    </a:lnTo>
                    <a:lnTo>
                      <a:pt x="396" y="412"/>
                    </a:lnTo>
                    <a:lnTo>
                      <a:pt x="384" y="414"/>
                    </a:lnTo>
                    <a:lnTo>
                      <a:pt x="374" y="418"/>
                    </a:lnTo>
                    <a:lnTo>
                      <a:pt x="362" y="420"/>
                    </a:lnTo>
                    <a:lnTo>
                      <a:pt x="362" y="420"/>
                    </a:lnTo>
                    <a:lnTo>
                      <a:pt x="346" y="420"/>
                    </a:lnTo>
                    <a:lnTo>
                      <a:pt x="330" y="420"/>
                    </a:lnTo>
                    <a:lnTo>
                      <a:pt x="314" y="418"/>
                    </a:lnTo>
                    <a:lnTo>
                      <a:pt x="298" y="414"/>
                    </a:lnTo>
                    <a:lnTo>
                      <a:pt x="284" y="408"/>
                    </a:lnTo>
                    <a:lnTo>
                      <a:pt x="270" y="400"/>
                    </a:lnTo>
                    <a:lnTo>
                      <a:pt x="256" y="390"/>
                    </a:lnTo>
                    <a:lnTo>
                      <a:pt x="244" y="380"/>
                    </a:lnTo>
                    <a:lnTo>
                      <a:pt x="244" y="380"/>
                    </a:lnTo>
                    <a:lnTo>
                      <a:pt x="232" y="368"/>
                    </a:lnTo>
                    <a:lnTo>
                      <a:pt x="222" y="356"/>
                    </a:lnTo>
                    <a:lnTo>
                      <a:pt x="216" y="344"/>
                    </a:lnTo>
                    <a:lnTo>
                      <a:pt x="210" y="332"/>
                    </a:lnTo>
                    <a:lnTo>
                      <a:pt x="204" y="318"/>
                    </a:lnTo>
                    <a:lnTo>
                      <a:pt x="202" y="304"/>
                    </a:lnTo>
                    <a:lnTo>
                      <a:pt x="200" y="292"/>
                    </a:lnTo>
                    <a:lnTo>
                      <a:pt x="202" y="278"/>
                    </a:lnTo>
                    <a:lnTo>
                      <a:pt x="204" y="264"/>
                    </a:lnTo>
                    <a:lnTo>
                      <a:pt x="208" y="250"/>
                    </a:lnTo>
                    <a:lnTo>
                      <a:pt x="212" y="238"/>
                    </a:lnTo>
                    <a:lnTo>
                      <a:pt x="220" y="226"/>
                    </a:lnTo>
                    <a:lnTo>
                      <a:pt x="228" y="214"/>
                    </a:lnTo>
                    <a:lnTo>
                      <a:pt x="238" y="202"/>
                    </a:lnTo>
                    <a:lnTo>
                      <a:pt x="250" y="192"/>
                    </a:lnTo>
                    <a:lnTo>
                      <a:pt x="262" y="182"/>
                    </a:lnTo>
                    <a:lnTo>
                      <a:pt x="262" y="182"/>
                    </a:lnTo>
                    <a:lnTo>
                      <a:pt x="276" y="176"/>
                    </a:lnTo>
                    <a:lnTo>
                      <a:pt x="288" y="170"/>
                    </a:lnTo>
                    <a:lnTo>
                      <a:pt x="302" y="164"/>
                    </a:lnTo>
                    <a:lnTo>
                      <a:pt x="316" y="162"/>
                    </a:lnTo>
                    <a:lnTo>
                      <a:pt x="330" y="158"/>
                    </a:lnTo>
                    <a:lnTo>
                      <a:pt x="344" y="158"/>
                    </a:lnTo>
                    <a:lnTo>
                      <a:pt x="360" y="158"/>
                    </a:lnTo>
                    <a:lnTo>
                      <a:pt x="374" y="160"/>
                    </a:lnTo>
                    <a:lnTo>
                      <a:pt x="388" y="162"/>
                    </a:lnTo>
                    <a:lnTo>
                      <a:pt x="402" y="166"/>
                    </a:lnTo>
                    <a:lnTo>
                      <a:pt x="414" y="172"/>
                    </a:lnTo>
                    <a:lnTo>
                      <a:pt x="428" y="178"/>
                    </a:lnTo>
                    <a:lnTo>
                      <a:pt x="440" y="186"/>
                    </a:lnTo>
                    <a:lnTo>
                      <a:pt x="450" y="194"/>
                    </a:lnTo>
                    <a:lnTo>
                      <a:pt x="460" y="204"/>
                    </a:lnTo>
                    <a:lnTo>
                      <a:pt x="470" y="214"/>
                    </a:lnTo>
                    <a:lnTo>
                      <a:pt x="470" y="214"/>
                    </a:lnTo>
                    <a:lnTo>
                      <a:pt x="484" y="234"/>
                    </a:lnTo>
                    <a:lnTo>
                      <a:pt x="492" y="256"/>
                    </a:lnTo>
                    <a:lnTo>
                      <a:pt x="496" y="278"/>
                    </a:lnTo>
                    <a:lnTo>
                      <a:pt x="496" y="300"/>
                    </a:lnTo>
                    <a:lnTo>
                      <a:pt x="494" y="320"/>
                    </a:lnTo>
                    <a:lnTo>
                      <a:pt x="484" y="342"/>
                    </a:lnTo>
                    <a:lnTo>
                      <a:pt x="472" y="360"/>
                    </a:lnTo>
                    <a:lnTo>
                      <a:pt x="456" y="378"/>
                    </a:lnTo>
                    <a:lnTo>
                      <a:pt x="456" y="378"/>
                    </a:lnTo>
                    <a:lnTo>
                      <a:pt x="448" y="388"/>
                    </a:lnTo>
                    <a:lnTo>
                      <a:pt x="442" y="396"/>
                    </a:lnTo>
                    <a:lnTo>
                      <a:pt x="442" y="406"/>
                    </a:lnTo>
                    <a:lnTo>
                      <a:pt x="446" y="418"/>
                    </a:lnTo>
                    <a:lnTo>
                      <a:pt x="446" y="418"/>
                    </a:lnTo>
                    <a:lnTo>
                      <a:pt x="448" y="422"/>
                    </a:lnTo>
                    <a:lnTo>
                      <a:pt x="450" y="428"/>
                    </a:lnTo>
                    <a:lnTo>
                      <a:pt x="450" y="428"/>
                    </a:lnTo>
                    <a:close/>
                    <a:moveTo>
                      <a:pt x="282" y="268"/>
                    </a:moveTo>
                    <a:lnTo>
                      <a:pt x="282" y="268"/>
                    </a:lnTo>
                    <a:lnTo>
                      <a:pt x="290" y="266"/>
                    </a:lnTo>
                    <a:lnTo>
                      <a:pt x="294" y="262"/>
                    </a:lnTo>
                    <a:lnTo>
                      <a:pt x="298" y="258"/>
                    </a:lnTo>
                    <a:lnTo>
                      <a:pt x="300" y="252"/>
                    </a:lnTo>
                    <a:lnTo>
                      <a:pt x="300" y="252"/>
                    </a:lnTo>
                    <a:lnTo>
                      <a:pt x="298" y="244"/>
                    </a:lnTo>
                    <a:lnTo>
                      <a:pt x="296" y="238"/>
                    </a:lnTo>
                    <a:lnTo>
                      <a:pt x="290" y="234"/>
                    </a:lnTo>
                    <a:lnTo>
                      <a:pt x="282" y="234"/>
                    </a:lnTo>
                    <a:lnTo>
                      <a:pt x="282" y="234"/>
                    </a:lnTo>
                    <a:lnTo>
                      <a:pt x="276" y="234"/>
                    </a:lnTo>
                    <a:lnTo>
                      <a:pt x="270" y="238"/>
                    </a:lnTo>
                    <a:lnTo>
                      <a:pt x="266" y="244"/>
                    </a:lnTo>
                    <a:lnTo>
                      <a:pt x="266" y="250"/>
                    </a:lnTo>
                    <a:lnTo>
                      <a:pt x="266" y="250"/>
                    </a:lnTo>
                    <a:lnTo>
                      <a:pt x="266" y="258"/>
                    </a:lnTo>
                    <a:lnTo>
                      <a:pt x="270" y="262"/>
                    </a:lnTo>
                    <a:lnTo>
                      <a:pt x="276" y="266"/>
                    </a:lnTo>
                    <a:lnTo>
                      <a:pt x="282" y="268"/>
                    </a:lnTo>
                    <a:lnTo>
                      <a:pt x="282" y="268"/>
                    </a:lnTo>
                    <a:close/>
                    <a:moveTo>
                      <a:pt x="390" y="234"/>
                    </a:moveTo>
                    <a:lnTo>
                      <a:pt x="390" y="234"/>
                    </a:lnTo>
                    <a:lnTo>
                      <a:pt x="384" y="234"/>
                    </a:lnTo>
                    <a:lnTo>
                      <a:pt x="378" y="238"/>
                    </a:lnTo>
                    <a:lnTo>
                      <a:pt x="374" y="244"/>
                    </a:lnTo>
                    <a:lnTo>
                      <a:pt x="372" y="250"/>
                    </a:lnTo>
                    <a:lnTo>
                      <a:pt x="372" y="250"/>
                    </a:lnTo>
                    <a:lnTo>
                      <a:pt x="374" y="256"/>
                    </a:lnTo>
                    <a:lnTo>
                      <a:pt x="378" y="262"/>
                    </a:lnTo>
                    <a:lnTo>
                      <a:pt x="382" y="266"/>
                    </a:lnTo>
                    <a:lnTo>
                      <a:pt x="390" y="268"/>
                    </a:lnTo>
                    <a:lnTo>
                      <a:pt x="390" y="268"/>
                    </a:lnTo>
                    <a:lnTo>
                      <a:pt x="396" y="266"/>
                    </a:lnTo>
                    <a:lnTo>
                      <a:pt x="402" y="262"/>
                    </a:lnTo>
                    <a:lnTo>
                      <a:pt x="406" y="258"/>
                    </a:lnTo>
                    <a:lnTo>
                      <a:pt x="406" y="252"/>
                    </a:lnTo>
                    <a:lnTo>
                      <a:pt x="406" y="252"/>
                    </a:lnTo>
                    <a:lnTo>
                      <a:pt x="406" y="244"/>
                    </a:lnTo>
                    <a:lnTo>
                      <a:pt x="402" y="238"/>
                    </a:lnTo>
                    <a:lnTo>
                      <a:pt x="396" y="234"/>
                    </a:lnTo>
                    <a:lnTo>
                      <a:pt x="390" y="234"/>
                    </a:lnTo>
                    <a:lnTo>
                      <a:pt x="390" y="234"/>
                    </a:lnTo>
                    <a:close/>
                    <a:moveTo>
                      <a:pt x="244" y="100"/>
                    </a:moveTo>
                    <a:lnTo>
                      <a:pt x="244" y="100"/>
                    </a:lnTo>
                    <a:lnTo>
                      <a:pt x="236" y="102"/>
                    </a:lnTo>
                    <a:lnTo>
                      <a:pt x="228" y="108"/>
                    </a:lnTo>
                    <a:lnTo>
                      <a:pt x="224" y="114"/>
                    </a:lnTo>
                    <a:lnTo>
                      <a:pt x="222" y="122"/>
                    </a:lnTo>
                    <a:lnTo>
                      <a:pt x="222" y="122"/>
                    </a:lnTo>
                    <a:lnTo>
                      <a:pt x="224" y="130"/>
                    </a:lnTo>
                    <a:lnTo>
                      <a:pt x="230" y="136"/>
                    </a:lnTo>
                    <a:lnTo>
                      <a:pt x="236" y="140"/>
                    </a:lnTo>
                    <a:lnTo>
                      <a:pt x="244" y="142"/>
                    </a:lnTo>
                    <a:lnTo>
                      <a:pt x="244" y="142"/>
                    </a:lnTo>
                    <a:lnTo>
                      <a:pt x="252" y="140"/>
                    </a:lnTo>
                    <a:lnTo>
                      <a:pt x="258" y="136"/>
                    </a:lnTo>
                    <a:lnTo>
                      <a:pt x="264" y="130"/>
                    </a:lnTo>
                    <a:lnTo>
                      <a:pt x="264" y="122"/>
                    </a:lnTo>
                    <a:lnTo>
                      <a:pt x="264" y="122"/>
                    </a:lnTo>
                    <a:lnTo>
                      <a:pt x="264" y="114"/>
                    </a:lnTo>
                    <a:lnTo>
                      <a:pt x="258" y="106"/>
                    </a:lnTo>
                    <a:lnTo>
                      <a:pt x="252" y="102"/>
                    </a:lnTo>
                    <a:lnTo>
                      <a:pt x="244" y="100"/>
                    </a:lnTo>
                    <a:lnTo>
                      <a:pt x="244" y="100"/>
                    </a:lnTo>
                    <a:close/>
                    <a:moveTo>
                      <a:pt x="132" y="122"/>
                    </a:moveTo>
                    <a:lnTo>
                      <a:pt x="132" y="122"/>
                    </a:lnTo>
                    <a:lnTo>
                      <a:pt x="132" y="114"/>
                    </a:lnTo>
                    <a:lnTo>
                      <a:pt x="128" y="108"/>
                    </a:lnTo>
                    <a:lnTo>
                      <a:pt x="120" y="102"/>
                    </a:lnTo>
                    <a:lnTo>
                      <a:pt x="112" y="100"/>
                    </a:lnTo>
                    <a:lnTo>
                      <a:pt x="112" y="100"/>
                    </a:lnTo>
                    <a:lnTo>
                      <a:pt x="104" y="102"/>
                    </a:lnTo>
                    <a:lnTo>
                      <a:pt x="98" y="106"/>
                    </a:lnTo>
                    <a:lnTo>
                      <a:pt x="92" y="112"/>
                    </a:lnTo>
                    <a:lnTo>
                      <a:pt x="90" y="120"/>
                    </a:lnTo>
                    <a:lnTo>
                      <a:pt x="90" y="120"/>
                    </a:lnTo>
                    <a:lnTo>
                      <a:pt x="92" y="128"/>
                    </a:lnTo>
                    <a:lnTo>
                      <a:pt x="96" y="136"/>
                    </a:lnTo>
                    <a:lnTo>
                      <a:pt x="102" y="140"/>
                    </a:lnTo>
                    <a:lnTo>
                      <a:pt x="112" y="142"/>
                    </a:lnTo>
                    <a:lnTo>
                      <a:pt x="112" y="142"/>
                    </a:lnTo>
                    <a:lnTo>
                      <a:pt x="120" y="140"/>
                    </a:lnTo>
                    <a:lnTo>
                      <a:pt x="126" y="136"/>
                    </a:lnTo>
                    <a:lnTo>
                      <a:pt x="130" y="130"/>
                    </a:lnTo>
                    <a:lnTo>
                      <a:pt x="132" y="122"/>
                    </a:lnTo>
                    <a:lnTo>
                      <a:pt x="132" y="122"/>
                    </a:lnTo>
                    <a:close/>
                    <a:moveTo>
                      <a:pt x="346" y="140"/>
                    </a:moveTo>
                    <a:lnTo>
                      <a:pt x="346" y="140"/>
                    </a:lnTo>
                    <a:lnTo>
                      <a:pt x="328" y="142"/>
                    </a:lnTo>
                    <a:lnTo>
                      <a:pt x="312" y="144"/>
                    </a:lnTo>
                    <a:lnTo>
                      <a:pt x="296" y="148"/>
                    </a:lnTo>
                    <a:lnTo>
                      <a:pt x="280" y="154"/>
                    </a:lnTo>
                    <a:lnTo>
                      <a:pt x="266" y="160"/>
                    </a:lnTo>
                    <a:lnTo>
                      <a:pt x="252" y="168"/>
                    </a:lnTo>
                    <a:lnTo>
                      <a:pt x="240" y="178"/>
                    </a:lnTo>
                    <a:lnTo>
                      <a:pt x="226" y="188"/>
                    </a:lnTo>
                    <a:lnTo>
                      <a:pt x="226" y="188"/>
                    </a:lnTo>
                    <a:lnTo>
                      <a:pt x="214" y="202"/>
                    </a:lnTo>
                    <a:lnTo>
                      <a:pt x="206" y="214"/>
                    </a:lnTo>
                    <a:lnTo>
                      <a:pt x="196" y="228"/>
                    </a:lnTo>
                    <a:lnTo>
                      <a:pt x="190" y="242"/>
                    </a:lnTo>
                    <a:lnTo>
                      <a:pt x="186" y="258"/>
                    </a:lnTo>
                    <a:lnTo>
                      <a:pt x="184" y="274"/>
                    </a:lnTo>
                    <a:lnTo>
                      <a:pt x="182" y="290"/>
                    </a:lnTo>
                    <a:lnTo>
                      <a:pt x="182" y="308"/>
                    </a:lnTo>
                    <a:lnTo>
                      <a:pt x="182" y="308"/>
                    </a:lnTo>
                    <a:lnTo>
                      <a:pt x="132" y="302"/>
                    </a:lnTo>
                    <a:lnTo>
                      <a:pt x="132" y="302"/>
                    </a:lnTo>
                    <a:lnTo>
                      <a:pt x="122" y="302"/>
                    </a:lnTo>
                    <a:lnTo>
                      <a:pt x="114" y="306"/>
                    </a:lnTo>
                    <a:lnTo>
                      <a:pt x="114" y="306"/>
                    </a:lnTo>
                    <a:lnTo>
                      <a:pt x="64" y="336"/>
                    </a:lnTo>
                    <a:lnTo>
                      <a:pt x="64" y="336"/>
                    </a:lnTo>
                    <a:lnTo>
                      <a:pt x="70" y="314"/>
                    </a:lnTo>
                    <a:lnTo>
                      <a:pt x="74" y="294"/>
                    </a:lnTo>
                    <a:lnTo>
                      <a:pt x="74" y="294"/>
                    </a:lnTo>
                    <a:lnTo>
                      <a:pt x="76" y="288"/>
                    </a:lnTo>
                    <a:lnTo>
                      <a:pt x="74" y="284"/>
                    </a:lnTo>
                    <a:lnTo>
                      <a:pt x="72" y="278"/>
                    </a:lnTo>
                    <a:lnTo>
                      <a:pt x="66" y="274"/>
                    </a:lnTo>
                    <a:lnTo>
                      <a:pt x="66" y="274"/>
                    </a:lnTo>
                    <a:lnTo>
                      <a:pt x="48" y="258"/>
                    </a:lnTo>
                    <a:lnTo>
                      <a:pt x="32" y="242"/>
                    </a:lnTo>
                    <a:lnTo>
                      <a:pt x="18" y="222"/>
                    </a:lnTo>
                    <a:lnTo>
                      <a:pt x="8" y="204"/>
                    </a:lnTo>
                    <a:lnTo>
                      <a:pt x="2" y="182"/>
                    </a:lnTo>
                    <a:lnTo>
                      <a:pt x="0" y="160"/>
                    </a:lnTo>
                    <a:lnTo>
                      <a:pt x="0" y="138"/>
                    </a:lnTo>
                    <a:lnTo>
                      <a:pt x="6" y="116"/>
                    </a:lnTo>
                    <a:lnTo>
                      <a:pt x="6" y="116"/>
                    </a:lnTo>
                    <a:lnTo>
                      <a:pt x="12" y="96"/>
                    </a:lnTo>
                    <a:lnTo>
                      <a:pt x="22" y="78"/>
                    </a:lnTo>
                    <a:lnTo>
                      <a:pt x="34" y="62"/>
                    </a:lnTo>
                    <a:lnTo>
                      <a:pt x="46" y="48"/>
                    </a:lnTo>
                    <a:lnTo>
                      <a:pt x="62" y="36"/>
                    </a:lnTo>
                    <a:lnTo>
                      <a:pt x="78" y="26"/>
                    </a:lnTo>
                    <a:lnTo>
                      <a:pt x="96" y="16"/>
                    </a:lnTo>
                    <a:lnTo>
                      <a:pt x="116" y="8"/>
                    </a:lnTo>
                    <a:lnTo>
                      <a:pt x="116" y="8"/>
                    </a:lnTo>
                    <a:lnTo>
                      <a:pt x="144" y="2"/>
                    </a:lnTo>
                    <a:lnTo>
                      <a:pt x="172" y="0"/>
                    </a:lnTo>
                    <a:lnTo>
                      <a:pt x="200" y="2"/>
                    </a:lnTo>
                    <a:lnTo>
                      <a:pt x="226" y="8"/>
                    </a:lnTo>
                    <a:lnTo>
                      <a:pt x="252" y="18"/>
                    </a:lnTo>
                    <a:lnTo>
                      <a:pt x="276" y="30"/>
                    </a:lnTo>
                    <a:lnTo>
                      <a:pt x="298" y="48"/>
                    </a:lnTo>
                    <a:lnTo>
                      <a:pt x="316" y="68"/>
                    </a:lnTo>
                    <a:lnTo>
                      <a:pt x="316" y="68"/>
                    </a:lnTo>
                    <a:lnTo>
                      <a:pt x="328" y="84"/>
                    </a:lnTo>
                    <a:lnTo>
                      <a:pt x="336" y="102"/>
                    </a:lnTo>
                    <a:lnTo>
                      <a:pt x="342" y="120"/>
                    </a:lnTo>
                    <a:lnTo>
                      <a:pt x="346" y="140"/>
                    </a:lnTo>
                    <a:lnTo>
                      <a:pt x="346"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22" name="Group 21"/>
            <p:cNvGrpSpPr/>
            <p:nvPr/>
          </p:nvGrpSpPr>
          <p:grpSpPr>
            <a:xfrm>
              <a:off x="4127500" y="2970213"/>
              <a:ext cx="914400" cy="914400"/>
              <a:chOff x="4127500" y="2970213"/>
              <a:chExt cx="914400" cy="914400"/>
            </a:xfrm>
          </p:grpSpPr>
          <p:sp>
            <p:nvSpPr>
              <p:cNvPr id="32" name="Freeform 31"/>
              <p:cNvSpPr>
                <a:spLocks/>
              </p:cNvSpPr>
              <p:nvPr/>
            </p:nvSpPr>
            <p:spPr bwMode="auto">
              <a:xfrm>
                <a:off x="4127500" y="2970213"/>
                <a:ext cx="914400" cy="914400"/>
              </a:xfrm>
              <a:custGeom>
                <a:avLst/>
                <a:gdLst>
                  <a:gd name="T0" fmla="*/ 576 w 576"/>
                  <a:gd name="T1" fmla="*/ 540 h 576"/>
                  <a:gd name="T2" fmla="*/ 576 w 576"/>
                  <a:gd name="T3" fmla="*/ 540 h 576"/>
                  <a:gd name="T4" fmla="*/ 576 w 576"/>
                  <a:gd name="T5" fmla="*/ 548 h 576"/>
                  <a:gd name="T6" fmla="*/ 574 w 576"/>
                  <a:gd name="T7" fmla="*/ 554 h 576"/>
                  <a:gd name="T8" fmla="*/ 570 w 576"/>
                  <a:gd name="T9" fmla="*/ 560 h 576"/>
                  <a:gd name="T10" fmla="*/ 566 w 576"/>
                  <a:gd name="T11" fmla="*/ 566 h 576"/>
                  <a:gd name="T12" fmla="*/ 560 w 576"/>
                  <a:gd name="T13" fmla="*/ 570 h 576"/>
                  <a:gd name="T14" fmla="*/ 554 w 576"/>
                  <a:gd name="T15" fmla="*/ 574 h 576"/>
                  <a:gd name="T16" fmla="*/ 548 w 576"/>
                  <a:gd name="T17" fmla="*/ 576 h 576"/>
                  <a:gd name="T18" fmla="*/ 540 w 576"/>
                  <a:gd name="T19" fmla="*/ 576 h 576"/>
                  <a:gd name="T20" fmla="*/ 36 w 576"/>
                  <a:gd name="T21" fmla="*/ 576 h 576"/>
                  <a:gd name="T22" fmla="*/ 36 w 576"/>
                  <a:gd name="T23" fmla="*/ 576 h 576"/>
                  <a:gd name="T24" fmla="*/ 28 w 576"/>
                  <a:gd name="T25" fmla="*/ 576 h 576"/>
                  <a:gd name="T26" fmla="*/ 22 w 576"/>
                  <a:gd name="T27" fmla="*/ 574 h 576"/>
                  <a:gd name="T28" fmla="*/ 16 w 576"/>
                  <a:gd name="T29" fmla="*/ 570 h 576"/>
                  <a:gd name="T30" fmla="*/ 10 w 576"/>
                  <a:gd name="T31" fmla="*/ 566 h 576"/>
                  <a:gd name="T32" fmla="*/ 6 w 576"/>
                  <a:gd name="T33" fmla="*/ 560 h 576"/>
                  <a:gd name="T34" fmla="*/ 2 w 576"/>
                  <a:gd name="T35" fmla="*/ 554 h 576"/>
                  <a:gd name="T36" fmla="*/ 0 w 576"/>
                  <a:gd name="T37" fmla="*/ 548 h 576"/>
                  <a:gd name="T38" fmla="*/ 0 w 576"/>
                  <a:gd name="T39" fmla="*/ 540 h 576"/>
                  <a:gd name="T40" fmla="*/ 0 w 576"/>
                  <a:gd name="T41" fmla="*/ 36 h 576"/>
                  <a:gd name="T42" fmla="*/ 0 w 576"/>
                  <a:gd name="T43" fmla="*/ 36 h 576"/>
                  <a:gd name="T44" fmla="*/ 0 w 576"/>
                  <a:gd name="T45" fmla="*/ 30 h 576"/>
                  <a:gd name="T46" fmla="*/ 2 w 576"/>
                  <a:gd name="T47" fmla="*/ 22 h 576"/>
                  <a:gd name="T48" fmla="*/ 6 w 576"/>
                  <a:gd name="T49" fmla="*/ 16 h 576"/>
                  <a:gd name="T50" fmla="*/ 10 w 576"/>
                  <a:gd name="T51" fmla="*/ 12 h 576"/>
                  <a:gd name="T52" fmla="*/ 16 w 576"/>
                  <a:gd name="T53" fmla="*/ 6 h 576"/>
                  <a:gd name="T54" fmla="*/ 22 w 576"/>
                  <a:gd name="T55" fmla="*/ 4 h 576"/>
                  <a:gd name="T56" fmla="*/ 28 w 576"/>
                  <a:gd name="T57" fmla="*/ 2 h 576"/>
                  <a:gd name="T58" fmla="*/ 36 w 576"/>
                  <a:gd name="T59" fmla="*/ 0 h 576"/>
                  <a:gd name="T60" fmla="*/ 540 w 576"/>
                  <a:gd name="T61" fmla="*/ 0 h 576"/>
                  <a:gd name="T62" fmla="*/ 540 w 576"/>
                  <a:gd name="T63" fmla="*/ 0 h 576"/>
                  <a:gd name="T64" fmla="*/ 548 w 576"/>
                  <a:gd name="T65" fmla="*/ 2 h 576"/>
                  <a:gd name="T66" fmla="*/ 554 w 576"/>
                  <a:gd name="T67" fmla="*/ 4 h 576"/>
                  <a:gd name="T68" fmla="*/ 560 w 576"/>
                  <a:gd name="T69" fmla="*/ 6 h 576"/>
                  <a:gd name="T70" fmla="*/ 566 w 576"/>
                  <a:gd name="T71" fmla="*/ 12 h 576"/>
                  <a:gd name="T72" fmla="*/ 570 w 576"/>
                  <a:gd name="T73" fmla="*/ 16 h 576"/>
                  <a:gd name="T74" fmla="*/ 574 w 576"/>
                  <a:gd name="T75" fmla="*/ 22 h 576"/>
                  <a:gd name="T76" fmla="*/ 576 w 576"/>
                  <a:gd name="T77" fmla="*/ 30 h 576"/>
                  <a:gd name="T78" fmla="*/ 576 w 576"/>
                  <a:gd name="T79" fmla="*/ 36 h 576"/>
                  <a:gd name="T80" fmla="*/ 576 w 576"/>
                  <a:gd name="T81" fmla="*/ 540 h 576"/>
                  <a:gd name="T82" fmla="*/ 576 w 576"/>
                  <a:gd name="T83" fmla="*/ 54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6" h="576">
                    <a:moveTo>
                      <a:pt x="576" y="540"/>
                    </a:moveTo>
                    <a:lnTo>
                      <a:pt x="576" y="540"/>
                    </a:lnTo>
                    <a:lnTo>
                      <a:pt x="576" y="548"/>
                    </a:lnTo>
                    <a:lnTo>
                      <a:pt x="574" y="554"/>
                    </a:lnTo>
                    <a:lnTo>
                      <a:pt x="570" y="560"/>
                    </a:lnTo>
                    <a:lnTo>
                      <a:pt x="566" y="566"/>
                    </a:lnTo>
                    <a:lnTo>
                      <a:pt x="560" y="570"/>
                    </a:lnTo>
                    <a:lnTo>
                      <a:pt x="554" y="574"/>
                    </a:lnTo>
                    <a:lnTo>
                      <a:pt x="548" y="576"/>
                    </a:lnTo>
                    <a:lnTo>
                      <a:pt x="540" y="576"/>
                    </a:lnTo>
                    <a:lnTo>
                      <a:pt x="36" y="576"/>
                    </a:lnTo>
                    <a:lnTo>
                      <a:pt x="36" y="576"/>
                    </a:lnTo>
                    <a:lnTo>
                      <a:pt x="28" y="576"/>
                    </a:lnTo>
                    <a:lnTo>
                      <a:pt x="22" y="574"/>
                    </a:lnTo>
                    <a:lnTo>
                      <a:pt x="16" y="570"/>
                    </a:lnTo>
                    <a:lnTo>
                      <a:pt x="10" y="566"/>
                    </a:lnTo>
                    <a:lnTo>
                      <a:pt x="6" y="560"/>
                    </a:lnTo>
                    <a:lnTo>
                      <a:pt x="2" y="554"/>
                    </a:lnTo>
                    <a:lnTo>
                      <a:pt x="0" y="548"/>
                    </a:lnTo>
                    <a:lnTo>
                      <a:pt x="0" y="540"/>
                    </a:lnTo>
                    <a:lnTo>
                      <a:pt x="0" y="36"/>
                    </a:lnTo>
                    <a:lnTo>
                      <a:pt x="0" y="36"/>
                    </a:lnTo>
                    <a:lnTo>
                      <a:pt x="0" y="30"/>
                    </a:lnTo>
                    <a:lnTo>
                      <a:pt x="2" y="22"/>
                    </a:lnTo>
                    <a:lnTo>
                      <a:pt x="6" y="16"/>
                    </a:lnTo>
                    <a:lnTo>
                      <a:pt x="10" y="12"/>
                    </a:lnTo>
                    <a:lnTo>
                      <a:pt x="16" y="6"/>
                    </a:lnTo>
                    <a:lnTo>
                      <a:pt x="22" y="4"/>
                    </a:lnTo>
                    <a:lnTo>
                      <a:pt x="28" y="2"/>
                    </a:lnTo>
                    <a:lnTo>
                      <a:pt x="36" y="0"/>
                    </a:lnTo>
                    <a:lnTo>
                      <a:pt x="540" y="0"/>
                    </a:lnTo>
                    <a:lnTo>
                      <a:pt x="540" y="0"/>
                    </a:lnTo>
                    <a:lnTo>
                      <a:pt x="548" y="2"/>
                    </a:lnTo>
                    <a:lnTo>
                      <a:pt x="554" y="4"/>
                    </a:lnTo>
                    <a:lnTo>
                      <a:pt x="560" y="6"/>
                    </a:lnTo>
                    <a:lnTo>
                      <a:pt x="566" y="12"/>
                    </a:lnTo>
                    <a:lnTo>
                      <a:pt x="570" y="16"/>
                    </a:lnTo>
                    <a:lnTo>
                      <a:pt x="574" y="22"/>
                    </a:lnTo>
                    <a:lnTo>
                      <a:pt x="576" y="30"/>
                    </a:lnTo>
                    <a:lnTo>
                      <a:pt x="576" y="36"/>
                    </a:lnTo>
                    <a:lnTo>
                      <a:pt x="576" y="540"/>
                    </a:lnTo>
                    <a:lnTo>
                      <a:pt x="576" y="540"/>
                    </a:lnTo>
                    <a:close/>
                  </a:path>
                </a:pathLst>
              </a:custGeom>
              <a:solidFill>
                <a:srgbClr val="3EB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3" name="Freeform 32"/>
              <p:cNvSpPr>
                <a:spLocks/>
              </p:cNvSpPr>
              <p:nvPr/>
            </p:nvSpPr>
            <p:spPr bwMode="auto">
              <a:xfrm>
                <a:off x="4244975" y="3128963"/>
                <a:ext cx="723900" cy="596900"/>
              </a:xfrm>
              <a:custGeom>
                <a:avLst/>
                <a:gdLst>
                  <a:gd name="T0" fmla="*/ 456 w 456"/>
                  <a:gd name="T1" fmla="*/ 46 h 376"/>
                  <a:gd name="T2" fmla="*/ 438 w 456"/>
                  <a:gd name="T3" fmla="*/ 70 h 376"/>
                  <a:gd name="T4" fmla="*/ 416 w 456"/>
                  <a:gd name="T5" fmla="*/ 90 h 376"/>
                  <a:gd name="T6" fmla="*/ 412 w 456"/>
                  <a:gd name="T7" fmla="*/ 94 h 376"/>
                  <a:gd name="T8" fmla="*/ 410 w 456"/>
                  <a:gd name="T9" fmla="*/ 100 h 376"/>
                  <a:gd name="T10" fmla="*/ 404 w 456"/>
                  <a:gd name="T11" fmla="*/ 166 h 376"/>
                  <a:gd name="T12" fmla="*/ 384 w 456"/>
                  <a:gd name="T13" fmla="*/ 224 h 376"/>
                  <a:gd name="T14" fmla="*/ 352 w 456"/>
                  <a:gd name="T15" fmla="*/ 276 h 376"/>
                  <a:gd name="T16" fmla="*/ 306 w 456"/>
                  <a:gd name="T17" fmla="*/ 322 h 376"/>
                  <a:gd name="T18" fmla="*/ 292 w 456"/>
                  <a:gd name="T19" fmla="*/ 332 h 376"/>
                  <a:gd name="T20" fmla="*/ 262 w 456"/>
                  <a:gd name="T21" fmla="*/ 350 h 376"/>
                  <a:gd name="T22" fmla="*/ 214 w 456"/>
                  <a:gd name="T23" fmla="*/ 366 h 376"/>
                  <a:gd name="T24" fmla="*/ 180 w 456"/>
                  <a:gd name="T25" fmla="*/ 372 h 376"/>
                  <a:gd name="T26" fmla="*/ 136 w 456"/>
                  <a:gd name="T27" fmla="*/ 376 h 376"/>
                  <a:gd name="T28" fmla="*/ 94 w 456"/>
                  <a:gd name="T29" fmla="*/ 370 h 376"/>
                  <a:gd name="T30" fmla="*/ 52 w 456"/>
                  <a:gd name="T31" fmla="*/ 358 h 376"/>
                  <a:gd name="T32" fmla="*/ 12 w 456"/>
                  <a:gd name="T33" fmla="*/ 340 h 376"/>
                  <a:gd name="T34" fmla="*/ 0 w 456"/>
                  <a:gd name="T35" fmla="*/ 334 h 376"/>
                  <a:gd name="T36" fmla="*/ 20 w 456"/>
                  <a:gd name="T37" fmla="*/ 334 h 376"/>
                  <a:gd name="T38" fmla="*/ 56 w 456"/>
                  <a:gd name="T39" fmla="*/ 332 h 376"/>
                  <a:gd name="T40" fmla="*/ 90 w 456"/>
                  <a:gd name="T41" fmla="*/ 322 h 376"/>
                  <a:gd name="T42" fmla="*/ 122 w 456"/>
                  <a:gd name="T43" fmla="*/ 304 h 376"/>
                  <a:gd name="T44" fmla="*/ 138 w 456"/>
                  <a:gd name="T45" fmla="*/ 294 h 376"/>
                  <a:gd name="T46" fmla="*/ 108 w 456"/>
                  <a:gd name="T47" fmla="*/ 288 h 376"/>
                  <a:gd name="T48" fmla="*/ 84 w 456"/>
                  <a:gd name="T49" fmla="*/ 274 h 376"/>
                  <a:gd name="T50" fmla="*/ 74 w 456"/>
                  <a:gd name="T51" fmla="*/ 264 h 376"/>
                  <a:gd name="T52" fmla="*/ 58 w 456"/>
                  <a:gd name="T53" fmla="*/ 242 h 376"/>
                  <a:gd name="T54" fmla="*/ 52 w 456"/>
                  <a:gd name="T55" fmla="*/ 228 h 376"/>
                  <a:gd name="T56" fmla="*/ 90 w 456"/>
                  <a:gd name="T57" fmla="*/ 228 h 376"/>
                  <a:gd name="T58" fmla="*/ 60 w 456"/>
                  <a:gd name="T59" fmla="*/ 212 h 376"/>
                  <a:gd name="T60" fmla="*/ 40 w 456"/>
                  <a:gd name="T61" fmla="*/ 192 h 376"/>
                  <a:gd name="T62" fmla="*/ 26 w 456"/>
                  <a:gd name="T63" fmla="*/ 166 h 376"/>
                  <a:gd name="T64" fmla="*/ 18 w 456"/>
                  <a:gd name="T65" fmla="*/ 134 h 376"/>
                  <a:gd name="T66" fmla="*/ 56 w 456"/>
                  <a:gd name="T67" fmla="*/ 146 h 376"/>
                  <a:gd name="T68" fmla="*/ 58 w 456"/>
                  <a:gd name="T69" fmla="*/ 142 h 376"/>
                  <a:gd name="T70" fmla="*/ 42 w 456"/>
                  <a:gd name="T71" fmla="*/ 128 h 376"/>
                  <a:gd name="T72" fmla="*/ 24 w 456"/>
                  <a:gd name="T73" fmla="*/ 92 h 376"/>
                  <a:gd name="T74" fmla="*/ 20 w 456"/>
                  <a:gd name="T75" fmla="*/ 70 h 376"/>
                  <a:gd name="T76" fmla="*/ 22 w 456"/>
                  <a:gd name="T77" fmla="*/ 44 h 376"/>
                  <a:gd name="T78" fmla="*/ 34 w 456"/>
                  <a:gd name="T79" fmla="*/ 18 h 376"/>
                  <a:gd name="T80" fmla="*/ 52 w 456"/>
                  <a:gd name="T81" fmla="*/ 40 h 376"/>
                  <a:gd name="T82" fmla="*/ 96 w 456"/>
                  <a:gd name="T83" fmla="*/ 74 h 376"/>
                  <a:gd name="T84" fmla="*/ 144 w 456"/>
                  <a:gd name="T85" fmla="*/ 98 h 376"/>
                  <a:gd name="T86" fmla="*/ 196 w 456"/>
                  <a:gd name="T87" fmla="*/ 114 h 376"/>
                  <a:gd name="T88" fmla="*/ 224 w 456"/>
                  <a:gd name="T89" fmla="*/ 116 h 376"/>
                  <a:gd name="T90" fmla="*/ 226 w 456"/>
                  <a:gd name="T91" fmla="*/ 82 h 376"/>
                  <a:gd name="T92" fmla="*/ 228 w 456"/>
                  <a:gd name="T93" fmla="*/ 68 h 376"/>
                  <a:gd name="T94" fmla="*/ 238 w 456"/>
                  <a:gd name="T95" fmla="*/ 44 h 376"/>
                  <a:gd name="T96" fmla="*/ 254 w 456"/>
                  <a:gd name="T97" fmla="*/ 26 h 376"/>
                  <a:gd name="T98" fmla="*/ 274 w 456"/>
                  <a:gd name="T99" fmla="*/ 10 h 376"/>
                  <a:gd name="T100" fmla="*/ 288 w 456"/>
                  <a:gd name="T101" fmla="*/ 6 h 376"/>
                  <a:gd name="T102" fmla="*/ 312 w 456"/>
                  <a:gd name="T103" fmla="*/ 0 h 376"/>
                  <a:gd name="T104" fmla="*/ 338 w 456"/>
                  <a:gd name="T105" fmla="*/ 2 h 376"/>
                  <a:gd name="T106" fmla="*/ 360 w 456"/>
                  <a:gd name="T107" fmla="*/ 10 h 376"/>
                  <a:gd name="T108" fmla="*/ 382 w 456"/>
                  <a:gd name="T109" fmla="*/ 26 h 376"/>
                  <a:gd name="T110" fmla="*/ 386 w 456"/>
                  <a:gd name="T111" fmla="*/ 30 h 376"/>
                  <a:gd name="T112" fmla="*/ 392 w 456"/>
                  <a:gd name="T113" fmla="*/ 28 h 376"/>
                  <a:gd name="T114" fmla="*/ 444 w 456"/>
                  <a:gd name="T115" fmla="*/ 10 h 376"/>
                  <a:gd name="T116" fmla="*/ 430 w 456"/>
                  <a:gd name="T117" fmla="*/ 36 h 376"/>
                  <a:gd name="T118" fmla="*/ 408 w 456"/>
                  <a:gd name="T119" fmla="*/ 58 h 376"/>
                  <a:gd name="T120" fmla="*/ 408 w 456"/>
                  <a:gd name="T121" fmla="*/ 60 h 376"/>
                  <a:gd name="T122" fmla="*/ 456 w 456"/>
                  <a:gd name="T123" fmla="*/ 4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376">
                    <a:moveTo>
                      <a:pt x="456" y="46"/>
                    </a:moveTo>
                    <a:lnTo>
                      <a:pt x="456" y="46"/>
                    </a:lnTo>
                    <a:lnTo>
                      <a:pt x="448" y="60"/>
                    </a:lnTo>
                    <a:lnTo>
                      <a:pt x="438" y="70"/>
                    </a:lnTo>
                    <a:lnTo>
                      <a:pt x="428" y="80"/>
                    </a:lnTo>
                    <a:lnTo>
                      <a:pt x="416" y="90"/>
                    </a:lnTo>
                    <a:lnTo>
                      <a:pt x="416" y="90"/>
                    </a:lnTo>
                    <a:lnTo>
                      <a:pt x="412" y="94"/>
                    </a:lnTo>
                    <a:lnTo>
                      <a:pt x="410" y="100"/>
                    </a:lnTo>
                    <a:lnTo>
                      <a:pt x="410" y="100"/>
                    </a:lnTo>
                    <a:lnTo>
                      <a:pt x="408" y="134"/>
                    </a:lnTo>
                    <a:lnTo>
                      <a:pt x="404" y="166"/>
                    </a:lnTo>
                    <a:lnTo>
                      <a:pt x="396" y="196"/>
                    </a:lnTo>
                    <a:lnTo>
                      <a:pt x="384" y="224"/>
                    </a:lnTo>
                    <a:lnTo>
                      <a:pt x="370" y="250"/>
                    </a:lnTo>
                    <a:lnTo>
                      <a:pt x="352" y="276"/>
                    </a:lnTo>
                    <a:lnTo>
                      <a:pt x="330" y="300"/>
                    </a:lnTo>
                    <a:lnTo>
                      <a:pt x="306" y="322"/>
                    </a:lnTo>
                    <a:lnTo>
                      <a:pt x="306" y="322"/>
                    </a:lnTo>
                    <a:lnTo>
                      <a:pt x="292" y="332"/>
                    </a:lnTo>
                    <a:lnTo>
                      <a:pt x="278" y="342"/>
                    </a:lnTo>
                    <a:lnTo>
                      <a:pt x="262" y="350"/>
                    </a:lnTo>
                    <a:lnTo>
                      <a:pt x="246" y="356"/>
                    </a:lnTo>
                    <a:lnTo>
                      <a:pt x="214" y="366"/>
                    </a:lnTo>
                    <a:lnTo>
                      <a:pt x="180" y="372"/>
                    </a:lnTo>
                    <a:lnTo>
                      <a:pt x="180" y="372"/>
                    </a:lnTo>
                    <a:lnTo>
                      <a:pt x="158" y="374"/>
                    </a:lnTo>
                    <a:lnTo>
                      <a:pt x="136" y="376"/>
                    </a:lnTo>
                    <a:lnTo>
                      <a:pt x="114" y="374"/>
                    </a:lnTo>
                    <a:lnTo>
                      <a:pt x="94" y="370"/>
                    </a:lnTo>
                    <a:lnTo>
                      <a:pt x="72" y="366"/>
                    </a:lnTo>
                    <a:lnTo>
                      <a:pt x="52" y="358"/>
                    </a:lnTo>
                    <a:lnTo>
                      <a:pt x="32" y="350"/>
                    </a:lnTo>
                    <a:lnTo>
                      <a:pt x="12" y="340"/>
                    </a:lnTo>
                    <a:lnTo>
                      <a:pt x="12" y="340"/>
                    </a:lnTo>
                    <a:lnTo>
                      <a:pt x="0" y="334"/>
                    </a:lnTo>
                    <a:lnTo>
                      <a:pt x="0" y="334"/>
                    </a:lnTo>
                    <a:lnTo>
                      <a:pt x="20" y="334"/>
                    </a:lnTo>
                    <a:lnTo>
                      <a:pt x="38" y="334"/>
                    </a:lnTo>
                    <a:lnTo>
                      <a:pt x="56" y="332"/>
                    </a:lnTo>
                    <a:lnTo>
                      <a:pt x="74" y="328"/>
                    </a:lnTo>
                    <a:lnTo>
                      <a:pt x="90" y="322"/>
                    </a:lnTo>
                    <a:lnTo>
                      <a:pt x="106" y="314"/>
                    </a:lnTo>
                    <a:lnTo>
                      <a:pt x="122" y="304"/>
                    </a:lnTo>
                    <a:lnTo>
                      <a:pt x="138" y="294"/>
                    </a:lnTo>
                    <a:lnTo>
                      <a:pt x="138" y="294"/>
                    </a:lnTo>
                    <a:lnTo>
                      <a:pt x="122" y="292"/>
                    </a:lnTo>
                    <a:lnTo>
                      <a:pt x="108" y="288"/>
                    </a:lnTo>
                    <a:lnTo>
                      <a:pt x="96" y="282"/>
                    </a:lnTo>
                    <a:lnTo>
                      <a:pt x="84" y="274"/>
                    </a:lnTo>
                    <a:lnTo>
                      <a:pt x="84" y="274"/>
                    </a:lnTo>
                    <a:lnTo>
                      <a:pt x="74" y="264"/>
                    </a:lnTo>
                    <a:lnTo>
                      <a:pt x="64" y="254"/>
                    </a:lnTo>
                    <a:lnTo>
                      <a:pt x="58" y="242"/>
                    </a:lnTo>
                    <a:lnTo>
                      <a:pt x="52" y="228"/>
                    </a:lnTo>
                    <a:lnTo>
                      <a:pt x="52" y="228"/>
                    </a:lnTo>
                    <a:lnTo>
                      <a:pt x="90" y="228"/>
                    </a:lnTo>
                    <a:lnTo>
                      <a:pt x="90" y="228"/>
                    </a:lnTo>
                    <a:lnTo>
                      <a:pt x="74" y="220"/>
                    </a:lnTo>
                    <a:lnTo>
                      <a:pt x="60" y="212"/>
                    </a:lnTo>
                    <a:lnTo>
                      <a:pt x="48" y="202"/>
                    </a:lnTo>
                    <a:lnTo>
                      <a:pt x="40" y="192"/>
                    </a:lnTo>
                    <a:lnTo>
                      <a:pt x="32" y="180"/>
                    </a:lnTo>
                    <a:lnTo>
                      <a:pt x="26" y="166"/>
                    </a:lnTo>
                    <a:lnTo>
                      <a:pt x="20" y="150"/>
                    </a:lnTo>
                    <a:lnTo>
                      <a:pt x="18" y="134"/>
                    </a:lnTo>
                    <a:lnTo>
                      <a:pt x="18" y="134"/>
                    </a:lnTo>
                    <a:lnTo>
                      <a:pt x="56" y="146"/>
                    </a:lnTo>
                    <a:lnTo>
                      <a:pt x="56" y="146"/>
                    </a:lnTo>
                    <a:lnTo>
                      <a:pt x="58" y="142"/>
                    </a:lnTo>
                    <a:lnTo>
                      <a:pt x="58" y="142"/>
                    </a:lnTo>
                    <a:lnTo>
                      <a:pt x="42" y="128"/>
                    </a:lnTo>
                    <a:lnTo>
                      <a:pt x="32" y="110"/>
                    </a:lnTo>
                    <a:lnTo>
                      <a:pt x="24" y="92"/>
                    </a:lnTo>
                    <a:lnTo>
                      <a:pt x="20" y="70"/>
                    </a:lnTo>
                    <a:lnTo>
                      <a:pt x="20" y="70"/>
                    </a:lnTo>
                    <a:lnTo>
                      <a:pt x="20" y="58"/>
                    </a:lnTo>
                    <a:lnTo>
                      <a:pt x="22" y="44"/>
                    </a:lnTo>
                    <a:lnTo>
                      <a:pt x="26" y="32"/>
                    </a:lnTo>
                    <a:lnTo>
                      <a:pt x="34" y="18"/>
                    </a:lnTo>
                    <a:lnTo>
                      <a:pt x="34" y="18"/>
                    </a:lnTo>
                    <a:lnTo>
                      <a:pt x="52" y="40"/>
                    </a:lnTo>
                    <a:lnTo>
                      <a:pt x="74" y="58"/>
                    </a:lnTo>
                    <a:lnTo>
                      <a:pt x="96" y="74"/>
                    </a:lnTo>
                    <a:lnTo>
                      <a:pt x="118" y="88"/>
                    </a:lnTo>
                    <a:lnTo>
                      <a:pt x="144" y="98"/>
                    </a:lnTo>
                    <a:lnTo>
                      <a:pt x="170" y="108"/>
                    </a:lnTo>
                    <a:lnTo>
                      <a:pt x="196" y="114"/>
                    </a:lnTo>
                    <a:lnTo>
                      <a:pt x="224" y="116"/>
                    </a:lnTo>
                    <a:lnTo>
                      <a:pt x="224" y="116"/>
                    </a:lnTo>
                    <a:lnTo>
                      <a:pt x="224" y="98"/>
                    </a:lnTo>
                    <a:lnTo>
                      <a:pt x="226" y="82"/>
                    </a:lnTo>
                    <a:lnTo>
                      <a:pt x="226" y="82"/>
                    </a:lnTo>
                    <a:lnTo>
                      <a:pt x="228" y="68"/>
                    </a:lnTo>
                    <a:lnTo>
                      <a:pt x="232" y="56"/>
                    </a:lnTo>
                    <a:lnTo>
                      <a:pt x="238" y="44"/>
                    </a:lnTo>
                    <a:lnTo>
                      <a:pt x="244" y="34"/>
                    </a:lnTo>
                    <a:lnTo>
                      <a:pt x="254" y="26"/>
                    </a:lnTo>
                    <a:lnTo>
                      <a:pt x="264" y="18"/>
                    </a:lnTo>
                    <a:lnTo>
                      <a:pt x="274" y="10"/>
                    </a:lnTo>
                    <a:lnTo>
                      <a:pt x="288" y="6"/>
                    </a:lnTo>
                    <a:lnTo>
                      <a:pt x="288" y="6"/>
                    </a:lnTo>
                    <a:lnTo>
                      <a:pt x="300" y="2"/>
                    </a:lnTo>
                    <a:lnTo>
                      <a:pt x="312" y="0"/>
                    </a:lnTo>
                    <a:lnTo>
                      <a:pt x="326" y="0"/>
                    </a:lnTo>
                    <a:lnTo>
                      <a:pt x="338" y="2"/>
                    </a:lnTo>
                    <a:lnTo>
                      <a:pt x="348" y="6"/>
                    </a:lnTo>
                    <a:lnTo>
                      <a:pt x="360" y="10"/>
                    </a:lnTo>
                    <a:lnTo>
                      <a:pt x="370" y="18"/>
                    </a:lnTo>
                    <a:lnTo>
                      <a:pt x="382" y="26"/>
                    </a:lnTo>
                    <a:lnTo>
                      <a:pt x="382" y="26"/>
                    </a:lnTo>
                    <a:lnTo>
                      <a:pt x="386" y="30"/>
                    </a:lnTo>
                    <a:lnTo>
                      <a:pt x="392" y="28"/>
                    </a:lnTo>
                    <a:lnTo>
                      <a:pt x="392" y="28"/>
                    </a:lnTo>
                    <a:lnTo>
                      <a:pt x="444" y="10"/>
                    </a:lnTo>
                    <a:lnTo>
                      <a:pt x="444" y="10"/>
                    </a:lnTo>
                    <a:lnTo>
                      <a:pt x="438" y="24"/>
                    </a:lnTo>
                    <a:lnTo>
                      <a:pt x="430" y="36"/>
                    </a:lnTo>
                    <a:lnTo>
                      <a:pt x="420" y="48"/>
                    </a:lnTo>
                    <a:lnTo>
                      <a:pt x="408" y="58"/>
                    </a:lnTo>
                    <a:lnTo>
                      <a:pt x="408" y="58"/>
                    </a:lnTo>
                    <a:lnTo>
                      <a:pt x="408" y="60"/>
                    </a:lnTo>
                    <a:lnTo>
                      <a:pt x="408" y="60"/>
                    </a:lnTo>
                    <a:lnTo>
                      <a:pt x="456" y="46"/>
                    </a:lnTo>
                    <a:lnTo>
                      <a:pt x="456"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23" name="Group 22"/>
            <p:cNvGrpSpPr/>
            <p:nvPr/>
          </p:nvGrpSpPr>
          <p:grpSpPr>
            <a:xfrm>
              <a:off x="5127625" y="2970213"/>
              <a:ext cx="914400" cy="914400"/>
              <a:chOff x="5127625" y="2970213"/>
              <a:chExt cx="914400" cy="914400"/>
            </a:xfrm>
          </p:grpSpPr>
          <p:sp>
            <p:nvSpPr>
              <p:cNvPr id="30" name="Freeform 29"/>
              <p:cNvSpPr>
                <a:spLocks/>
              </p:cNvSpPr>
              <p:nvPr/>
            </p:nvSpPr>
            <p:spPr bwMode="auto">
              <a:xfrm>
                <a:off x="5127625" y="2970213"/>
                <a:ext cx="914400" cy="914400"/>
              </a:xfrm>
              <a:custGeom>
                <a:avLst/>
                <a:gdLst>
                  <a:gd name="T0" fmla="*/ 576 w 576"/>
                  <a:gd name="T1" fmla="*/ 540 h 576"/>
                  <a:gd name="T2" fmla="*/ 576 w 576"/>
                  <a:gd name="T3" fmla="*/ 540 h 576"/>
                  <a:gd name="T4" fmla="*/ 576 w 576"/>
                  <a:gd name="T5" fmla="*/ 548 h 576"/>
                  <a:gd name="T6" fmla="*/ 574 w 576"/>
                  <a:gd name="T7" fmla="*/ 554 h 576"/>
                  <a:gd name="T8" fmla="*/ 570 w 576"/>
                  <a:gd name="T9" fmla="*/ 560 h 576"/>
                  <a:gd name="T10" fmla="*/ 566 w 576"/>
                  <a:gd name="T11" fmla="*/ 566 h 576"/>
                  <a:gd name="T12" fmla="*/ 560 w 576"/>
                  <a:gd name="T13" fmla="*/ 570 h 576"/>
                  <a:gd name="T14" fmla="*/ 554 w 576"/>
                  <a:gd name="T15" fmla="*/ 574 h 576"/>
                  <a:gd name="T16" fmla="*/ 548 w 576"/>
                  <a:gd name="T17" fmla="*/ 576 h 576"/>
                  <a:gd name="T18" fmla="*/ 540 w 576"/>
                  <a:gd name="T19" fmla="*/ 576 h 576"/>
                  <a:gd name="T20" fmla="*/ 36 w 576"/>
                  <a:gd name="T21" fmla="*/ 576 h 576"/>
                  <a:gd name="T22" fmla="*/ 36 w 576"/>
                  <a:gd name="T23" fmla="*/ 576 h 576"/>
                  <a:gd name="T24" fmla="*/ 30 w 576"/>
                  <a:gd name="T25" fmla="*/ 576 h 576"/>
                  <a:gd name="T26" fmla="*/ 22 w 576"/>
                  <a:gd name="T27" fmla="*/ 574 h 576"/>
                  <a:gd name="T28" fmla="*/ 16 w 576"/>
                  <a:gd name="T29" fmla="*/ 570 h 576"/>
                  <a:gd name="T30" fmla="*/ 10 w 576"/>
                  <a:gd name="T31" fmla="*/ 566 h 576"/>
                  <a:gd name="T32" fmla="*/ 6 w 576"/>
                  <a:gd name="T33" fmla="*/ 560 h 576"/>
                  <a:gd name="T34" fmla="*/ 4 w 576"/>
                  <a:gd name="T35" fmla="*/ 554 h 576"/>
                  <a:gd name="T36" fmla="*/ 2 w 576"/>
                  <a:gd name="T37" fmla="*/ 548 h 576"/>
                  <a:gd name="T38" fmla="*/ 0 w 576"/>
                  <a:gd name="T39" fmla="*/ 540 h 576"/>
                  <a:gd name="T40" fmla="*/ 0 w 576"/>
                  <a:gd name="T41" fmla="*/ 36 h 576"/>
                  <a:gd name="T42" fmla="*/ 0 w 576"/>
                  <a:gd name="T43" fmla="*/ 36 h 576"/>
                  <a:gd name="T44" fmla="*/ 2 w 576"/>
                  <a:gd name="T45" fmla="*/ 30 h 576"/>
                  <a:gd name="T46" fmla="*/ 4 w 576"/>
                  <a:gd name="T47" fmla="*/ 22 h 576"/>
                  <a:gd name="T48" fmla="*/ 6 w 576"/>
                  <a:gd name="T49" fmla="*/ 16 h 576"/>
                  <a:gd name="T50" fmla="*/ 10 w 576"/>
                  <a:gd name="T51" fmla="*/ 12 h 576"/>
                  <a:gd name="T52" fmla="*/ 16 w 576"/>
                  <a:gd name="T53" fmla="*/ 6 h 576"/>
                  <a:gd name="T54" fmla="*/ 22 w 576"/>
                  <a:gd name="T55" fmla="*/ 4 h 576"/>
                  <a:gd name="T56" fmla="*/ 30 w 576"/>
                  <a:gd name="T57" fmla="*/ 2 h 576"/>
                  <a:gd name="T58" fmla="*/ 36 w 576"/>
                  <a:gd name="T59" fmla="*/ 0 h 576"/>
                  <a:gd name="T60" fmla="*/ 540 w 576"/>
                  <a:gd name="T61" fmla="*/ 0 h 576"/>
                  <a:gd name="T62" fmla="*/ 540 w 576"/>
                  <a:gd name="T63" fmla="*/ 0 h 576"/>
                  <a:gd name="T64" fmla="*/ 548 w 576"/>
                  <a:gd name="T65" fmla="*/ 2 h 576"/>
                  <a:gd name="T66" fmla="*/ 554 w 576"/>
                  <a:gd name="T67" fmla="*/ 4 h 576"/>
                  <a:gd name="T68" fmla="*/ 560 w 576"/>
                  <a:gd name="T69" fmla="*/ 6 h 576"/>
                  <a:gd name="T70" fmla="*/ 566 w 576"/>
                  <a:gd name="T71" fmla="*/ 12 h 576"/>
                  <a:gd name="T72" fmla="*/ 570 w 576"/>
                  <a:gd name="T73" fmla="*/ 16 h 576"/>
                  <a:gd name="T74" fmla="*/ 574 w 576"/>
                  <a:gd name="T75" fmla="*/ 22 h 576"/>
                  <a:gd name="T76" fmla="*/ 576 w 576"/>
                  <a:gd name="T77" fmla="*/ 30 h 576"/>
                  <a:gd name="T78" fmla="*/ 576 w 576"/>
                  <a:gd name="T79" fmla="*/ 36 h 576"/>
                  <a:gd name="T80" fmla="*/ 576 w 576"/>
                  <a:gd name="T81" fmla="*/ 540 h 576"/>
                  <a:gd name="T82" fmla="*/ 576 w 576"/>
                  <a:gd name="T83" fmla="*/ 54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6" h="576">
                    <a:moveTo>
                      <a:pt x="576" y="540"/>
                    </a:moveTo>
                    <a:lnTo>
                      <a:pt x="576" y="540"/>
                    </a:lnTo>
                    <a:lnTo>
                      <a:pt x="576" y="548"/>
                    </a:lnTo>
                    <a:lnTo>
                      <a:pt x="574" y="554"/>
                    </a:lnTo>
                    <a:lnTo>
                      <a:pt x="570" y="560"/>
                    </a:lnTo>
                    <a:lnTo>
                      <a:pt x="566" y="566"/>
                    </a:lnTo>
                    <a:lnTo>
                      <a:pt x="560" y="570"/>
                    </a:lnTo>
                    <a:lnTo>
                      <a:pt x="554" y="574"/>
                    </a:lnTo>
                    <a:lnTo>
                      <a:pt x="548" y="576"/>
                    </a:lnTo>
                    <a:lnTo>
                      <a:pt x="540" y="576"/>
                    </a:lnTo>
                    <a:lnTo>
                      <a:pt x="36" y="576"/>
                    </a:lnTo>
                    <a:lnTo>
                      <a:pt x="36" y="576"/>
                    </a:lnTo>
                    <a:lnTo>
                      <a:pt x="30" y="576"/>
                    </a:lnTo>
                    <a:lnTo>
                      <a:pt x="22" y="574"/>
                    </a:lnTo>
                    <a:lnTo>
                      <a:pt x="16" y="570"/>
                    </a:lnTo>
                    <a:lnTo>
                      <a:pt x="10" y="566"/>
                    </a:lnTo>
                    <a:lnTo>
                      <a:pt x="6" y="560"/>
                    </a:lnTo>
                    <a:lnTo>
                      <a:pt x="4" y="554"/>
                    </a:lnTo>
                    <a:lnTo>
                      <a:pt x="2" y="548"/>
                    </a:lnTo>
                    <a:lnTo>
                      <a:pt x="0" y="540"/>
                    </a:lnTo>
                    <a:lnTo>
                      <a:pt x="0" y="36"/>
                    </a:lnTo>
                    <a:lnTo>
                      <a:pt x="0" y="36"/>
                    </a:lnTo>
                    <a:lnTo>
                      <a:pt x="2" y="30"/>
                    </a:lnTo>
                    <a:lnTo>
                      <a:pt x="4" y="22"/>
                    </a:lnTo>
                    <a:lnTo>
                      <a:pt x="6" y="16"/>
                    </a:lnTo>
                    <a:lnTo>
                      <a:pt x="10" y="12"/>
                    </a:lnTo>
                    <a:lnTo>
                      <a:pt x="16" y="6"/>
                    </a:lnTo>
                    <a:lnTo>
                      <a:pt x="22" y="4"/>
                    </a:lnTo>
                    <a:lnTo>
                      <a:pt x="30" y="2"/>
                    </a:lnTo>
                    <a:lnTo>
                      <a:pt x="36" y="0"/>
                    </a:lnTo>
                    <a:lnTo>
                      <a:pt x="540" y="0"/>
                    </a:lnTo>
                    <a:lnTo>
                      <a:pt x="540" y="0"/>
                    </a:lnTo>
                    <a:lnTo>
                      <a:pt x="548" y="2"/>
                    </a:lnTo>
                    <a:lnTo>
                      <a:pt x="554" y="4"/>
                    </a:lnTo>
                    <a:lnTo>
                      <a:pt x="560" y="6"/>
                    </a:lnTo>
                    <a:lnTo>
                      <a:pt x="566" y="12"/>
                    </a:lnTo>
                    <a:lnTo>
                      <a:pt x="570" y="16"/>
                    </a:lnTo>
                    <a:lnTo>
                      <a:pt x="574" y="22"/>
                    </a:lnTo>
                    <a:lnTo>
                      <a:pt x="576" y="30"/>
                    </a:lnTo>
                    <a:lnTo>
                      <a:pt x="576" y="36"/>
                    </a:lnTo>
                    <a:lnTo>
                      <a:pt x="576" y="540"/>
                    </a:lnTo>
                    <a:lnTo>
                      <a:pt x="576" y="540"/>
                    </a:lnTo>
                    <a:close/>
                  </a:path>
                </a:pathLst>
              </a:custGeom>
              <a:solidFill>
                <a:srgbClr val="3F52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1" name="Freeform 30"/>
              <p:cNvSpPr>
                <a:spLocks/>
              </p:cNvSpPr>
              <p:nvPr/>
            </p:nvSpPr>
            <p:spPr bwMode="auto">
              <a:xfrm>
                <a:off x="5499100" y="3113088"/>
                <a:ext cx="400050" cy="771525"/>
              </a:xfrm>
              <a:custGeom>
                <a:avLst/>
                <a:gdLst>
                  <a:gd name="T0" fmla="*/ 162 w 252"/>
                  <a:gd name="T1" fmla="*/ 486 h 486"/>
                  <a:gd name="T2" fmla="*/ 162 w 252"/>
                  <a:gd name="T3" fmla="*/ 270 h 486"/>
                  <a:gd name="T4" fmla="*/ 234 w 252"/>
                  <a:gd name="T5" fmla="*/ 270 h 486"/>
                  <a:gd name="T6" fmla="*/ 252 w 252"/>
                  <a:gd name="T7" fmla="*/ 180 h 486"/>
                  <a:gd name="T8" fmla="*/ 162 w 252"/>
                  <a:gd name="T9" fmla="*/ 180 h 486"/>
                  <a:gd name="T10" fmla="*/ 162 w 252"/>
                  <a:gd name="T11" fmla="*/ 144 h 486"/>
                  <a:gd name="T12" fmla="*/ 162 w 252"/>
                  <a:gd name="T13" fmla="*/ 144 h 486"/>
                  <a:gd name="T14" fmla="*/ 164 w 252"/>
                  <a:gd name="T15" fmla="*/ 132 h 486"/>
                  <a:gd name="T16" fmla="*/ 166 w 252"/>
                  <a:gd name="T17" fmla="*/ 122 h 486"/>
                  <a:gd name="T18" fmla="*/ 170 w 252"/>
                  <a:gd name="T19" fmla="*/ 112 h 486"/>
                  <a:gd name="T20" fmla="*/ 176 w 252"/>
                  <a:gd name="T21" fmla="*/ 104 h 486"/>
                  <a:gd name="T22" fmla="*/ 184 w 252"/>
                  <a:gd name="T23" fmla="*/ 98 h 486"/>
                  <a:gd name="T24" fmla="*/ 192 w 252"/>
                  <a:gd name="T25" fmla="*/ 94 h 486"/>
                  <a:gd name="T26" fmla="*/ 204 w 252"/>
                  <a:gd name="T27" fmla="*/ 92 h 486"/>
                  <a:gd name="T28" fmla="*/ 216 w 252"/>
                  <a:gd name="T29" fmla="*/ 90 h 486"/>
                  <a:gd name="T30" fmla="*/ 252 w 252"/>
                  <a:gd name="T31" fmla="*/ 90 h 486"/>
                  <a:gd name="T32" fmla="*/ 252 w 252"/>
                  <a:gd name="T33" fmla="*/ 0 h 486"/>
                  <a:gd name="T34" fmla="*/ 252 w 252"/>
                  <a:gd name="T35" fmla="*/ 0 h 486"/>
                  <a:gd name="T36" fmla="*/ 180 w 252"/>
                  <a:gd name="T37" fmla="*/ 0 h 486"/>
                  <a:gd name="T38" fmla="*/ 180 w 252"/>
                  <a:gd name="T39" fmla="*/ 0 h 486"/>
                  <a:gd name="T40" fmla="*/ 168 w 252"/>
                  <a:gd name="T41" fmla="*/ 2 h 486"/>
                  <a:gd name="T42" fmla="*/ 156 w 252"/>
                  <a:gd name="T43" fmla="*/ 4 h 486"/>
                  <a:gd name="T44" fmla="*/ 146 w 252"/>
                  <a:gd name="T45" fmla="*/ 6 h 486"/>
                  <a:gd name="T46" fmla="*/ 136 w 252"/>
                  <a:gd name="T47" fmla="*/ 10 h 486"/>
                  <a:gd name="T48" fmla="*/ 126 w 252"/>
                  <a:gd name="T49" fmla="*/ 16 h 486"/>
                  <a:gd name="T50" fmla="*/ 118 w 252"/>
                  <a:gd name="T51" fmla="*/ 22 h 486"/>
                  <a:gd name="T52" fmla="*/ 102 w 252"/>
                  <a:gd name="T53" fmla="*/ 36 h 486"/>
                  <a:gd name="T54" fmla="*/ 90 w 252"/>
                  <a:gd name="T55" fmla="*/ 54 h 486"/>
                  <a:gd name="T56" fmla="*/ 80 w 252"/>
                  <a:gd name="T57" fmla="*/ 76 h 486"/>
                  <a:gd name="T58" fmla="*/ 74 w 252"/>
                  <a:gd name="T59" fmla="*/ 100 h 486"/>
                  <a:gd name="T60" fmla="*/ 72 w 252"/>
                  <a:gd name="T61" fmla="*/ 126 h 486"/>
                  <a:gd name="T62" fmla="*/ 72 w 252"/>
                  <a:gd name="T63" fmla="*/ 180 h 486"/>
                  <a:gd name="T64" fmla="*/ 0 w 252"/>
                  <a:gd name="T65" fmla="*/ 180 h 486"/>
                  <a:gd name="T66" fmla="*/ 0 w 252"/>
                  <a:gd name="T67" fmla="*/ 270 h 486"/>
                  <a:gd name="T68" fmla="*/ 72 w 252"/>
                  <a:gd name="T69" fmla="*/ 270 h 486"/>
                  <a:gd name="T70" fmla="*/ 72 w 252"/>
                  <a:gd name="T71" fmla="*/ 486 h 486"/>
                  <a:gd name="T72" fmla="*/ 162 w 252"/>
                  <a:gd name="T73" fmla="*/ 486 h 486"/>
                  <a:gd name="T74" fmla="*/ 162 w 252"/>
                  <a:gd name="T75"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486">
                    <a:moveTo>
                      <a:pt x="162" y="486"/>
                    </a:moveTo>
                    <a:lnTo>
                      <a:pt x="162" y="270"/>
                    </a:lnTo>
                    <a:lnTo>
                      <a:pt x="234" y="270"/>
                    </a:lnTo>
                    <a:lnTo>
                      <a:pt x="252" y="180"/>
                    </a:lnTo>
                    <a:lnTo>
                      <a:pt x="162" y="180"/>
                    </a:lnTo>
                    <a:lnTo>
                      <a:pt x="162" y="144"/>
                    </a:lnTo>
                    <a:lnTo>
                      <a:pt x="162" y="144"/>
                    </a:lnTo>
                    <a:lnTo>
                      <a:pt x="164" y="132"/>
                    </a:lnTo>
                    <a:lnTo>
                      <a:pt x="166" y="122"/>
                    </a:lnTo>
                    <a:lnTo>
                      <a:pt x="170" y="112"/>
                    </a:lnTo>
                    <a:lnTo>
                      <a:pt x="176" y="104"/>
                    </a:lnTo>
                    <a:lnTo>
                      <a:pt x="184" y="98"/>
                    </a:lnTo>
                    <a:lnTo>
                      <a:pt x="192" y="94"/>
                    </a:lnTo>
                    <a:lnTo>
                      <a:pt x="204" y="92"/>
                    </a:lnTo>
                    <a:lnTo>
                      <a:pt x="216" y="90"/>
                    </a:lnTo>
                    <a:lnTo>
                      <a:pt x="252" y="90"/>
                    </a:lnTo>
                    <a:lnTo>
                      <a:pt x="252" y="0"/>
                    </a:lnTo>
                    <a:lnTo>
                      <a:pt x="252" y="0"/>
                    </a:lnTo>
                    <a:lnTo>
                      <a:pt x="180" y="0"/>
                    </a:lnTo>
                    <a:lnTo>
                      <a:pt x="180" y="0"/>
                    </a:lnTo>
                    <a:lnTo>
                      <a:pt x="168" y="2"/>
                    </a:lnTo>
                    <a:lnTo>
                      <a:pt x="156" y="4"/>
                    </a:lnTo>
                    <a:lnTo>
                      <a:pt x="146" y="6"/>
                    </a:lnTo>
                    <a:lnTo>
                      <a:pt x="136" y="10"/>
                    </a:lnTo>
                    <a:lnTo>
                      <a:pt x="126" y="16"/>
                    </a:lnTo>
                    <a:lnTo>
                      <a:pt x="118" y="22"/>
                    </a:lnTo>
                    <a:lnTo>
                      <a:pt x="102" y="36"/>
                    </a:lnTo>
                    <a:lnTo>
                      <a:pt x="90" y="54"/>
                    </a:lnTo>
                    <a:lnTo>
                      <a:pt x="80" y="76"/>
                    </a:lnTo>
                    <a:lnTo>
                      <a:pt x="74" y="100"/>
                    </a:lnTo>
                    <a:lnTo>
                      <a:pt x="72" y="126"/>
                    </a:lnTo>
                    <a:lnTo>
                      <a:pt x="72" y="180"/>
                    </a:lnTo>
                    <a:lnTo>
                      <a:pt x="0" y="180"/>
                    </a:lnTo>
                    <a:lnTo>
                      <a:pt x="0" y="270"/>
                    </a:lnTo>
                    <a:lnTo>
                      <a:pt x="72" y="270"/>
                    </a:lnTo>
                    <a:lnTo>
                      <a:pt x="72" y="486"/>
                    </a:lnTo>
                    <a:lnTo>
                      <a:pt x="162" y="486"/>
                    </a:lnTo>
                    <a:lnTo>
                      <a:pt x="162" y="4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24" name="Group 23"/>
            <p:cNvGrpSpPr/>
            <p:nvPr/>
          </p:nvGrpSpPr>
          <p:grpSpPr>
            <a:xfrm>
              <a:off x="3127375" y="2970213"/>
              <a:ext cx="914400" cy="914400"/>
              <a:chOff x="3127375" y="2970213"/>
              <a:chExt cx="914400" cy="914400"/>
            </a:xfrm>
          </p:grpSpPr>
          <p:sp>
            <p:nvSpPr>
              <p:cNvPr id="25" name="Freeform 24"/>
              <p:cNvSpPr>
                <a:spLocks/>
              </p:cNvSpPr>
              <p:nvPr/>
            </p:nvSpPr>
            <p:spPr bwMode="auto">
              <a:xfrm>
                <a:off x="3127375" y="2970213"/>
                <a:ext cx="914400" cy="914400"/>
              </a:xfrm>
              <a:custGeom>
                <a:avLst/>
                <a:gdLst>
                  <a:gd name="T0" fmla="*/ 534 w 576"/>
                  <a:gd name="T1" fmla="*/ 0 h 576"/>
                  <a:gd name="T2" fmla="*/ 42 w 576"/>
                  <a:gd name="T3" fmla="*/ 0 h 576"/>
                  <a:gd name="T4" fmla="*/ 42 w 576"/>
                  <a:gd name="T5" fmla="*/ 0 h 576"/>
                  <a:gd name="T6" fmla="*/ 34 w 576"/>
                  <a:gd name="T7" fmla="*/ 2 h 576"/>
                  <a:gd name="T8" fmla="*/ 26 w 576"/>
                  <a:gd name="T9" fmla="*/ 4 h 576"/>
                  <a:gd name="T10" fmla="*/ 18 w 576"/>
                  <a:gd name="T11" fmla="*/ 8 h 576"/>
                  <a:gd name="T12" fmla="*/ 12 w 576"/>
                  <a:gd name="T13" fmla="*/ 12 h 576"/>
                  <a:gd name="T14" fmla="*/ 8 w 576"/>
                  <a:gd name="T15" fmla="*/ 20 h 576"/>
                  <a:gd name="T16" fmla="*/ 4 w 576"/>
                  <a:gd name="T17" fmla="*/ 26 h 576"/>
                  <a:gd name="T18" fmla="*/ 0 w 576"/>
                  <a:gd name="T19" fmla="*/ 34 h 576"/>
                  <a:gd name="T20" fmla="*/ 0 w 576"/>
                  <a:gd name="T21" fmla="*/ 42 h 576"/>
                  <a:gd name="T22" fmla="*/ 0 w 576"/>
                  <a:gd name="T23" fmla="*/ 536 h 576"/>
                  <a:gd name="T24" fmla="*/ 0 w 576"/>
                  <a:gd name="T25" fmla="*/ 536 h 576"/>
                  <a:gd name="T26" fmla="*/ 0 w 576"/>
                  <a:gd name="T27" fmla="*/ 544 h 576"/>
                  <a:gd name="T28" fmla="*/ 4 w 576"/>
                  <a:gd name="T29" fmla="*/ 552 h 576"/>
                  <a:gd name="T30" fmla="*/ 8 w 576"/>
                  <a:gd name="T31" fmla="*/ 558 h 576"/>
                  <a:gd name="T32" fmla="*/ 12 w 576"/>
                  <a:gd name="T33" fmla="*/ 564 h 576"/>
                  <a:gd name="T34" fmla="*/ 18 w 576"/>
                  <a:gd name="T35" fmla="*/ 570 h 576"/>
                  <a:gd name="T36" fmla="*/ 26 w 576"/>
                  <a:gd name="T37" fmla="*/ 574 h 576"/>
                  <a:gd name="T38" fmla="*/ 34 w 576"/>
                  <a:gd name="T39" fmla="*/ 576 h 576"/>
                  <a:gd name="T40" fmla="*/ 42 w 576"/>
                  <a:gd name="T41" fmla="*/ 576 h 576"/>
                  <a:gd name="T42" fmla="*/ 534 w 576"/>
                  <a:gd name="T43" fmla="*/ 576 h 576"/>
                  <a:gd name="T44" fmla="*/ 534 w 576"/>
                  <a:gd name="T45" fmla="*/ 576 h 576"/>
                  <a:gd name="T46" fmla="*/ 542 w 576"/>
                  <a:gd name="T47" fmla="*/ 576 h 576"/>
                  <a:gd name="T48" fmla="*/ 550 w 576"/>
                  <a:gd name="T49" fmla="*/ 574 h 576"/>
                  <a:gd name="T50" fmla="*/ 558 w 576"/>
                  <a:gd name="T51" fmla="*/ 570 h 576"/>
                  <a:gd name="T52" fmla="*/ 564 w 576"/>
                  <a:gd name="T53" fmla="*/ 564 h 576"/>
                  <a:gd name="T54" fmla="*/ 568 w 576"/>
                  <a:gd name="T55" fmla="*/ 558 h 576"/>
                  <a:gd name="T56" fmla="*/ 572 w 576"/>
                  <a:gd name="T57" fmla="*/ 552 h 576"/>
                  <a:gd name="T58" fmla="*/ 576 w 576"/>
                  <a:gd name="T59" fmla="*/ 544 h 576"/>
                  <a:gd name="T60" fmla="*/ 576 w 576"/>
                  <a:gd name="T61" fmla="*/ 536 h 576"/>
                  <a:gd name="T62" fmla="*/ 576 w 576"/>
                  <a:gd name="T63" fmla="*/ 42 h 576"/>
                  <a:gd name="T64" fmla="*/ 576 w 576"/>
                  <a:gd name="T65" fmla="*/ 42 h 576"/>
                  <a:gd name="T66" fmla="*/ 576 w 576"/>
                  <a:gd name="T67" fmla="*/ 34 h 576"/>
                  <a:gd name="T68" fmla="*/ 572 w 576"/>
                  <a:gd name="T69" fmla="*/ 26 h 576"/>
                  <a:gd name="T70" fmla="*/ 568 w 576"/>
                  <a:gd name="T71" fmla="*/ 20 h 576"/>
                  <a:gd name="T72" fmla="*/ 564 w 576"/>
                  <a:gd name="T73" fmla="*/ 12 h 576"/>
                  <a:gd name="T74" fmla="*/ 558 w 576"/>
                  <a:gd name="T75" fmla="*/ 8 h 576"/>
                  <a:gd name="T76" fmla="*/ 550 w 576"/>
                  <a:gd name="T77" fmla="*/ 4 h 576"/>
                  <a:gd name="T78" fmla="*/ 542 w 576"/>
                  <a:gd name="T79" fmla="*/ 2 h 576"/>
                  <a:gd name="T80" fmla="*/ 534 w 576"/>
                  <a:gd name="T81" fmla="*/ 0 h 576"/>
                  <a:gd name="T82" fmla="*/ 534 w 576"/>
                  <a:gd name="T83"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6" h="576">
                    <a:moveTo>
                      <a:pt x="534" y="0"/>
                    </a:moveTo>
                    <a:lnTo>
                      <a:pt x="42" y="0"/>
                    </a:lnTo>
                    <a:lnTo>
                      <a:pt x="42" y="0"/>
                    </a:lnTo>
                    <a:lnTo>
                      <a:pt x="34" y="2"/>
                    </a:lnTo>
                    <a:lnTo>
                      <a:pt x="26" y="4"/>
                    </a:lnTo>
                    <a:lnTo>
                      <a:pt x="18" y="8"/>
                    </a:lnTo>
                    <a:lnTo>
                      <a:pt x="12" y="12"/>
                    </a:lnTo>
                    <a:lnTo>
                      <a:pt x="8" y="20"/>
                    </a:lnTo>
                    <a:lnTo>
                      <a:pt x="4" y="26"/>
                    </a:lnTo>
                    <a:lnTo>
                      <a:pt x="0" y="34"/>
                    </a:lnTo>
                    <a:lnTo>
                      <a:pt x="0" y="42"/>
                    </a:lnTo>
                    <a:lnTo>
                      <a:pt x="0" y="536"/>
                    </a:lnTo>
                    <a:lnTo>
                      <a:pt x="0" y="536"/>
                    </a:lnTo>
                    <a:lnTo>
                      <a:pt x="0" y="544"/>
                    </a:lnTo>
                    <a:lnTo>
                      <a:pt x="4" y="552"/>
                    </a:lnTo>
                    <a:lnTo>
                      <a:pt x="8" y="558"/>
                    </a:lnTo>
                    <a:lnTo>
                      <a:pt x="12" y="564"/>
                    </a:lnTo>
                    <a:lnTo>
                      <a:pt x="18" y="570"/>
                    </a:lnTo>
                    <a:lnTo>
                      <a:pt x="26" y="574"/>
                    </a:lnTo>
                    <a:lnTo>
                      <a:pt x="34" y="576"/>
                    </a:lnTo>
                    <a:lnTo>
                      <a:pt x="42" y="576"/>
                    </a:lnTo>
                    <a:lnTo>
                      <a:pt x="534" y="576"/>
                    </a:lnTo>
                    <a:lnTo>
                      <a:pt x="534" y="576"/>
                    </a:lnTo>
                    <a:lnTo>
                      <a:pt x="542" y="576"/>
                    </a:lnTo>
                    <a:lnTo>
                      <a:pt x="550" y="574"/>
                    </a:lnTo>
                    <a:lnTo>
                      <a:pt x="558" y="570"/>
                    </a:lnTo>
                    <a:lnTo>
                      <a:pt x="564" y="564"/>
                    </a:lnTo>
                    <a:lnTo>
                      <a:pt x="568" y="558"/>
                    </a:lnTo>
                    <a:lnTo>
                      <a:pt x="572" y="552"/>
                    </a:lnTo>
                    <a:lnTo>
                      <a:pt x="576" y="544"/>
                    </a:lnTo>
                    <a:lnTo>
                      <a:pt x="576" y="536"/>
                    </a:lnTo>
                    <a:lnTo>
                      <a:pt x="576" y="42"/>
                    </a:lnTo>
                    <a:lnTo>
                      <a:pt x="576" y="42"/>
                    </a:lnTo>
                    <a:lnTo>
                      <a:pt x="576" y="34"/>
                    </a:lnTo>
                    <a:lnTo>
                      <a:pt x="572" y="26"/>
                    </a:lnTo>
                    <a:lnTo>
                      <a:pt x="568" y="20"/>
                    </a:lnTo>
                    <a:lnTo>
                      <a:pt x="564" y="12"/>
                    </a:lnTo>
                    <a:lnTo>
                      <a:pt x="558" y="8"/>
                    </a:lnTo>
                    <a:lnTo>
                      <a:pt x="550" y="4"/>
                    </a:lnTo>
                    <a:lnTo>
                      <a:pt x="542" y="2"/>
                    </a:lnTo>
                    <a:lnTo>
                      <a:pt x="534" y="0"/>
                    </a:lnTo>
                    <a:lnTo>
                      <a:pt x="534" y="0"/>
                    </a:lnTo>
                    <a:close/>
                  </a:path>
                </a:pathLst>
              </a:custGeom>
              <a:solidFill>
                <a:srgbClr val="007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6" name="Freeform 25"/>
              <p:cNvSpPr>
                <a:spLocks noEditPoints="1"/>
              </p:cNvSpPr>
              <p:nvPr/>
            </p:nvSpPr>
            <p:spPr bwMode="auto">
              <a:xfrm>
                <a:off x="3251200" y="3097213"/>
                <a:ext cx="158750" cy="654050"/>
              </a:xfrm>
              <a:custGeom>
                <a:avLst/>
                <a:gdLst>
                  <a:gd name="T0" fmla="*/ 8 w 100"/>
                  <a:gd name="T1" fmla="*/ 136 h 412"/>
                  <a:gd name="T2" fmla="*/ 92 w 100"/>
                  <a:gd name="T3" fmla="*/ 136 h 412"/>
                  <a:gd name="T4" fmla="*/ 92 w 100"/>
                  <a:gd name="T5" fmla="*/ 412 h 412"/>
                  <a:gd name="T6" fmla="*/ 8 w 100"/>
                  <a:gd name="T7" fmla="*/ 412 h 412"/>
                  <a:gd name="T8" fmla="*/ 8 w 100"/>
                  <a:gd name="T9" fmla="*/ 136 h 412"/>
                  <a:gd name="T10" fmla="*/ 8 w 100"/>
                  <a:gd name="T11" fmla="*/ 136 h 412"/>
                  <a:gd name="T12" fmla="*/ 50 w 100"/>
                  <a:gd name="T13" fmla="*/ 0 h 412"/>
                  <a:gd name="T14" fmla="*/ 50 w 100"/>
                  <a:gd name="T15" fmla="*/ 0 h 412"/>
                  <a:gd name="T16" fmla="*/ 60 w 100"/>
                  <a:gd name="T17" fmla="*/ 2 h 412"/>
                  <a:gd name="T18" fmla="*/ 70 w 100"/>
                  <a:gd name="T19" fmla="*/ 4 h 412"/>
                  <a:gd name="T20" fmla="*/ 78 w 100"/>
                  <a:gd name="T21" fmla="*/ 8 h 412"/>
                  <a:gd name="T22" fmla="*/ 86 w 100"/>
                  <a:gd name="T23" fmla="*/ 14 h 412"/>
                  <a:gd name="T24" fmla="*/ 92 w 100"/>
                  <a:gd name="T25" fmla="*/ 22 h 412"/>
                  <a:gd name="T26" fmla="*/ 96 w 100"/>
                  <a:gd name="T27" fmla="*/ 30 h 412"/>
                  <a:gd name="T28" fmla="*/ 98 w 100"/>
                  <a:gd name="T29" fmla="*/ 40 h 412"/>
                  <a:gd name="T30" fmla="*/ 100 w 100"/>
                  <a:gd name="T31" fmla="*/ 50 h 412"/>
                  <a:gd name="T32" fmla="*/ 100 w 100"/>
                  <a:gd name="T33" fmla="*/ 50 h 412"/>
                  <a:gd name="T34" fmla="*/ 98 w 100"/>
                  <a:gd name="T35" fmla="*/ 60 h 412"/>
                  <a:gd name="T36" fmla="*/ 96 w 100"/>
                  <a:gd name="T37" fmla="*/ 68 h 412"/>
                  <a:gd name="T38" fmla="*/ 92 w 100"/>
                  <a:gd name="T39" fmla="*/ 78 h 412"/>
                  <a:gd name="T40" fmla="*/ 86 w 100"/>
                  <a:gd name="T41" fmla="*/ 84 h 412"/>
                  <a:gd name="T42" fmla="*/ 78 w 100"/>
                  <a:gd name="T43" fmla="*/ 90 h 412"/>
                  <a:gd name="T44" fmla="*/ 70 w 100"/>
                  <a:gd name="T45" fmla="*/ 96 h 412"/>
                  <a:gd name="T46" fmla="*/ 60 w 100"/>
                  <a:gd name="T47" fmla="*/ 98 h 412"/>
                  <a:gd name="T48" fmla="*/ 50 w 100"/>
                  <a:gd name="T49" fmla="*/ 100 h 412"/>
                  <a:gd name="T50" fmla="*/ 50 w 100"/>
                  <a:gd name="T51" fmla="*/ 100 h 412"/>
                  <a:gd name="T52" fmla="*/ 40 w 100"/>
                  <a:gd name="T53" fmla="*/ 98 h 412"/>
                  <a:gd name="T54" fmla="*/ 30 w 100"/>
                  <a:gd name="T55" fmla="*/ 96 h 412"/>
                  <a:gd name="T56" fmla="*/ 22 w 100"/>
                  <a:gd name="T57" fmla="*/ 90 h 412"/>
                  <a:gd name="T58" fmla="*/ 16 w 100"/>
                  <a:gd name="T59" fmla="*/ 84 h 412"/>
                  <a:gd name="T60" fmla="*/ 10 w 100"/>
                  <a:gd name="T61" fmla="*/ 78 h 412"/>
                  <a:gd name="T62" fmla="*/ 4 w 100"/>
                  <a:gd name="T63" fmla="*/ 68 h 412"/>
                  <a:gd name="T64" fmla="*/ 2 w 100"/>
                  <a:gd name="T65" fmla="*/ 60 h 412"/>
                  <a:gd name="T66" fmla="*/ 0 w 100"/>
                  <a:gd name="T67" fmla="*/ 50 h 412"/>
                  <a:gd name="T68" fmla="*/ 0 w 100"/>
                  <a:gd name="T69" fmla="*/ 50 h 412"/>
                  <a:gd name="T70" fmla="*/ 2 w 100"/>
                  <a:gd name="T71" fmla="*/ 40 h 412"/>
                  <a:gd name="T72" fmla="*/ 4 w 100"/>
                  <a:gd name="T73" fmla="*/ 30 h 412"/>
                  <a:gd name="T74" fmla="*/ 10 w 100"/>
                  <a:gd name="T75" fmla="*/ 22 h 412"/>
                  <a:gd name="T76" fmla="*/ 16 w 100"/>
                  <a:gd name="T77" fmla="*/ 14 h 412"/>
                  <a:gd name="T78" fmla="*/ 22 w 100"/>
                  <a:gd name="T79" fmla="*/ 8 h 412"/>
                  <a:gd name="T80" fmla="*/ 30 w 100"/>
                  <a:gd name="T81" fmla="*/ 4 h 412"/>
                  <a:gd name="T82" fmla="*/ 40 w 100"/>
                  <a:gd name="T83" fmla="*/ 2 h 412"/>
                  <a:gd name="T84" fmla="*/ 50 w 100"/>
                  <a:gd name="T85"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412">
                    <a:moveTo>
                      <a:pt x="8" y="136"/>
                    </a:moveTo>
                    <a:lnTo>
                      <a:pt x="92" y="136"/>
                    </a:lnTo>
                    <a:lnTo>
                      <a:pt x="92" y="412"/>
                    </a:lnTo>
                    <a:lnTo>
                      <a:pt x="8" y="412"/>
                    </a:lnTo>
                    <a:lnTo>
                      <a:pt x="8" y="136"/>
                    </a:lnTo>
                    <a:lnTo>
                      <a:pt x="8" y="136"/>
                    </a:lnTo>
                    <a:close/>
                    <a:moveTo>
                      <a:pt x="50" y="0"/>
                    </a:moveTo>
                    <a:lnTo>
                      <a:pt x="50" y="0"/>
                    </a:lnTo>
                    <a:lnTo>
                      <a:pt x="60" y="2"/>
                    </a:lnTo>
                    <a:lnTo>
                      <a:pt x="70" y="4"/>
                    </a:lnTo>
                    <a:lnTo>
                      <a:pt x="78" y="8"/>
                    </a:lnTo>
                    <a:lnTo>
                      <a:pt x="86" y="14"/>
                    </a:lnTo>
                    <a:lnTo>
                      <a:pt x="92" y="22"/>
                    </a:lnTo>
                    <a:lnTo>
                      <a:pt x="96" y="30"/>
                    </a:lnTo>
                    <a:lnTo>
                      <a:pt x="98" y="40"/>
                    </a:lnTo>
                    <a:lnTo>
                      <a:pt x="100" y="50"/>
                    </a:lnTo>
                    <a:lnTo>
                      <a:pt x="100" y="50"/>
                    </a:lnTo>
                    <a:lnTo>
                      <a:pt x="98" y="60"/>
                    </a:lnTo>
                    <a:lnTo>
                      <a:pt x="96" y="68"/>
                    </a:lnTo>
                    <a:lnTo>
                      <a:pt x="92" y="78"/>
                    </a:lnTo>
                    <a:lnTo>
                      <a:pt x="86" y="84"/>
                    </a:lnTo>
                    <a:lnTo>
                      <a:pt x="78" y="90"/>
                    </a:lnTo>
                    <a:lnTo>
                      <a:pt x="70" y="96"/>
                    </a:lnTo>
                    <a:lnTo>
                      <a:pt x="60" y="98"/>
                    </a:lnTo>
                    <a:lnTo>
                      <a:pt x="50" y="100"/>
                    </a:lnTo>
                    <a:lnTo>
                      <a:pt x="50" y="100"/>
                    </a:lnTo>
                    <a:lnTo>
                      <a:pt x="40" y="98"/>
                    </a:lnTo>
                    <a:lnTo>
                      <a:pt x="30" y="96"/>
                    </a:lnTo>
                    <a:lnTo>
                      <a:pt x="22" y="90"/>
                    </a:lnTo>
                    <a:lnTo>
                      <a:pt x="16" y="84"/>
                    </a:lnTo>
                    <a:lnTo>
                      <a:pt x="10" y="78"/>
                    </a:lnTo>
                    <a:lnTo>
                      <a:pt x="4" y="68"/>
                    </a:lnTo>
                    <a:lnTo>
                      <a:pt x="2" y="60"/>
                    </a:lnTo>
                    <a:lnTo>
                      <a:pt x="0" y="50"/>
                    </a:lnTo>
                    <a:lnTo>
                      <a:pt x="0" y="50"/>
                    </a:lnTo>
                    <a:lnTo>
                      <a:pt x="2" y="40"/>
                    </a:lnTo>
                    <a:lnTo>
                      <a:pt x="4" y="30"/>
                    </a:lnTo>
                    <a:lnTo>
                      <a:pt x="10" y="22"/>
                    </a:lnTo>
                    <a:lnTo>
                      <a:pt x="16" y="14"/>
                    </a:lnTo>
                    <a:lnTo>
                      <a:pt x="22" y="8"/>
                    </a:lnTo>
                    <a:lnTo>
                      <a:pt x="30" y="4"/>
                    </a:lnTo>
                    <a:lnTo>
                      <a:pt x="40" y="2"/>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7" name="Freeform 26"/>
              <p:cNvSpPr>
                <a:spLocks/>
              </p:cNvSpPr>
              <p:nvPr/>
            </p:nvSpPr>
            <p:spPr bwMode="auto">
              <a:xfrm>
                <a:off x="3263900" y="3313113"/>
                <a:ext cx="133350" cy="438150"/>
              </a:xfrm>
              <a:custGeom>
                <a:avLst/>
                <a:gdLst>
                  <a:gd name="T0" fmla="*/ 0 w 84"/>
                  <a:gd name="T1" fmla="*/ 0 h 276"/>
                  <a:gd name="T2" fmla="*/ 84 w 84"/>
                  <a:gd name="T3" fmla="*/ 0 h 276"/>
                  <a:gd name="T4" fmla="*/ 84 w 84"/>
                  <a:gd name="T5" fmla="*/ 276 h 276"/>
                  <a:gd name="T6" fmla="*/ 0 w 84"/>
                  <a:gd name="T7" fmla="*/ 276 h 276"/>
                  <a:gd name="T8" fmla="*/ 0 w 84"/>
                  <a:gd name="T9" fmla="*/ 0 h 276"/>
                  <a:gd name="T10" fmla="*/ 0 w 84"/>
                  <a:gd name="T11" fmla="*/ 0 h 276"/>
                </a:gdLst>
                <a:ahLst/>
                <a:cxnLst>
                  <a:cxn ang="0">
                    <a:pos x="T0" y="T1"/>
                  </a:cxn>
                  <a:cxn ang="0">
                    <a:pos x="T2" y="T3"/>
                  </a:cxn>
                  <a:cxn ang="0">
                    <a:pos x="T4" y="T5"/>
                  </a:cxn>
                  <a:cxn ang="0">
                    <a:pos x="T6" y="T7"/>
                  </a:cxn>
                  <a:cxn ang="0">
                    <a:pos x="T8" y="T9"/>
                  </a:cxn>
                  <a:cxn ang="0">
                    <a:pos x="T10" y="T11"/>
                  </a:cxn>
                </a:cxnLst>
                <a:rect l="0" t="0" r="r" b="b"/>
                <a:pathLst>
                  <a:path w="84" h="276">
                    <a:moveTo>
                      <a:pt x="0" y="0"/>
                    </a:moveTo>
                    <a:lnTo>
                      <a:pt x="84" y="0"/>
                    </a:lnTo>
                    <a:lnTo>
                      <a:pt x="84" y="276"/>
                    </a:lnTo>
                    <a:lnTo>
                      <a:pt x="0" y="276"/>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8" name="Freeform 27"/>
              <p:cNvSpPr>
                <a:spLocks/>
              </p:cNvSpPr>
              <p:nvPr/>
            </p:nvSpPr>
            <p:spPr bwMode="auto">
              <a:xfrm>
                <a:off x="3251200" y="3097213"/>
                <a:ext cx="158750" cy="158750"/>
              </a:xfrm>
              <a:custGeom>
                <a:avLst/>
                <a:gdLst>
                  <a:gd name="T0" fmla="*/ 50 w 100"/>
                  <a:gd name="T1" fmla="*/ 0 h 100"/>
                  <a:gd name="T2" fmla="*/ 50 w 100"/>
                  <a:gd name="T3" fmla="*/ 0 h 100"/>
                  <a:gd name="T4" fmla="*/ 60 w 100"/>
                  <a:gd name="T5" fmla="*/ 2 h 100"/>
                  <a:gd name="T6" fmla="*/ 70 w 100"/>
                  <a:gd name="T7" fmla="*/ 4 h 100"/>
                  <a:gd name="T8" fmla="*/ 78 w 100"/>
                  <a:gd name="T9" fmla="*/ 8 h 100"/>
                  <a:gd name="T10" fmla="*/ 86 w 100"/>
                  <a:gd name="T11" fmla="*/ 14 h 100"/>
                  <a:gd name="T12" fmla="*/ 92 w 100"/>
                  <a:gd name="T13" fmla="*/ 22 h 100"/>
                  <a:gd name="T14" fmla="*/ 96 w 100"/>
                  <a:gd name="T15" fmla="*/ 30 h 100"/>
                  <a:gd name="T16" fmla="*/ 98 w 100"/>
                  <a:gd name="T17" fmla="*/ 40 h 100"/>
                  <a:gd name="T18" fmla="*/ 100 w 100"/>
                  <a:gd name="T19" fmla="*/ 50 h 100"/>
                  <a:gd name="T20" fmla="*/ 100 w 100"/>
                  <a:gd name="T21" fmla="*/ 50 h 100"/>
                  <a:gd name="T22" fmla="*/ 98 w 100"/>
                  <a:gd name="T23" fmla="*/ 60 h 100"/>
                  <a:gd name="T24" fmla="*/ 96 w 100"/>
                  <a:gd name="T25" fmla="*/ 68 h 100"/>
                  <a:gd name="T26" fmla="*/ 92 w 100"/>
                  <a:gd name="T27" fmla="*/ 78 h 100"/>
                  <a:gd name="T28" fmla="*/ 86 w 100"/>
                  <a:gd name="T29" fmla="*/ 84 h 100"/>
                  <a:gd name="T30" fmla="*/ 78 w 100"/>
                  <a:gd name="T31" fmla="*/ 90 h 100"/>
                  <a:gd name="T32" fmla="*/ 70 w 100"/>
                  <a:gd name="T33" fmla="*/ 96 h 100"/>
                  <a:gd name="T34" fmla="*/ 60 w 100"/>
                  <a:gd name="T35" fmla="*/ 98 h 100"/>
                  <a:gd name="T36" fmla="*/ 50 w 100"/>
                  <a:gd name="T37" fmla="*/ 100 h 100"/>
                  <a:gd name="T38" fmla="*/ 50 w 100"/>
                  <a:gd name="T39" fmla="*/ 100 h 100"/>
                  <a:gd name="T40" fmla="*/ 40 w 100"/>
                  <a:gd name="T41" fmla="*/ 98 h 100"/>
                  <a:gd name="T42" fmla="*/ 30 w 100"/>
                  <a:gd name="T43" fmla="*/ 96 h 100"/>
                  <a:gd name="T44" fmla="*/ 22 w 100"/>
                  <a:gd name="T45" fmla="*/ 90 h 100"/>
                  <a:gd name="T46" fmla="*/ 16 w 100"/>
                  <a:gd name="T47" fmla="*/ 84 h 100"/>
                  <a:gd name="T48" fmla="*/ 10 w 100"/>
                  <a:gd name="T49" fmla="*/ 78 h 100"/>
                  <a:gd name="T50" fmla="*/ 4 w 100"/>
                  <a:gd name="T51" fmla="*/ 68 h 100"/>
                  <a:gd name="T52" fmla="*/ 2 w 100"/>
                  <a:gd name="T53" fmla="*/ 60 h 100"/>
                  <a:gd name="T54" fmla="*/ 0 w 100"/>
                  <a:gd name="T55" fmla="*/ 50 h 100"/>
                  <a:gd name="T56" fmla="*/ 0 w 100"/>
                  <a:gd name="T57" fmla="*/ 50 h 100"/>
                  <a:gd name="T58" fmla="*/ 2 w 100"/>
                  <a:gd name="T59" fmla="*/ 40 h 100"/>
                  <a:gd name="T60" fmla="*/ 4 w 100"/>
                  <a:gd name="T61" fmla="*/ 30 h 100"/>
                  <a:gd name="T62" fmla="*/ 10 w 100"/>
                  <a:gd name="T63" fmla="*/ 22 h 100"/>
                  <a:gd name="T64" fmla="*/ 16 w 100"/>
                  <a:gd name="T65" fmla="*/ 14 h 100"/>
                  <a:gd name="T66" fmla="*/ 22 w 100"/>
                  <a:gd name="T67" fmla="*/ 8 h 100"/>
                  <a:gd name="T68" fmla="*/ 30 w 100"/>
                  <a:gd name="T69" fmla="*/ 4 h 100"/>
                  <a:gd name="T70" fmla="*/ 40 w 100"/>
                  <a:gd name="T71" fmla="*/ 2 h 100"/>
                  <a:gd name="T72" fmla="*/ 50 w 100"/>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0">
                    <a:moveTo>
                      <a:pt x="50" y="0"/>
                    </a:moveTo>
                    <a:lnTo>
                      <a:pt x="50" y="0"/>
                    </a:lnTo>
                    <a:lnTo>
                      <a:pt x="60" y="2"/>
                    </a:lnTo>
                    <a:lnTo>
                      <a:pt x="70" y="4"/>
                    </a:lnTo>
                    <a:lnTo>
                      <a:pt x="78" y="8"/>
                    </a:lnTo>
                    <a:lnTo>
                      <a:pt x="86" y="14"/>
                    </a:lnTo>
                    <a:lnTo>
                      <a:pt x="92" y="22"/>
                    </a:lnTo>
                    <a:lnTo>
                      <a:pt x="96" y="30"/>
                    </a:lnTo>
                    <a:lnTo>
                      <a:pt x="98" y="40"/>
                    </a:lnTo>
                    <a:lnTo>
                      <a:pt x="100" y="50"/>
                    </a:lnTo>
                    <a:lnTo>
                      <a:pt x="100" y="50"/>
                    </a:lnTo>
                    <a:lnTo>
                      <a:pt x="98" y="60"/>
                    </a:lnTo>
                    <a:lnTo>
                      <a:pt x="96" y="68"/>
                    </a:lnTo>
                    <a:lnTo>
                      <a:pt x="92" y="78"/>
                    </a:lnTo>
                    <a:lnTo>
                      <a:pt x="86" y="84"/>
                    </a:lnTo>
                    <a:lnTo>
                      <a:pt x="78" y="90"/>
                    </a:lnTo>
                    <a:lnTo>
                      <a:pt x="70" y="96"/>
                    </a:lnTo>
                    <a:lnTo>
                      <a:pt x="60" y="98"/>
                    </a:lnTo>
                    <a:lnTo>
                      <a:pt x="50" y="100"/>
                    </a:lnTo>
                    <a:lnTo>
                      <a:pt x="50" y="100"/>
                    </a:lnTo>
                    <a:lnTo>
                      <a:pt x="40" y="98"/>
                    </a:lnTo>
                    <a:lnTo>
                      <a:pt x="30" y="96"/>
                    </a:lnTo>
                    <a:lnTo>
                      <a:pt x="22" y="90"/>
                    </a:lnTo>
                    <a:lnTo>
                      <a:pt x="16" y="84"/>
                    </a:lnTo>
                    <a:lnTo>
                      <a:pt x="10" y="78"/>
                    </a:lnTo>
                    <a:lnTo>
                      <a:pt x="4" y="68"/>
                    </a:lnTo>
                    <a:lnTo>
                      <a:pt x="2" y="60"/>
                    </a:lnTo>
                    <a:lnTo>
                      <a:pt x="0" y="50"/>
                    </a:lnTo>
                    <a:lnTo>
                      <a:pt x="0" y="50"/>
                    </a:lnTo>
                    <a:lnTo>
                      <a:pt x="2" y="40"/>
                    </a:lnTo>
                    <a:lnTo>
                      <a:pt x="4" y="30"/>
                    </a:lnTo>
                    <a:lnTo>
                      <a:pt x="10" y="22"/>
                    </a:lnTo>
                    <a:lnTo>
                      <a:pt x="16" y="14"/>
                    </a:lnTo>
                    <a:lnTo>
                      <a:pt x="22" y="8"/>
                    </a:lnTo>
                    <a:lnTo>
                      <a:pt x="30" y="4"/>
                    </a:lnTo>
                    <a:lnTo>
                      <a:pt x="40" y="2"/>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9" name="Freeform 28"/>
              <p:cNvSpPr>
                <a:spLocks/>
              </p:cNvSpPr>
              <p:nvPr/>
            </p:nvSpPr>
            <p:spPr bwMode="auto">
              <a:xfrm>
                <a:off x="3482975" y="3303588"/>
                <a:ext cx="422275" cy="447675"/>
              </a:xfrm>
              <a:custGeom>
                <a:avLst/>
                <a:gdLst>
                  <a:gd name="T0" fmla="*/ 0 w 266"/>
                  <a:gd name="T1" fmla="*/ 6 h 282"/>
                  <a:gd name="T2" fmla="*/ 82 w 266"/>
                  <a:gd name="T3" fmla="*/ 6 h 282"/>
                  <a:gd name="T4" fmla="*/ 82 w 266"/>
                  <a:gd name="T5" fmla="*/ 44 h 282"/>
                  <a:gd name="T6" fmla="*/ 84 w 266"/>
                  <a:gd name="T7" fmla="*/ 44 h 282"/>
                  <a:gd name="T8" fmla="*/ 84 w 266"/>
                  <a:gd name="T9" fmla="*/ 44 h 282"/>
                  <a:gd name="T10" fmla="*/ 88 w 266"/>
                  <a:gd name="T11" fmla="*/ 36 h 282"/>
                  <a:gd name="T12" fmla="*/ 96 w 266"/>
                  <a:gd name="T13" fmla="*/ 28 h 282"/>
                  <a:gd name="T14" fmla="*/ 104 w 266"/>
                  <a:gd name="T15" fmla="*/ 20 h 282"/>
                  <a:gd name="T16" fmla="*/ 112 w 266"/>
                  <a:gd name="T17" fmla="*/ 14 h 282"/>
                  <a:gd name="T18" fmla="*/ 124 w 266"/>
                  <a:gd name="T19" fmla="*/ 8 h 282"/>
                  <a:gd name="T20" fmla="*/ 136 w 266"/>
                  <a:gd name="T21" fmla="*/ 4 h 282"/>
                  <a:gd name="T22" fmla="*/ 150 w 266"/>
                  <a:gd name="T23" fmla="*/ 0 h 282"/>
                  <a:gd name="T24" fmla="*/ 164 w 266"/>
                  <a:gd name="T25" fmla="*/ 0 h 282"/>
                  <a:gd name="T26" fmla="*/ 164 w 266"/>
                  <a:gd name="T27" fmla="*/ 0 h 282"/>
                  <a:gd name="T28" fmla="*/ 180 w 266"/>
                  <a:gd name="T29" fmla="*/ 0 h 282"/>
                  <a:gd name="T30" fmla="*/ 194 w 266"/>
                  <a:gd name="T31" fmla="*/ 2 h 282"/>
                  <a:gd name="T32" fmla="*/ 206 w 266"/>
                  <a:gd name="T33" fmla="*/ 6 h 282"/>
                  <a:gd name="T34" fmla="*/ 216 w 266"/>
                  <a:gd name="T35" fmla="*/ 10 h 282"/>
                  <a:gd name="T36" fmla="*/ 226 w 266"/>
                  <a:gd name="T37" fmla="*/ 16 h 282"/>
                  <a:gd name="T38" fmla="*/ 234 w 266"/>
                  <a:gd name="T39" fmla="*/ 22 h 282"/>
                  <a:gd name="T40" fmla="*/ 242 w 266"/>
                  <a:gd name="T41" fmla="*/ 30 h 282"/>
                  <a:gd name="T42" fmla="*/ 248 w 266"/>
                  <a:gd name="T43" fmla="*/ 38 h 282"/>
                  <a:gd name="T44" fmla="*/ 254 w 266"/>
                  <a:gd name="T45" fmla="*/ 46 h 282"/>
                  <a:gd name="T46" fmla="*/ 258 w 266"/>
                  <a:gd name="T47" fmla="*/ 56 h 282"/>
                  <a:gd name="T48" fmla="*/ 262 w 266"/>
                  <a:gd name="T49" fmla="*/ 80 h 282"/>
                  <a:gd name="T50" fmla="*/ 266 w 266"/>
                  <a:gd name="T51" fmla="*/ 104 h 282"/>
                  <a:gd name="T52" fmla="*/ 266 w 266"/>
                  <a:gd name="T53" fmla="*/ 130 h 282"/>
                  <a:gd name="T54" fmla="*/ 266 w 266"/>
                  <a:gd name="T55" fmla="*/ 282 h 282"/>
                  <a:gd name="T56" fmla="*/ 182 w 266"/>
                  <a:gd name="T57" fmla="*/ 282 h 282"/>
                  <a:gd name="T58" fmla="*/ 182 w 266"/>
                  <a:gd name="T59" fmla="*/ 148 h 282"/>
                  <a:gd name="T60" fmla="*/ 182 w 266"/>
                  <a:gd name="T61" fmla="*/ 148 h 282"/>
                  <a:gd name="T62" fmla="*/ 180 w 266"/>
                  <a:gd name="T63" fmla="*/ 124 h 282"/>
                  <a:gd name="T64" fmla="*/ 178 w 266"/>
                  <a:gd name="T65" fmla="*/ 110 h 282"/>
                  <a:gd name="T66" fmla="*/ 176 w 266"/>
                  <a:gd name="T67" fmla="*/ 100 h 282"/>
                  <a:gd name="T68" fmla="*/ 170 w 266"/>
                  <a:gd name="T69" fmla="*/ 90 h 282"/>
                  <a:gd name="T70" fmla="*/ 162 w 266"/>
                  <a:gd name="T71" fmla="*/ 82 h 282"/>
                  <a:gd name="T72" fmla="*/ 152 w 266"/>
                  <a:gd name="T73" fmla="*/ 76 h 282"/>
                  <a:gd name="T74" fmla="*/ 138 w 266"/>
                  <a:gd name="T75" fmla="*/ 76 h 282"/>
                  <a:gd name="T76" fmla="*/ 138 w 266"/>
                  <a:gd name="T77" fmla="*/ 76 h 282"/>
                  <a:gd name="T78" fmla="*/ 122 w 266"/>
                  <a:gd name="T79" fmla="*/ 76 h 282"/>
                  <a:gd name="T80" fmla="*/ 110 w 266"/>
                  <a:gd name="T81" fmla="*/ 82 h 282"/>
                  <a:gd name="T82" fmla="*/ 102 w 266"/>
                  <a:gd name="T83" fmla="*/ 88 h 282"/>
                  <a:gd name="T84" fmla="*/ 94 w 266"/>
                  <a:gd name="T85" fmla="*/ 96 h 282"/>
                  <a:gd name="T86" fmla="*/ 90 w 266"/>
                  <a:gd name="T87" fmla="*/ 108 h 282"/>
                  <a:gd name="T88" fmla="*/ 88 w 266"/>
                  <a:gd name="T89" fmla="*/ 120 h 282"/>
                  <a:gd name="T90" fmla="*/ 86 w 266"/>
                  <a:gd name="T91" fmla="*/ 146 h 282"/>
                  <a:gd name="T92" fmla="*/ 86 w 266"/>
                  <a:gd name="T93" fmla="*/ 282 h 282"/>
                  <a:gd name="T94" fmla="*/ 0 w 266"/>
                  <a:gd name="T95" fmla="*/ 282 h 282"/>
                  <a:gd name="T96" fmla="*/ 0 w 266"/>
                  <a:gd name="T97" fmla="*/ 6 h 282"/>
                  <a:gd name="T98" fmla="*/ 0 w 266"/>
                  <a:gd name="T99" fmla="*/ 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6" h="282">
                    <a:moveTo>
                      <a:pt x="0" y="6"/>
                    </a:moveTo>
                    <a:lnTo>
                      <a:pt x="82" y="6"/>
                    </a:lnTo>
                    <a:lnTo>
                      <a:pt x="82" y="44"/>
                    </a:lnTo>
                    <a:lnTo>
                      <a:pt x="84" y="44"/>
                    </a:lnTo>
                    <a:lnTo>
                      <a:pt x="84" y="44"/>
                    </a:lnTo>
                    <a:lnTo>
                      <a:pt x="88" y="36"/>
                    </a:lnTo>
                    <a:lnTo>
                      <a:pt x="96" y="28"/>
                    </a:lnTo>
                    <a:lnTo>
                      <a:pt x="104" y="20"/>
                    </a:lnTo>
                    <a:lnTo>
                      <a:pt x="112" y="14"/>
                    </a:lnTo>
                    <a:lnTo>
                      <a:pt x="124" y="8"/>
                    </a:lnTo>
                    <a:lnTo>
                      <a:pt x="136" y="4"/>
                    </a:lnTo>
                    <a:lnTo>
                      <a:pt x="150" y="0"/>
                    </a:lnTo>
                    <a:lnTo>
                      <a:pt x="164" y="0"/>
                    </a:lnTo>
                    <a:lnTo>
                      <a:pt x="164" y="0"/>
                    </a:lnTo>
                    <a:lnTo>
                      <a:pt x="180" y="0"/>
                    </a:lnTo>
                    <a:lnTo>
                      <a:pt x="194" y="2"/>
                    </a:lnTo>
                    <a:lnTo>
                      <a:pt x="206" y="6"/>
                    </a:lnTo>
                    <a:lnTo>
                      <a:pt x="216" y="10"/>
                    </a:lnTo>
                    <a:lnTo>
                      <a:pt x="226" y="16"/>
                    </a:lnTo>
                    <a:lnTo>
                      <a:pt x="234" y="22"/>
                    </a:lnTo>
                    <a:lnTo>
                      <a:pt x="242" y="30"/>
                    </a:lnTo>
                    <a:lnTo>
                      <a:pt x="248" y="38"/>
                    </a:lnTo>
                    <a:lnTo>
                      <a:pt x="254" y="46"/>
                    </a:lnTo>
                    <a:lnTo>
                      <a:pt x="258" y="56"/>
                    </a:lnTo>
                    <a:lnTo>
                      <a:pt x="262" y="80"/>
                    </a:lnTo>
                    <a:lnTo>
                      <a:pt x="266" y="104"/>
                    </a:lnTo>
                    <a:lnTo>
                      <a:pt x="266" y="130"/>
                    </a:lnTo>
                    <a:lnTo>
                      <a:pt x="266" y="282"/>
                    </a:lnTo>
                    <a:lnTo>
                      <a:pt x="182" y="282"/>
                    </a:lnTo>
                    <a:lnTo>
                      <a:pt x="182" y="148"/>
                    </a:lnTo>
                    <a:lnTo>
                      <a:pt x="182" y="148"/>
                    </a:lnTo>
                    <a:lnTo>
                      <a:pt x="180" y="124"/>
                    </a:lnTo>
                    <a:lnTo>
                      <a:pt x="178" y="110"/>
                    </a:lnTo>
                    <a:lnTo>
                      <a:pt x="176" y="100"/>
                    </a:lnTo>
                    <a:lnTo>
                      <a:pt x="170" y="90"/>
                    </a:lnTo>
                    <a:lnTo>
                      <a:pt x="162" y="82"/>
                    </a:lnTo>
                    <a:lnTo>
                      <a:pt x="152" y="76"/>
                    </a:lnTo>
                    <a:lnTo>
                      <a:pt x="138" y="76"/>
                    </a:lnTo>
                    <a:lnTo>
                      <a:pt x="138" y="76"/>
                    </a:lnTo>
                    <a:lnTo>
                      <a:pt x="122" y="76"/>
                    </a:lnTo>
                    <a:lnTo>
                      <a:pt x="110" y="82"/>
                    </a:lnTo>
                    <a:lnTo>
                      <a:pt x="102" y="88"/>
                    </a:lnTo>
                    <a:lnTo>
                      <a:pt x="94" y="96"/>
                    </a:lnTo>
                    <a:lnTo>
                      <a:pt x="90" y="108"/>
                    </a:lnTo>
                    <a:lnTo>
                      <a:pt x="88" y="120"/>
                    </a:lnTo>
                    <a:lnTo>
                      <a:pt x="86" y="146"/>
                    </a:lnTo>
                    <a:lnTo>
                      <a:pt x="86" y="282"/>
                    </a:lnTo>
                    <a:lnTo>
                      <a:pt x="0" y="282"/>
                    </a:lnTo>
                    <a:lnTo>
                      <a:pt x="0" y="6"/>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sp>
        <p:nvSpPr>
          <p:cNvPr id="5" name="object 3"/>
          <p:cNvSpPr/>
          <p:nvPr userDrawn="1"/>
        </p:nvSpPr>
        <p:spPr>
          <a:xfrm>
            <a:off x="4" y="0"/>
            <a:ext cx="1019904"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Microsoft YaHei" panose="020B0503020204020204" pitchFamily="34" charset="-122"/>
              <a:sym typeface="Arial" panose="020B0604020202020204" pitchFamily="34" charset="0"/>
            </a:endParaRPr>
          </a:p>
        </p:txBody>
      </p:sp>
      <p:sp>
        <p:nvSpPr>
          <p:cNvPr id="17" name="Freeform 19"/>
          <p:cNvSpPr>
            <a:spLocks noEditPoints="1"/>
          </p:cNvSpPr>
          <p:nvPr userDrawn="1"/>
        </p:nvSpPr>
        <p:spPr bwMode="auto">
          <a:xfrm>
            <a:off x="2111999" y="784800"/>
            <a:ext cx="957046"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
        <p:nvSpPr>
          <p:cNvPr id="16" name="Text Placeholder 2"/>
          <p:cNvSpPr>
            <a:spLocks noGrp="1"/>
          </p:cNvSpPr>
          <p:nvPr>
            <p:ph type="body" sz="quarter" idx="11"/>
          </p:nvPr>
        </p:nvSpPr>
        <p:spPr>
          <a:xfrm>
            <a:off x="2112001" y="5113342"/>
            <a:ext cx="9077569"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18" name="Text Placeholder 2"/>
          <p:cNvSpPr>
            <a:spLocks noGrp="1"/>
          </p:cNvSpPr>
          <p:nvPr>
            <p:ph type="body" sz="quarter" idx="12"/>
          </p:nvPr>
        </p:nvSpPr>
        <p:spPr>
          <a:xfrm>
            <a:off x="2112001" y="5902325"/>
            <a:ext cx="9077569"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sp>
        <p:nvSpPr>
          <p:cNvPr id="19" name="Text Placeholder 2"/>
          <p:cNvSpPr>
            <a:spLocks noGrp="1"/>
          </p:cNvSpPr>
          <p:nvPr>
            <p:ph type="body" sz="quarter" idx="13"/>
          </p:nvPr>
        </p:nvSpPr>
        <p:spPr>
          <a:xfrm>
            <a:off x="2112001" y="4313242"/>
            <a:ext cx="9077569"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20" name="Text Placeholder 2"/>
          <p:cNvSpPr>
            <a:spLocks noGrp="1"/>
          </p:cNvSpPr>
          <p:nvPr>
            <p:ph type="body" sz="quarter" idx="14"/>
          </p:nvPr>
        </p:nvSpPr>
        <p:spPr>
          <a:xfrm>
            <a:off x="2111999" y="3948112"/>
            <a:ext cx="2525538" cy="119064"/>
          </a:xfrm>
        </p:spPr>
        <p:txBody>
          <a:bodyPr/>
          <a:lstStyle>
            <a:lvl1pPr>
              <a:buFontTx/>
              <a:buNone/>
              <a:defRPr sz="10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sp>
        <p:nvSpPr>
          <p:cNvPr id="11" name="TextBox 10"/>
          <p:cNvSpPr txBox="1"/>
          <p:nvPr userDrawn="1"/>
        </p:nvSpPr>
        <p:spPr>
          <a:xfrm>
            <a:off x="2381694" y="6680434"/>
            <a:ext cx="7485321" cy="113772"/>
          </a:xfrm>
          <a:prstGeom prst="rect">
            <a:avLst/>
          </a:prstGeom>
          <a:noFill/>
        </p:spPr>
        <p:txBody>
          <a:bodyPr wrap="square" lIns="0" tIns="0" rIns="0" bIns="0" rtlCol="0">
            <a:noAutofit/>
          </a:bodyPr>
          <a:lstStyle/>
          <a:p>
            <a:pPr algn="ctr" defTabSz="410291"/>
            <a:r>
              <a:rPr lang="zh-CN" altLang="en-US" sz="600" b="1" dirty="0">
                <a:solidFill>
                  <a:srgbClr val="000000"/>
                </a:solidFill>
                <a:latin typeface="Microsoft YaHei" panose="020B0503020204020204" pitchFamily="34" charset="-122"/>
                <a:ea typeface="Microsoft YaHei" panose="020B0503020204020204" pitchFamily="34" charset="-122"/>
                <a:cs typeface="Univers for KPMG"/>
              </a:rPr>
              <a:t>文档分类</a:t>
            </a:r>
            <a:r>
              <a:rPr lang="en-US" altLang="zh-CN" sz="600" b="1" dirty="0">
                <a:solidFill>
                  <a:srgbClr val="000000"/>
                </a:solidFill>
                <a:latin typeface="Microsoft YaHei" panose="020B0503020204020204" pitchFamily="34" charset="-122"/>
                <a:ea typeface="Microsoft YaHei" panose="020B0503020204020204" pitchFamily="34" charset="-122"/>
                <a:cs typeface="Univers for KPMG"/>
              </a:rPr>
              <a:t>: </a:t>
            </a:r>
            <a:r>
              <a:rPr lang="zh-CN" altLang="en-US" sz="600" b="1" dirty="0">
                <a:solidFill>
                  <a:srgbClr val="000000"/>
                </a:solidFill>
                <a:latin typeface="Microsoft YaHei" panose="020B0503020204020204" pitchFamily="34" charset="-122"/>
                <a:ea typeface="Microsoft YaHei" panose="020B0503020204020204" pitchFamily="34" charset="-122"/>
                <a:cs typeface="Univers for KPMG"/>
              </a:rPr>
              <a:t>保密</a:t>
            </a:r>
          </a:p>
        </p:txBody>
      </p:sp>
    </p:spTree>
    <p:extLst>
      <p:ext uri="{BB962C8B-B14F-4D97-AF65-F5344CB8AC3E}">
        <p14:creationId xmlns:p14="http://schemas.microsoft.com/office/powerpoint/2010/main" val="32672736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1 - Right light vertical image">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008620" y="5036400"/>
            <a:ext cx="7585477" cy="216000"/>
          </a:xfrm>
        </p:spPr>
        <p:txBody>
          <a:bodyPr/>
          <a:lstStyle>
            <a:lvl1pPr>
              <a:defRPr lang="en-US" sz="825" b="1" kern="1200" dirty="0" smtClean="0">
                <a:solidFill>
                  <a:schemeClr val="tx2"/>
                </a:solidFill>
                <a:latin typeface="Microsoft YaHei" panose="020B0503020204020204" pitchFamily="34" charset="-122"/>
                <a:ea typeface="+mn-ea"/>
                <a:cs typeface="+mn-cs"/>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12" name="Title 9"/>
          <p:cNvSpPr>
            <a:spLocks noGrp="1"/>
          </p:cNvSpPr>
          <p:nvPr>
            <p:ph type="title"/>
          </p:nvPr>
        </p:nvSpPr>
        <p:spPr bwMode="gray">
          <a:xfrm>
            <a:off x="720794" y="1569702"/>
            <a:ext cx="4119781" cy="2381765"/>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2475" b="1" dirty="0" smtClean="0">
                <a:solidFill>
                  <a:schemeClr val="bg1"/>
                </a:solidFill>
                <a:latin typeface="+mj-lt"/>
                <a:ea typeface="+mj-ea"/>
                <a:cs typeface="+mj-cs"/>
              </a:defRPr>
            </a:lvl1pPr>
            <a:lvl2pPr>
              <a:defRPr lang="en-GB" sz="2475" b="1" kern="1200" noProof="0" dirty="0">
                <a:solidFill>
                  <a:schemeClr val="bg1"/>
                </a:solidFill>
                <a:latin typeface="+mj-lt"/>
                <a:ea typeface="+mj-ea"/>
                <a:cs typeface="+mj-cs"/>
              </a:defRPr>
            </a:lvl2pPr>
            <a:lvl3pPr>
              <a:defRPr lang="en-GB" sz="2475" b="1" kern="1200" noProof="0" dirty="0">
                <a:solidFill>
                  <a:schemeClr val="bg1"/>
                </a:solidFill>
                <a:latin typeface="+mj-lt"/>
                <a:ea typeface="+mj-ea"/>
                <a:cs typeface="+mj-cs"/>
              </a:defRPr>
            </a:lvl3pPr>
            <a:lvl4pPr>
              <a:defRPr lang="en-GB" sz="2475" b="1" kern="1200" noProof="0" dirty="0">
                <a:solidFill>
                  <a:schemeClr val="bg1"/>
                </a:solidFill>
                <a:latin typeface="+mj-lt"/>
                <a:ea typeface="+mj-ea"/>
                <a:cs typeface="+mj-cs"/>
              </a:defRPr>
            </a:lvl4pPr>
            <a:lvl5pPr>
              <a:defRPr lang="en-GB" sz="2475" b="1" kern="1200" noProof="0" dirty="0">
                <a:solidFill>
                  <a:schemeClr val="bg1"/>
                </a:solidFill>
                <a:latin typeface="+mj-lt"/>
                <a:ea typeface="+mj-ea"/>
                <a:cs typeface="+mj-cs"/>
              </a:defRPr>
            </a:lvl5pPr>
            <a:lvl6pPr>
              <a:defRPr lang="en-GB" sz="2475" b="1" kern="1200" noProof="0" dirty="0">
                <a:solidFill>
                  <a:schemeClr val="bg1"/>
                </a:solidFill>
                <a:latin typeface="+mj-lt"/>
                <a:ea typeface="+mj-ea"/>
                <a:cs typeface="+mj-cs"/>
              </a:defRPr>
            </a:lvl6pPr>
            <a:lvl7pPr>
              <a:defRPr lang="en-GB" sz="2475" b="1" kern="1200" noProof="0" dirty="0">
                <a:solidFill>
                  <a:schemeClr val="bg1"/>
                </a:solidFill>
                <a:latin typeface="+mj-lt"/>
                <a:ea typeface="+mj-ea"/>
                <a:cs typeface="+mj-cs"/>
              </a:defRPr>
            </a:lvl7pPr>
            <a:lvl8pPr>
              <a:defRPr lang="en-GB" sz="2475" b="1" kern="1200" noProof="0" dirty="0">
                <a:solidFill>
                  <a:schemeClr val="bg1"/>
                </a:solidFill>
                <a:latin typeface="+mj-lt"/>
                <a:ea typeface="+mj-ea"/>
                <a:cs typeface="+mj-cs"/>
              </a:defRPr>
            </a:lvl8pPr>
            <a:lvl9pPr>
              <a:defRPr lang="en-GB" sz="2475" b="1" kern="1200" noProof="0" dirty="0">
                <a:solidFill>
                  <a:schemeClr val="bg1"/>
                </a:solidFill>
                <a:latin typeface="+mj-lt"/>
                <a:ea typeface="+mj-ea"/>
                <a:cs typeface="+mj-cs"/>
              </a:defRPr>
            </a:lvl9pPr>
          </a:lstStyle>
          <a:p>
            <a:pPr lvl="0"/>
            <a:r>
              <a:rPr lang="en-US"/>
              <a:t>Click to edit Master title style</a:t>
            </a:r>
            <a:endParaRPr lang="en-GB" dirty="0"/>
          </a:p>
        </p:txBody>
      </p:sp>
      <p:sp>
        <p:nvSpPr>
          <p:cNvPr id="13" name="Text Placeholder 16"/>
          <p:cNvSpPr>
            <a:spLocks noGrp="1"/>
          </p:cNvSpPr>
          <p:nvPr>
            <p:ph type="body" sz="quarter" idx="10"/>
          </p:nvPr>
        </p:nvSpPr>
        <p:spPr bwMode="gray">
          <a:xfrm>
            <a:off x="720795" y="4189999"/>
            <a:ext cx="3653579" cy="1190199"/>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491"/>
              </a:spcBef>
              <a:spcAft>
                <a:spcPct val="0"/>
              </a:spcAft>
              <a:defRPr lang="en-US" sz="975" b="0" dirty="0" smtClean="0">
                <a:solidFill>
                  <a:schemeClr val="bg1"/>
                </a:solidFill>
                <a:latin typeface="+mn-lt"/>
                <a:ea typeface="+mn-ea"/>
                <a:cs typeface="+mn-cs"/>
              </a:defRPr>
            </a:lvl1pPr>
            <a:lvl2pPr>
              <a:defRPr lang="en-US" sz="975" b="0" kern="1200" noProof="0" dirty="0" smtClean="0">
                <a:solidFill>
                  <a:schemeClr val="bg1"/>
                </a:solidFill>
                <a:latin typeface="+mn-lt"/>
                <a:ea typeface="+mn-ea"/>
                <a:cs typeface="+mn-cs"/>
              </a:defRPr>
            </a:lvl2pPr>
            <a:lvl3pPr>
              <a:defRPr lang="en-US" sz="975" b="0" kern="1200" noProof="0" dirty="0" smtClean="0">
                <a:solidFill>
                  <a:schemeClr val="bg1"/>
                </a:solidFill>
                <a:latin typeface="+mn-lt"/>
                <a:ea typeface="+mn-ea"/>
                <a:cs typeface="+mn-cs"/>
              </a:defRPr>
            </a:lvl3pPr>
            <a:lvl4pPr>
              <a:defRPr lang="en-US" sz="975" b="0" kern="1200" noProof="0" dirty="0" smtClean="0">
                <a:solidFill>
                  <a:schemeClr val="bg1"/>
                </a:solidFill>
                <a:latin typeface="+mn-lt"/>
                <a:ea typeface="+mn-ea"/>
                <a:cs typeface="+mn-cs"/>
              </a:defRPr>
            </a:lvl4pPr>
            <a:lvl5pPr>
              <a:defRPr lang="en-US" sz="975" b="0" kern="1200" noProof="0" dirty="0" smtClean="0">
                <a:solidFill>
                  <a:schemeClr val="bg1"/>
                </a:solidFill>
                <a:latin typeface="+mn-lt"/>
                <a:ea typeface="+mn-ea"/>
                <a:cs typeface="+mn-cs"/>
              </a:defRPr>
            </a:lvl5pPr>
            <a:lvl6pPr>
              <a:defRPr lang="en-US" sz="975" b="0" kern="1200" noProof="0" dirty="0" smtClean="0">
                <a:solidFill>
                  <a:schemeClr val="bg1"/>
                </a:solidFill>
                <a:latin typeface="+mn-lt"/>
                <a:ea typeface="+mn-ea"/>
                <a:cs typeface="+mn-cs"/>
              </a:defRPr>
            </a:lvl6pPr>
            <a:lvl7pPr>
              <a:defRPr lang="en-US" sz="975" b="0" kern="1200" noProof="0" dirty="0" smtClean="0">
                <a:solidFill>
                  <a:schemeClr val="bg1"/>
                </a:solidFill>
                <a:latin typeface="+mn-lt"/>
                <a:ea typeface="+mn-ea"/>
                <a:cs typeface="+mn-cs"/>
              </a:defRPr>
            </a:lvl7pPr>
            <a:lvl8pPr>
              <a:defRPr lang="en-US" sz="975" b="0" kern="1200" noProof="0" dirty="0" smtClean="0">
                <a:solidFill>
                  <a:schemeClr val="bg1"/>
                </a:solidFill>
                <a:latin typeface="+mn-lt"/>
                <a:ea typeface="+mn-ea"/>
                <a:cs typeface="+mn-cs"/>
              </a:defRPr>
            </a:lvl8pPr>
            <a:lvl9pPr>
              <a:defRPr lang="en-US" sz="975" b="0" kern="1200" noProof="0" dirty="0" smtClean="0">
                <a:solidFill>
                  <a:schemeClr val="bg1"/>
                </a:solidFill>
                <a:latin typeface="+mn-lt"/>
                <a:ea typeface="+mn-ea"/>
                <a:cs typeface="+mn-cs"/>
              </a:defRPr>
            </a:lvl9pPr>
          </a:lstStyle>
          <a:p>
            <a:pPr lvl="0"/>
            <a:r>
              <a:rPr lang="en-US"/>
              <a:t>Click to edit Master text styles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9929" b="16390"/>
          <a:stretch/>
        </p:blipFill>
        <p:spPr>
          <a:xfrm>
            <a:off x="0" y="0"/>
            <a:ext cx="12192000" cy="6858000"/>
          </a:xfrm>
          <a:prstGeom prst="rect">
            <a:avLst/>
          </a:prstGeom>
        </p:spPr>
      </p:pic>
    </p:spTree>
    <p:extLst>
      <p:ext uri="{BB962C8B-B14F-4D97-AF65-F5344CB8AC3E}">
        <p14:creationId xmlns:p14="http://schemas.microsoft.com/office/powerpoint/2010/main" val="4264739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955" y="1589"/>
                        <a:ext cx="1953" cy="1587"/>
                      </a:xfrm>
                      <a:prstGeom prst="rect">
                        <a:avLst/>
                      </a:prstGeom>
                    </p:spPr>
                  </p:pic>
                </p:oleObj>
              </mc:Fallback>
            </mc:AlternateContent>
          </a:graphicData>
        </a:graphic>
      </p:graphicFrame>
      <p:sp>
        <p:nvSpPr>
          <p:cNvPr id="2" name="Title 1"/>
          <p:cNvSpPr>
            <a:spLocks noGrp="1"/>
          </p:cNvSpPr>
          <p:nvPr>
            <p:ph type="title" hasCustomPrompt="1"/>
          </p:nvPr>
        </p:nvSpPr>
        <p:spPr>
          <a:xfrm>
            <a:off x="766784" y="301656"/>
            <a:ext cx="10691446" cy="518400"/>
          </a:xfrm>
        </p:spPr>
        <p:txBody>
          <a:bodyPr/>
          <a:lstStyle>
            <a:lvl1pPr>
              <a:defRPr sz="2000">
                <a:latin typeface="微软雅黑" panose="020B0503020204020204" pitchFamily="34" charset="-122"/>
                <a:ea typeface="微软雅黑" panose="020B0503020204020204" pitchFamily="34" charset="-122"/>
              </a:defRPr>
            </a:lvl1pPr>
          </a:lstStyle>
          <a:p>
            <a:r>
              <a:rPr lang="zh-CN" altLang="en-US" dirty="0"/>
              <a:t>单击此处编辑标题样式</a:t>
            </a:r>
            <a:endParaRPr lang="en-US" dirty="0"/>
          </a:p>
        </p:txBody>
      </p:sp>
    </p:spTree>
    <p:extLst>
      <p:ext uri="{BB962C8B-B14F-4D97-AF65-F5344CB8AC3E}">
        <p14:creationId xmlns:p14="http://schemas.microsoft.com/office/powerpoint/2010/main" val="3598209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lvl1pPr>
              <a:defRPr sz="1800">
                <a:latin typeface="微软雅黑" panose="020B0503020204020204" pitchFamily="34" charset="-122"/>
                <a:ea typeface="微软雅黑" panose="020B0503020204020204" pitchFamily="34" charset="-122"/>
              </a:defRPr>
            </a:lvl1pPr>
          </a:lstStyle>
          <a:p>
            <a:r>
              <a:rPr lang="en-US" dirty="0"/>
              <a:t>Click to edit Master title style</a:t>
            </a:r>
            <a:endParaRPr lang="en-GB" dirty="0"/>
          </a:p>
        </p:txBody>
      </p:sp>
    </p:spTree>
    <p:extLst>
      <p:ext uri="{BB962C8B-B14F-4D97-AF65-F5344CB8AC3E}">
        <p14:creationId xmlns:p14="http://schemas.microsoft.com/office/powerpoint/2010/main" val="1249428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8256000" cy="3510000"/>
          </a:xfrm>
        </p:spPr>
        <p:txBody>
          <a:bodyPr anchor="t" anchorCtr="0"/>
          <a:lstStyle>
            <a:lvl1pPr algn="l">
              <a:lnSpc>
                <a:spcPct val="100000"/>
              </a:lnSpc>
              <a:defRPr sz="10000">
                <a:solidFill>
                  <a:schemeClr val="bg1"/>
                </a:solidFill>
              </a:defRPr>
            </a:lvl1pPr>
          </a:lstStyle>
          <a:p>
            <a:r>
              <a:rPr lang="en-GB" dirty="0"/>
              <a:t>Title slide 6</a:t>
            </a:r>
            <a:br>
              <a:rPr lang="en-GB" dirty="0"/>
            </a:br>
            <a:r>
              <a:rPr lang="en-GB" dirty="0"/>
              <a:t>no image</a:t>
            </a:r>
            <a:endParaRPr lang="en-US" dirty="0"/>
          </a:p>
        </p:txBody>
      </p:sp>
      <p:sp>
        <p:nvSpPr>
          <p:cNvPr id="4" name="object 3"/>
          <p:cNvSpPr/>
          <p:nvPr userDrawn="1"/>
        </p:nvSpPr>
        <p:spPr>
          <a:xfrm>
            <a:off x="1" y="0"/>
            <a:ext cx="2116975"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Microsoft YaHei" panose="020B0503020204020204" pitchFamily="34" charset="-122"/>
            </a:endParaRPr>
          </a:p>
        </p:txBody>
      </p:sp>
      <p:sp>
        <p:nvSpPr>
          <p:cNvPr id="9" name="Freeform 19"/>
          <p:cNvSpPr>
            <a:spLocks noEditPoints="1"/>
          </p:cNvSpPr>
          <p:nvPr userDrawn="1"/>
        </p:nvSpPr>
        <p:spPr bwMode="auto">
          <a:xfrm>
            <a:off x="2752133" y="784800"/>
            <a:ext cx="10368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
        <p:nvSpPr>
          <p:cNvPr id="7" name="Text Placeholder 3"/>
          <p:cNvSpPr>
            <a:spLocks noGrp="1"/>
          </p:cNvSpPr>
          <p:nvPr>
            <p:ph type="body" sz="quarter" idx="11"/>
          </p:nvPr>
        </p:nvSpPr>
        <p:spPr>
          <a:xfrm>
            <a:off x="2752133" y="5036400"/>
            <a:ext cx="8230267"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4872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Letter">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6229003" y="302982"/>
            <a:ext cx="4968000"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Text Placeholder 24"/>
          <p:cNvSpPr>
            <a:spLocks noGrp="1"/>
          </p:cNvSpPr>
          <p:nvPr>
            <p:ph type="body" sz="quarter" idx="15"/>
          </p:nvPr>
        </p:nvSpPr>
        <p:spPr>
          <a:xfrm>
            <a:off x="1003200" y="302982"/>
            <a:ext cx="4968000"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8"/>
          <p:cNvSpPr>
            <a:spLocks noGrp="1"/>
          </p:cNvSpPr>
          <p:nvPr>
            <p:ph type="body" sz="quarter" idx="10"/>
          </p:nvPr>
        </p:nvSpPr>
        <p:spPr>
          <a:xfrm>
            <a:off x="1003200" y="1130531"/>
            <a:ext cx="4968000" cy="4878928"/>
          </a:xfrm>
        </p:spPr>
        <p:txBody>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8"/>
          <p:cNvSpPr>
            <a:spLocks noGrp="1"/>
          </p:cNvSpPr>
          <p:nvPr>
            <p:ph type="body" sz="quarter" idx="11"/>
          </p:nvPr>
        </p:nvSpPr>
        <p:spPr>
          <a:xfrm>
            <a:off x="6229003" y="1130531"/>
            <a:ext cx="4959796" cy="4878928"/>
          </a:xfrm>
          <a:ln w="6350">
            <a:solidFill>
              <a:schemeClr val="tx2"/>
            </a:solidFill>
          </a:ln>
        </p:spPr>
        <p:txBody>
          <a:bodyPr lIns="144000" t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Rectangle 20"/>
          <p:cNvSpPr/>
          <p:nvPr userDrawn="1"/>
        </p:nvSpPr>
        <p:spPr>
          <a:xfrm>
            <a:off x="6229005" y="1130531"/>
            <a:ext cx="112100" cy="4878928"/>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latin typeface="Microsoft YaHei" panose="020B0503020204020204" pitchFamily="34" charset="-122"/>
            </a:endParaRPr>
          </a:p>
        </p:txBody>
      </p:sp>
      <p:sp>
        <p:nvSpPr>
          <p:cNvPr id="15" name="Freeform 19"/>
          <p:cNvSpPr>
            <a:spLocks noEditPoints="1"/>
          </p:cNvSpPr>
          <p:nvPr userDrawn="1"/>
        </p:nvSpPr>
        <p:spPr bwMode="auto">
          <a:xfrm>
            <a:off x="996318" y="6320118"/>
            <a:ext cx="5664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
        <p:nvSpPr>
          <p:cNvPr id="16" name="TextBox 15"/>
          <p:cNvSpPr txBox="1"/>
          <p:nvPr userDrawn="1"/>
        </p:nvSpPr>
        <p:spPr>
          <a:xfrm>
            <a:off x="2308800" y="6320118"/>
            <a:ext cx="1648047"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KPMG LLP, a UK limited liability </a:t>
            </a:r>
            <a:br>
              <a:rPr lang="en-GB" sz="600" kern="1200" noProof="0" dirty="0">
                <a:solidFill>
                  <a:schemeClr val="bg1">
                    <a:lumMod val="65000"/>
                  </a:schemeClr>
                </a:solidFill>
                <a:latin typeface="Microsoft YaHei" panose="020B0503020204020204" pitchFamily="34" charset="-122"/>
                <a:ea typeface="+mn-ea"/>
                <a:cs typeface="+mn-cs"/>
              </a:rPr>
            </a:br>
            <a:r>
              <a:rPr lang="en-GB" sz="600" kern="1200" noProof="0" dirty="0">
                <a:solidFill>
                  <a:schemeClr val="bg1">
                    <a:lumMod val="65000"/>
                  </a:schemeClr>
                </a:solidFill>
                <a:latin typeface="Microsoft YaHei" panose="020B0503020204020204" pitchFamily="34" charset="-122"/>
                <a:ea typeface="+mn-ea"/>
                <a:cs typeface="+mn-cs"/>
              </a:rPr>
              <a:t>partnership, is a member of KPMG International, a Swiss cooperative</a:t>
            </a:r>
          </a:p>
        </p:txBody>
      </p:sp>
      <p:sp>
        <p:nvSpPr>
          <p:cNvPr id="17" name="TextBox 16"/>
          <p:cNvSpPr txBox="1"/>
          <p:nvPr userDrawn="1"/>
        </p:nvSpPr>
        <p:spPr>
          <a:xfrm>
            <a:off x="4175393" y="6320118"/>
            <a:ext cx="203737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6431321" y="6320118"/>
            <a:ext cx="171270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Registered in England No 3110745</a:t>
            </a:r>
            <a:br>
              <a:rPr lang="en-GB" sz="600" kern="1200" noProof="0" dirty="0">
                <a:solidFill>
                  <a:schemeClr val="bg1">
                    <a:lumMod val="65000"/>
                  </a:schemeClr>
                </a:solidFill>
                <a:latin typeface="Microsoft YaHei" panose="020B0503020204020204" pitchFamily="34" charset="-122"/>
                <a:ea typeface="+mn-ea"/>
                <a:cs typeface="+mn-cs"/>
              </a:rPr>
            </a:br>
            <a:r>
              <a:rPr lang="en-GB" sz="600" kern="1200" noProof="0" dirty="0">
                <a:solidFill>
                  <a:schemeClr val="bg1">
                    <a:lumMod val="65000"/>
                  </a:schemeClr>
                </a:solidFill>
                <a:latin typeface="Microsoft YaHei" panose="020B0503020204020204" pitchFamily="34" charset="-122"/>
                <a:ea typeface="+mn-ea"/>
                <a:cs typeface="+mn-cs"/>
              </a:rPr>
              <a:t>Registered office: 15 Canada Square, </a:t>
            </a:r>
            <a:br>
              <a:rPr lang="en-GB" sz="600" kern="1200" noProof="0" dirty="0">
                <a:solidFill>
                  <a:schemeClr val="bg1">
                    <a:lumMod val="65000"/>
                  </a:schemeClr>
                </a:solidFill>
                <a:latin typeface="Microsoft YaHei" panose="020B0503020204020204" pitchFamily="34" charset="-122"/>
                <a:ea typeface="+mn-ea"/>
                <a:cs typeface="+mn-cs"/>
              </a:rPr>
            </a:br>
            <a:r>
              <a:rPr lang="en-GB" sz="600" kern="1200" noProof="0" dirty="0">
                <a:solidFill>
                  <a:schemeClr val="bg1">
                    <a:lumMod val="65000"/>
                  </a:schemeClr>
                </a:solidFill>
                <a:latin typeface="Microsoft YaHei" panose="020B0503020204020204" pitchFamily="34" charset="-122"/>
                <a:ea typeface="+mn-ea"/>
                <a:cs typeface="+mn-cs"/>
              </a:rPr>
              <a:t>London E14 5GL </a:t>
            </a:r>
          </a:p>
        </p:txBody>
      </p:sp>
      <p:sp>
        <p:nvSpPr>
          <p:cNvPr id="22" name="TextBox 21"/>
          <p:cNvSpPr txBox="1"/>
          <p:nvPr userDrawn="1"/>
        </p:nvSpPr>
        <p:spPr>
          <a:xfrm>
            <a:off x="8362576" y="6320118"/>
            <a:ext cx="1903137"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Registered office: 15 Canada Square, </a:t>
            </a:r>
            <a:br>
              <a:rPr lang="en-GB" sz="600" kern="1200" noProof="0" dirty="0">
                <a:solidFill>
                  <a:schemeClr val="bg1">
                    <a:lumMod val="65000"/>
                  </a:schemeClr>
                </a:solidFill>
                <a:latin typeface="Microsoft YaHei" panose="020B0503020204020204" pitchFamily="34" charset="-122"/>
                <a:ea typeface="+mn-ea"/>
                <a:cs typeface="+mn-cs"/>
              </a:rPr>
            </a:br>
            <a:r>
              <a:rPr lang="en-GB" sz="600" kern="1200" noProof="0" dirty="0">
                <a:solidFill>
                  <a:schemeClr val="bg1">
                    <a:lumMod val="65000"/>
                  </a:schemeClr>
                </a:solidFill>
                <a:latin typeface="Microsoft YaHei" panose="020B0503020204020204" pitchFamily="34" charset="-122"/>
                <a:ea typeface="+mn-ea"/>
                <a:cs typeface="+mn-cs"/>
              </a:rPr>
              <a:t>London E14 5GL </a:t>
            </a:r>
          </a:p>
        </p:txBody>
      </p:sp>
      <p:sp>
        <p:nvSpPr>
          <p:cNvPr id="23" name="Shape 8"/>
          <p:cNvSpPr txBox="1">
            <a:spLocks/>
          </p:cNvSpPr>
          <p:nvPr userDrawn="1"/>
        </p:nvSpPr>
        <p:spPr>
          <a:xfrm>
            <a:off x="10572751" y="6320118"/>
            <a:ext cx="616342"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icrosoft YaHei" panose="020B0503020204020204" pitchFamily="34" charset="-122"/>
                <a:ea typeface="Microsoft YaHei" panose="020B0503020204020204" pitchFamily="34" charset="-122"/>
                <a:cs typeface="Arial" panose="020B0604020202020204" pitchFamily="34" charset="0"/>
              </a:rPr>
              <a:pPr algn="r"/>
              <a:t>‹#›</a:t>
            </a:fld>
            <a:endParaRPr lang="en-US" sz="10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Letter continu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130531"/>
            <a:ext cx="4968000" cy="4878928"/>
          </a:xfrm>
        </p:spPr>
        <p:txBody>
          <a:bodyPr/>
          <a:lstStyle>
            <a:lvl1pPr>
              <a:defRPr sz="900" baseline="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8"/>
          <p:cNvSpPr>
            <a:spLocks noGrp="1"/>
          </p:cNvSpPr>
          <p:nvPr>
            <p:ph type="body" sz="quarter" idx="11"/>
          </p:nvPr>
        </p:nvSpPr>
        <p:spPr>
          <a:xfrm>
            <a:off x="6229003" y="1130531"/>
            <a:ext cx="4959796" cy="4878928"/>
          </a:xfrm>
          <a:ln w="6350">
            <a:noFill/>
          </a:ln>
        </p:spPr>
        <p:txBody>
          <a:bodyPr lIns="0" tIns="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24"/>
          <p:cNvSpPr>
            <a:spLocks noGrp="1"/>
          </p:cNvSpPr>
          <p:nvPr>
            <p:ph type="body" sz="quarter" idx="15"/>
          </p:nvPr>
        </p:nvSpPr>
        <p:spPr>
          <a:xfrm>
            <a:off x="1003200" y="302982"/>
            <a:ext cx="4968000"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24"/>
          <p:cNvSpPr>
            <a:spLocks noGrp="1"/>
          </p:cNvSpPr>
          <p:nvPr>
            <p:ph type="body" sz="quarter" idx="16"/>
          </p:nvPr>
        </p:nvSpPr>
        <p:spPr>
          <a:xfrm>
            <a:off x="6229003" y="302982"/>
            <a:ext cx="4968000"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Freeform 19"/>
          <p:cNvSpPr>
            <a:spLocks noEditPoints="1"/>
          </p:cNvSpPr>
          <p:nvPr userDrawn="1"/>
        </p:nvSpPr>
        <p:spPr bwMode="auto">
          <a:xfrm>
            <a:off x="996318" y="6320118"/>
            <a:ext cx="5664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
        <p:nvSpPr>
          <p:cNvPr id="13" name="TextBox 12"/>
          <p:cNvSpPr txBox="1"/>
          <p:nvPr userDrawn="1"/>
        </p:nvSpPr>
        <p:spPr>
          <a:xfrm>
            <a:off x="2308800" y="6320118"/>
            <a:ext cx="1648047"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KPMG LLP, a UK limited liability </a:t>
            </a:r>
            <a:br>
              <a:rPr lang="en-GB" sz="600" kern="1200" noProof="0" dirty="0">
                <a:solidFill>
                  <a:schemeClr val="bg1">
                    <a:lumMod val="65000"/>
                  </a:schemeClr>
                </a:solidFill>
                <a:latin typeface="Microsoft YaHei" panose="020B0503020204020204" pitchFamily="34" charset="-122"/>
                <a:ea typeface="+mn-ea"/>
                <a:cs typeface="+mn-cs"/>
              </a:rPr>
            </a:br>
            <a:r>
              <a:rPr lang="en-GB" sz="600" kern="1200" noProof="0" dirty="0">
                <a:solidFill>
                  <a:schemeClr val="bg1">
                    <a:lumMod val="65000"/>
                  </a:schemeClr>
                </a:solidFill>
                <a:latin typeface="Microsoft YaHei" panose="020B0503020204020204" pitchFamily="34" charset="-122"/>
                <a:ea typeface="+mn-ea"/>
                <a:cs typeface="+mn-cs"/>
              </a:rPr>
              <a:t>partnership, is a member of KPMG International, a Swiss cooperative</a:t>
            </a:r>
          </a:p>
        </p:txBody>
      </p:sp>
      <p:sp>
        <p:nvSpPr>
          <p:cNvPr id="14" name="TextBox 13"/>
          <p:cNvSpPr txBox="1"/>
          <p:nvPr userDrawn="1"/>
        </p:nvSpPr>
        <p:spPr>
          <a:xfrm>
            <a:off x="4175393" y="6320118"/>
            <a:ext cx="203737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6431321" y="6320118"/>
            <a:ext cx="171270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Registered in England No 3110745</a:t>
            </a:r>
            <a:br>
              <a:rPr lang="en-GB" sz="600" kern="1200" noProof="0" dirty="0">
                <a:solidFill>
                  <a:schemeClr val="bg1">
                    <a:lumMod val="65000"/>
                  </a:schemeClr>
                </a:solidFill>
                <a:latin typeface="Microsoft YaHei" panose="020B0503020204020204" pitchFamily="34" charset="-122"/>
                <a:ea typeface="+mn-ea"/>
                <a:cs typeface="+mn-cs"/>
              </a:rPr>
            </a:br>
            <a:r>
              <a:rPr lang="en-GB" sz="600" kern="1200" noProof="0" dirty="0">
                <a:solidFill>
                  <a:schemeClr val="bg1">
                    <a:lumMod val="65000"/>
                  </a:schemeClr>
                </a:solidFill>
                <a:latin typeface="Microsoft YaHei" panose="020B0503020204020204" pitchFamily="34" charset="-122"/>
                <a:ea typeface="+mn-ea"/>
                <a:cs typeface="+mn-cs"/>
              </a:rPr>
              <a:t>Registered office: 15 Canada Square, </a:t>
            </a:r>
            <a:br>
              <a:rPr lang="en-GB" sz="600" kern="1200" noProof="0" dirty="0">
                <a:solidFill>
                  <a:schemeClr val="bg1">
                    <a:lumMod val="65000"/>
                  </a:schemeClr>
                </a:solidFill>
                <a:latin typeface="Microsoft YaHei" panose="020B0503020204020204" pitchFamily="34" charset="-122"/>
                <a:ea typeface="+mn-ea"/>
                <a:cs typeface="+mn-cs"/>
              </a:rPr>
            </a:br>
            <a:r>
              <a:rPr lang="en-GB" sz="600" kern="1200" noProof="0" dirty="0">
                <a:solidFill>
                  <a:schemeClr val="bg1">
                    <a:lumMod val="65000"/>
                  </a:schemeClr>
                </a:solidFill>
                <a:latin typeface="Microsoft YaHei" panose="020B0503020204020204" pitchFamily="34" charset="-122"/>
                <a:ea typeface="+mn-ea"/>
                <a:cs typeface="+mn-cs"/>
              </a:rPr>
              <a:t>London E14 5GL </a:t>
            </a:r>
          </a:p>
        </p:txBody>
      </p:sp>
      <p:sp>
        <p:nvSpPr>
          <p:cNvPr id="16" name="TextBox 15"/>
          <p:cNvSpPr txBox="1"/>
          <p:nvPr userDrawn="1"/>
        </p:nvSpPr>
        <p:spPr>
          <a:xfrm>
            <a:off x="8362576" y="6320118"/>
            <a:ext cx="1903137"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icrosoft YaHei" panose="020B0503020204020204" pitchFamily="34" charset="-122"/>
                <a:ea typeface="+mn-ea"/>
                <a:cs typeface="+mn-cs"/>
              </a:rPr>
              <a:t>Registered office: 15 Canada Square, </a:t>
            </a:r>
            <a:br>
              <a:rPr lang="en-GB" sz="600" kern="1200" noProof="0" dirty="0">
                <a:solidFill>
                  <a:schemeClr val="bg1">
                    <a:lumMod val="65000"/>
                  </a:schemeClr>
                </a:solidFill>
                <a:latin typeface="Microsoft YaHei" panose="020B0503020204020204" pitchFamily="34" charset="-122"/>
                <a:ea typeface="+mn-ea"/>
                <a:cs typeface="+mn-cs"/>
              </a:rPr>
            </a:br>
            <a:r>
              <a:rPr lang="en-GB" sz="600" kern="1200" noProof="0" dirty="0">
                <a:solidFill>
                  <a:schemeClr val="bg1">
                    <a:lumMod val="65000"/>
                  </a:schemeClr>
                </a:solidFill>
                <a:latin typeface="Microsoft YaHei" panose="020B0503020204020204" pitchFamily="34" charset="-122"/>
                <a:ea typeface="+mn-ea"/>
                <a:cs typeface="+mn-cs"/>
              </a:rPr>
              <a:t>London E14 5GL </a:t>
            </a:r>
          </a:p>
        </p:txBody>
      </p:sp>
      <p:sp>
        <p:nvSpPr>
          <p:cNvPr id="17" name="Shape 8"/>
          <p:cNvSpPr txBox="1">
            <a:spLocks/>
          </p:cNvSpPr>
          <p:nvPr userDrawn="1"/>
        </p:nvSpPr>
        <p:spPr>
          <a:xfrm>
            <a:off x="10572751" y="6320118"/>
            <a:ext cx="616342"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icrosoft YaHei" panose="020B0503020204020204" pitchFamily="34" charset="-122"/>
                <a:ea typeface="Microsoft YaHei" panose="020B0503020204020204" pitchFamily="34" charset="-122"/>
                <a:cs typeface="Arial" panose="020B0604020202020204" pitchFamily="34" charset="0"/>
              </a:rPr>
              <a:pPr algn="r"/>
              <a:t>‹#›</a:t>
            </a:fld>
            <a:endParaRPr lang="en-US" sz="10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87358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object 2"/>
          <p:cNvSpPr/>
          <p:nvPr userDrawn="1"/>
        </p:nvSpPr>
        <p:spPr>
          <a:xfrm>
            <a:off x="0" y="0"/>
            <a:ext cx="12192000" cy="6913418"/>
          </a:xfrm>
          <a:custGeom>
            <a:avLst/>
            <a:gdLst/>
            <a:ahLst/>
            <a:cxnLst/>
            <a:rect l="l" t="t" r="r" b="b"/>
            <a:pathLst>
              <a:path w="9906000" h="6858000">
                <a:moveTo>
                  <a:pt x="0" y="6858000"/>
                </a:moveTo>
                <a:lnTo>
                  <a:pt x="9906000" y="6858000"/>
                </a:lnTo>
                <a:lnTo>
                  <a:pt x="9906000" y="0"/>
                </a:lnTo>
                <a:lnTo>
                  <a:pt x="0" y="0"/>
                </a:lnTo>
                <a:lnTo>
                  <a:pt x="0" y="6858000"/>
                </a:lnTo>
                <a:close/>
              </a:path>
            </a:pathLst>
          </a:custGeom>
          <a:solidFill>
            <a:srgbClr val="00338D"/>
          </a:solidFill>
        </p:spPr>
        <p:txBody>
          <a:bodyPr wrap="square" lIns="0" tIns="0" rIns="0" bIns="0" rtlCol="0"/>
          <a:lstStyle/>
          <a:p>
            <a:endParaRPr sz="1662">
              <a:solidFill>
                <a:schemeClr val="bg1"/>
              </a:solidFill>
            </a:endParaRPr>
          </a:p>
        </p:txBody>
      </p:sp>
    </p:spTree>
    <p:extLst>
      <p:ext uri="{BB962C8B-B14F-4D97-AF65-F5344CB8AC3E}">
        <p14:creationId xmlns:p14="http://schemas.microsoft.com/office/powerpoint/2010/main" val="866569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08670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16123" y="1422400"/>
            <a:ext cx="10159754"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1"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
        <p:nvSpPr>
          <p:cNvPr id="6" name="Title 5"/>
          <p:cNvSpPr>
            <a:spLocks noGrp="1"/>
          </p:cNvSpPr>
          <p:nvPr>
            <p:ph type="title"/>
          </p:nvPr>
        </p:nvSpPr>
        <p:spPr>
          <a:xfrm>
            <a:off x="1016123" y="451575"/>
            <a:ext cx="10159754" cy="723600"/>
          </a:xfrm>
        </p:spPr>
        <p:txBody>
          <a:bodyPr/>
          <a:lstStyle/>
          <a:p>
            <a:r>
              <a:rPr lang="en-US"/>
              <a:t>Click to edit Master title style</a:t>
            </a:r>
            <a:endParaRPr lang="en-GB" dirty="0"/>
          </a:p>
        </p:txBody>
      </p:sp>
    </p:spTree>
    <p:extLst>
      <p:ext uri="{BB962C8B-B14F-4D97-AF65-F5344CB8AC3E}">
        <p14:creationId xmlns:p14="http://schemas.microsoft.com/office/powerpoint/2010/main" val="1076173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16123" y="1422400"/>
            <a:ext cx="496800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07877" y="1422400"/>
            <a:ext cx="496800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1016123" y="451575"/>
            <a:ext cx="10159754" cy="723600"/>
          </a:xfrm>
        </p:spPr>
        <p:txBody>
          <a:bodyPr/>
          <a:lstStyle/>
          <a:p>
            <a:r>
              <a:rPr lang="en-US"/>
              <a:t>Click to edit Master title style</a:t>
            </a:r>
            <a:endParaRPr lang="en-GB"/>
          </a:p>
        </p:txBody>
      </p:sp>
      <p:sp>
        <p:nvSpPr>
          <p:cNvPr id="5" name="Text Placeholder 4"/>
          <p:cNvSpPr>
            <a:spLocks noGrp="1"/>
          </p:cNvSpPr>
          <p:nvPr>
            <p:ph type="body" sz="quarter" idx="12" hasCustomPrompt="1"/>
          </p:nvPr>
        </p:nvSpPr>
        <p:spPr>
          <a:xfrm>
            <a:off x="1016123" y="203863"/>
            <a:ext cx="1015975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760996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6123" y="451575"/>
            <a:ext cx="10159754" cy="723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016123" y="1422400"/>
            <a:ext cx="10159754" cy="46044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1098501" y="6320118"/>
            <a:ext cx="480062"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icrosoft YaHei" panose="020B0503020204020204" pitchFamily="34" charset="-122"/>
                <a:ea typeface="Microsoft YaHei" panose="020B0503020204020204" pitchFamily="34" charset="-122"/>
                <a:cs typeface="Arial" panose="020B0604020202020204" pitchFamily="34" charset="0"/>
              </a:rPr>
              <a:pPr algn="r"/>
              <a:t>‹#›</a:t>
            </a:fld>
            <a:endParaRPr lang="en-US" sz="9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 name="TextBox 24"/>
          <p:cNvSpPr txBox="1"/>
          <p:nvPr userDrawn="1"/>
        </p:nvSpPr>
        <p:spPr>
          <a:xfrm>
            <a:off x="2381695" y="6468767"/>
            <a:ext cx="7485321" cy="113772"/>
          </a:xfrm>
          <a:prstGeom prst="rect">
            <a:avLst/>
          </a:prstGeom>
          <a:noFill/>
        </p:spPr>
        <p:txBody>
          <a:bodyPr wrap="square" lIns="0" tIns="0" rIns="0" bIns="0" rtlCol="0">
            <a:noAutofit/>
          </a:bodyPr>
          <a:lstStyle/>
          <a:p>
            <a:pPr algn="ctr" defTabSz="410291"/>
            <a:r>
              <a:rPr lang="zh-CN" altLang="en-US" sz="600" b="1" dirty="0">
                <a:solidFill>
                  <a:srgbClr val="000000"/>
                </a:solidFill>
                <a:latin typeface="Microsoft YaHei" panose="020B0503020204020204" pitchFamily="34" charset="-122"/>
                <a:ea typeface="Microsoft YaHei" panose="020B0503020204020204" pitchFamily="34" charset="-122"/>
                <a:cs typeface="Univers for KPMG"/>
              </a:rPr>
              <a:t>文档分类</a:t>
            </a:r>
            <a:r>
              <a:rPr lang="en-US" altLang="zh-CN" sz="600" b="1" dirty="0">
                <a:solidFill>
                  <a:srgbClr val="000000"/>
                </a:solidFill>
                <a:latin typeface="Microsoft YaHei" panose="020B0503020204020204" pitchFamily="34" charset="-122"/>
                <a:ea typeface="Microsoft YaHei" panose="020B0503020204020204" pitchFamily="34" charset="-122"/>
                <a:cs typeface="Univers for KPMG"/>
              </a:rPr>
              <a:t>: </a:t>
            </a:r>
            <a:r>
              <a:rPr lang="zh-CN" altLang="en-US" sz="600" b="1" dirty="0">
                <a:solidFill>
                  <a:srgbClr val="000000"/>
                </a:solidFill>
                <a:latin typeface="Microsoft YaHei" panose="020B0503020204020204" pitchFamily="34" charset="-122"/>
                <a:ea typeface="Microsoft YaHei" panose="020B0503020204020204" pitchFamily="34" charset="-122"/>
                <a:cs typeface="Univers for KPMG"/>
              </a:rPr>
              <a:t>保密</a:t>
            </a:r>
          </a:p>
        </p:txBody>
      </p:sp>
      <p:sp>
        <p:nvSpPr>
          <p:cNvPr id="27" name="Freeform 19"/>
          <p:cNvSpPr>
            <a:spLocks noEditPoints="1"/>
          </p:cNvSpPr>
          <p:nvPr userDrawn="1"/>
        </p:nvSpPr>
        <p:spPr bwMode="auto">
          <a:xfrm>
            <a:off x="605563" y="6320118"/>
            <a:ext cx="385038" cy="149412"/>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latin typeface="Microsoft YaHei" panose="020B0503020204020204" pitchFamily="34" charset="-122"/>
            </a:endParaRPr>
          </a:p>
        </p:txBody>
      </p:sp>
      <p:sp>
        <p:nvSpPr>
          <p:cNvPr id="30" name="TextBox 29"/>
          <p:cNvSpPr txBox="1"/>
          <p:nvPr userDrawn="1">
            <p:custDataLst>
              <p:tags r:id="rId31"/>
            </p:custDataLst>
          </p:nvPr>
        </p:nvSpPr>
        <p:spPr>
          <a:xfrm>
            <a:off x="1905680" y="6320118"/>
            <a:ext cx="8424000" cy="37080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00" kern="1200" noProof="0" dirty="0">
                <a:solidFill>
                  <a:schemeClr val="bg1">
                    <a:lumMod val="65000"/>
                  </a:schemeClr>
                </a:solidFill>
                <a:latin typeface="Microsoft YaHei" panose="020B0503020204020204" pitchFamily="34" charset="-122"/>
                <a:ea typeface="+mn-ea"/>
                <a:cs typeface="+mn-cs"/>
              </a:rPr>
              <a:t>© 2018 </a:t>
            </a:r>
            <a:r>
              <a:rPr lang="zh-CN" altLang="en-US" sz="600" kern="1200" noProof="0" dirty="0">
                <a:solidFill>
                  <a:schemeClr val="bg1">
                    <a:lumMod val="65000"/>
                  </a:schemeClr>
                </a:solidFill>
                <a:latin typeface="Microsoft YaHei" panose="020B0503020204020204" pitchFamily="34" charset="-122"/>
                <a:ea typeface="+mn-ea"/>
                <a:cs typeface="+mn-cs"/>
              </a:rPr>
              <a:t>毕马威会计师事务所 </a:t>
            </a:r>
            <a:r>
              <a:rPr lang="en-US" altLang="zh-CN" sz="600" kern="1200" noProof="0" dirty="0">
                <a:solidFill>
                  <a:schemeClr val="bg1">
                    <a:lumMod val="65000"/>
                  </a:schemeClr>
                </a:solidFill>
                <a:latin typeface="Microsoft YaHei" panose="020B0503020204020204" pitchFamily="34" charset="-122"/>
                <a:ea typeface="+mn-ea"/>
                <a:cs typeface="+mn-cs"/>
              </a:rPr>
              <a:t>— </a:t>
            </a:r>
            <a:r>
              <a:rPr lang="zh-CN" altLang="en-US" sz="600" kern="1200" noProof="0" dirty="0">
                <a:solidFill>
                  <a:schemeClr val="bg1">
                    <a:lumMod val="65000"/>
                  </a:schemeClr>
                </a:solidFill>
                <a:latin typeface="Microsoft YaHei" panose="020B0503020204020204" pitchFamily="34" charset="-122"/>
                <a:ea typeface="+mn-ea"/>
                <a:cs typeface="+mn-cs"/>
              </a:rPr>
              <a:t>香港合伙制事务所，是与瑞士实体 </a:t>
            </a:r>
            <a:r>
              <a:rPr lang="en-US" altLang="zh-CN" sz="600" kern="1200" noProof="0" dirty="0">
                <a:solidFill>
                  <a:schemeClr val="bg1">
                    <a:lumMod val="65000"/>
                  </a:schemeClr>
                </a:solidFill>
                <a:latin typeface="Microsoft YaHei" panose="020B0503020204020204" pitchFamily="34" charset="-122"/>
                <a:ea typeface="+mn-ea"/>
                <a:cs typeface="+mn-cs"/>
              </a:rPr>
              <a:t>— </a:t>
            </a:r>
            <a:r>
              <a:rPr lang="zh-CN" altLang="en-US" sz="600" kern="1200" noProof="0" dirty="0">
                <a:solidFill>
                  <a:schemeClr val="bg1">
                    <a:lumMod val="65000"/>
                  </a:schemeClr>
                </a:solidFill>
                <a:latin typeface="Microsoft YaHei" panose="020B0503020204020204" pitchFamily="34" charset="-122"/>
                <a:ea typeface="+mn-ea"/>
                <a:cs typeface="+mn-cs"/>
              </a:rPr>
              <a:t>毕马威国际合作组织 </a:t>
            </a:r>
            <a:r>
              <a:rPr lang="en-US" altLang="zh-CN" sz="600" kern="1200" noProof="0" dirty="0">
                <a:solidFill>
                  <a:schemeClr val="bg1">
                    <a:lumMod val="65000"/>
                  </a:schemeClr>
                </a:solidFill>
                <a:latin typeface="Microsoft YaHei" panose="020B0503020204020204" pitchFamily="34" charset="-122"/>
                <a:ea typeface="+mn-ea"/>
                <a:cs typeface="+mn-cs"/>
              </a:rPr>
              <a:t>(“</a:t>
            </a:r>
            <a:r>
              <a:rPr lang="zh-CN" altLang="en-US" sz="600" kern="1200" noProof="0" dirty="0">
                <a:solidFill>
                  <a:schemeClr val="bg1">
                    <a:lumMod val="65000"/>
                  </a:schemeClr>
                </a:solidFill>
                <a:latin typeface="Microsoft YaHei" panose="020B0503020204020204" pitchFamily="34" charset="-122"/>
                <a:ea typeface="+mn-ea"/>
                <a:cs typeface="+mn-cs"/>
              </a:rPr>
              <a:t>毕马威国际”</a:t>
            </a:r>
            <a:r>
              <a:rPr lang="en-US" altLang="zh-CN" sz="600" kern="1200" noProof="0" dirty="0">
                <a:solidFill>
                  <a:schemeClr val="bg1">
                    <a:lumMod val="65000"/>
                  </a:schemeClr>
                </a:solidFill>
                <a:latin typeface="Microsoft YaHei" panose="020B0503020204020204" pitchFamily="34" charset="-122"/>
                <a:ea typeface="+mn-ea"/>
                <a:cs typeface="+mn-cs"/>
              </a:rPr>
              <a:t>) </a:t>
            </a:r>
            <a:r>
              <a:rPr lang="zh-CN" altLang="en-US" sz="600" kern="1200" noProof="0" dirty="0">
                <a:solidFill>
                  <a:schemeClr val="bg1">
                    <a:lumMod val="65000"/>
                  </a:schemeClr>
                </a:solidFill>
                <a:latin typeface="Microsoft YaHei" panose="020B0503020204020204" pitchFamily="34" charset="-122"/>
                <a:ea typeface="+mn-ea"/>
                <a:cs typeface="+mn-cs"/>
              </a:rPr>
              <a:t>相关联的独立成员所网络中的成员。版权所有，不得转载。香港印刷。</a:t>
            </a:r>
            <a:endParaRPr lang="en-US" sz="600" kern="1200" noProof="0" dirty="0">
              <a:solidFill>
                <a:schemeClr val="bg1">
                  <a:lumMod val="65000"/>
                </a:schemeClr>
              </a:solidFill>
              <a:latin typeface="Microsoft YaHei" panose="020B0503020204020204" pitchFamily="34" charset="-122"/>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80" r:id="rId3"/>
    <p:sldLayoutId id="2147483707" r:id="rId4"/>
    <p:sldLayoutId id="2147483708" r:id="rId5"/>
    <p:sldLayoutId id="2147483681" r:id="rId6"/>
    <p:sldLayoutId id="2147483666" r:id="rId7"/>
    <p:sldLayoutId id="2147483705" r:id="rId8"/>
    <p:sldLayoutId id="2147483689" r:id="rId9"/>
    <p:sldLayoutId id="2147483690" r:id="rId10"/>
    <p:sldLayoutId id="2147483692" r:id="rId11"/>
    <p:sldLayoutId id="2147483693" r:id="rId12"/>
    <p:sldLayoutId id="2147483694" r:id="rId13"/>
    <p:sldLayoutId id="2147483695" r:id="rId14"/>
    <p:sldLayoutId id="2147483701" r:id="rId15"/>
    <p:sldLayoutId id="2147483697" r:id="rId16"/>
    <p:sldLayoutId id="2147483698" r:id="rId17"/>
    <p:sldLayoutId id="2147483699" r:id="rId18"/>
    <p:sldLayoutId id="2147483711" r:id="rId19"/>
    <p:sldLayoutId id="2147483712" r:id="rId20"/>
    <p:sldLayoutId id="2147483706" r:id="rId21"/>
    <p:sldLayoutId id="2147483682" r:id="rId22"/>
    <p:sldLayoutId id="2147483683" r:id="rId23"/>
    <p:sldLayoutId id="2147483684" r:id="rId24"/>
    <p:sldLayoutId id="2147483685" r:id="rId25"/>
    <p:sldLayoutId id="2147483667" r:id="rId26"/>
    <p:sldLayoutId id="2147483714" r:id="rId27"/>
    <p:sldLayoutId id="2147483715" r:id="rId28"/>
    <p:sldLayoutId id="2147483716" r:id="rId29"/>
  </p:sldLayoutIdLst>
  <p:txStyles>
    <p:title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000" b="1" kern="1200">
          <a:solidFill>
            <a:schemeClr val="tx2"/>
          </a:solidFill>
          <a:latin typeface="Microsoft YaHei" panose="020B0503020204020204" pitchFamily="34" charset="-122"/>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2"/>
          </a:solidFill>
          <a:latin typeface="Microsoft YaHei" panose="020B0503020204020204" pitchFamily="34" charset="-122"/>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icrosoft YaHei" panose="020B0503020204020204" pitchFamily="34" charset="-122"/>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icrosoft YaHei" panose="020B0503020204020204" pitchFamily="34" charset="-122"/>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2"/>
          </a:solidFill>
          <a:latin typeface="Microsoft YaHei" panose="020B0503020204020204" pitchFamily="34" charset="-122"/>
          <a:ea typeface="+mn-ea"/>
          <a:cs typeface="+mn-cs"/>
        </a:defRPr>
      </a:lvl5pPr>
      <a:lvl6pPr marL="72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icrosoft YaHei" panose="020B0503020204020204" pitchFamily="34" charset="-122"/>
          <a:ea typeface="+mn-ea"/>
          <a:cs typeface="+mn-cs"/>
        </a:defRPr>
      </a:lvl6pPr>
      <a:lvl7pPr marL="93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icrosoft YaHei" panose="020B0503020204020204" pitchFamily="34" charset="-122"/>
          <a:ea typeface="+mn-ea"/>
          <a:cs typeface="+mn-cs"/>
        </a:defRPr>
      </a:lvl7pPr>
      <a:lvl8pPr marL="108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icrosoft YaHei" panose="020B0503020204020204" pitchFamily="34" charset="-122"/>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userDrawn="1">
          <p15:clr>
            <a:srgbClr val="F26B43"/>
          </p15:clr>
        </p15:guide>
        <p15:guide id="2" pos="370" userDrawn="1">
          <p15:clr>
            <a:srgbClr val="F26B43"/>
          </p15:clr>
        </p15:guide>
        <p15:guide id="3" pos="7287"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slideLayout" Target="../slideLayouts/slideLayout7.xml"/><Relationship Id="rId2" Type="http://schemas.openxmlformats.org/officeDocument/2006/relationships/tags" Target="../tags/tag5.xml"/><Relationship Id="rId16" Type="http://schemas.openxmlformats.org/officeDocument/2006/relationships/tags" Target="../tags/tag19.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tags" Target="../tags/tag1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3" Type="http://schemas.openxmlformats.org/officeDocument/2006/relationships/image" Target="../media/image71.jpg"/><Relationship Id="rId18" Type="http://schemas.openxmlformats.org/officeDocument/2006/relationships/image" Target="../media/image76.jpeg"/><Relationship Id="rId26" Type="http://schemas.openxmlformats.org/officeDocument/2006/relationships/image" Target="../media/image84.jpeg"/><Relationship Id="rId39" Type="http://schemas.openxmlformats.org/officeDocument/2006/relationships/image" Target="../media/image97.png"/><Relationship Id="rId21" Type="http://schemas.openxmlformats.org/officeDocument/2006/relationships/image" Target="../media/image79.jpg"/><Relationship Id="rId34" Type="http://schemas.openxmlformats.org/officeDocument/2006/relationships/image" Target="../media/image92.png"/><Relationship Id="rId42" Type="http://schemas.openxmlformats.org/officeDocument/2006/relationships/image" Target="../media/image100.png"/><Relationship Id="rId47" Type="http://schemas.openxmlformats.org/officeDocument/2006/relationships/image" Target="../media/image105.jpeg"/><Relationship Id="rId50" Type="http://schemas.openxmlformats.org/officeDocument/2006/relationships/image" Target="../media/image108.jpeg"/><Relationship Id="rId55" Type="http://schemas.openxmlformats.org/officeDocument/2006/relationships/image" Target="../media/image113.jpeg"/><Relationship Id="rId63" Type="http://schemas.openxmlformats.org/officeDocument/2006/relationships/image" Target="../media/image121.png"/><Relationship Id="rId68" Type="http://schemas.openxmlformats.org/officeDocument/2006/relationships/image" Target="../media/image126.png"/><Relationship Id="rId76" Type="http://schemas.openxmlformats.org/officeDocument/2006/relationships/image" Target="../media/image134.png"/><Relationship Id="rId7" Type="http://schemas.openxmlformats.org/officeDocument/2006/relationships/image" Target="../media/image65.jpeg"/><Relationship Id="rId71" Type="http://schemas.openxmlformats.org/officeDocument/2006/relationships/image" Target="../media/image129.png"/><Relationship Id="rId2" Type="http://schemas.openxmlformats.org/officeDocument/2006/relationships/notesSlide" Target="../notesSlides/notesSlide3.xml"/><Relationship Id="rId16" Type="http://schemas.openxmlformats.org/officeDocument/2006/relationships/image" Target="../media/image74.jpeg"/><Relationship Id="rId29" Type="http://schemas.openxmlformats.org/officeDocument/2006/relationships/image" Target="../media/image87.jpg"/><Relationship Id="rId11" Type="http://schemas.openxmlformats.org/officeDocument/2006/relationships/image" Target="../media/image69.jpeg"/><Relationship Id="rId24" Type="http://schemas.openxmlformats.org/officeDocument/2006/relationships/image" Target="../media/image82.jpg"/><Relationship Id="rId32" Type="http://schemas.openxmlformats.org/officeDocument/2006/relationships/image" Target="../media/image90.png"/><Relationship Id="rId37" Type="http://schemas.openxmlformats.org/officeDocument/2006/relationships/image" Target="../media/image95.jpeg"/><Relationship Id="rId40" Type="http://schemas.openxmlformats.org/officeDocument/2006/relationships/image" Target="../media/image98.png"/><Relationship Id="rId45" Type="http://schemas.openxmlformats.org/officeDocument/2006/relationships/image" Target="../media/image103.png"/><Relationship Id="rId53" Type="http://schemas.openxmlformats.org/officeDocument/2006/relationships/image" Target="../media/image111.png"/><Relationship Id="rId58" Type="http://schemas.openxmlformats.org/officeDocument/2006/relationships/image" Target="../media/image116.jpeg"/><Relationship Id="rId66" Type="http://schemas.openxmlformats.org/officeDocument/2006/relationships/image" Target="../media/image124.png"/><Relationship Id="rId74" Type="http://schemas.openxmlformats.org/officeDocument/2006/relationships/image" Target="../media/image132.png"/><Relationship Id="rId5" Type="http://schemas.openxmlformats.org/officeDocument/2006/relationships/image" Target="../media/image63.png"/><Relationship Id="rId15" Type="http://schemas.openxmlformats.org/officeDocument/2006/relationships/image" Target="../media/image73.jpeg"/><Relationship Id="rId23" Type="http://schemas.openxmlformats.org/officeDocument/2006/relationships/image" Target="../media/image81.jpeg"/><Relationship Id="rId28" Type="http://schemas.openxmlformats.org/officeDocument/2006/relationships/image" Target="../media/image86.jpeg"/><Relationship Id="rId36" Type="http://schemas.openxmlformats.org/officeDocument/2006/relationships/image" Target="../media/image94.jpg"/><Relationship Id="rId49" Type="http://schemas.openxmlformats.org/officeDocument/2006/relationships/image" Target="../media/image107.png"/><Relationship Id="rId57" Type="http://schemas.openxmlformats.org/officeDocument/2006/relationships/image" Target="../media/image115.jpeg"/><Relationship Id="rId61" Type="http://schemas.openxmlformats.org/officeDocument/2006/relationships/image" Target="../media/image119.png"/><Relationship Id="rId10" Type="http://schemas.openxmlformats.org/officeDocument/2006/relationships/image" Target="../media/image68.png"/><Relationship Id="rId19" Type="http://schemas.openxmlformats.org/officeDocument/2006/relationships/image" Target="../media/image77.jpeg"/><Relationship Id="rId31" Type="http://schemas.openxmlformats.org/officeDocument/2006/relationships/image" Target="../media/image89.png"/><Relationship Id="rId44" Type="http://schemas.openxmlformats.org/officeDocument/2006/relationships/image" Target="../media/image102.png"/><Relationship Id="rId52" Type="http://schemas.openxmlformats.org/officeDocument/2006/relationships/image" Target="../media/image110.gif"/><Relationship Id="rId60" Type="http://schemas.openxmlformats.org/officeDocument/2006/relationships/image" Target="../media/image118.png"/><Relationship Id="rId65" Type="http://schemas.openxmlformats.org/officeDocument/2006/relationships/image" Target="../media/image123.jpg"/><Relationship Id="rId73" Type="http://schemas.openxmlformats.org/officeDocument/2006/relationships/image" Target="../media/image131.png"/><Relationship Id="rId4" Type="http://schemas.openxmlformats.org/officeDocument/2006/relationships/image" Target="../media/image62.jpeg"/><Relationship Id="rId9" Type="http://schemas.openxmlformats.org/officeDocument/2006/relationships/image" Target="../media/image67.png"/><Relationship Id="rId14" Type="http://schemas.openxmlformats.org/officeDocument/2006/relationships/image" Target="../media/image72.jpeg"/><Relationship Id="rId22" Type="http://schemas.openxmlformats.org/officeDocument/2006/relationships/image" Target="../media/image80.jpeg"/><Relationship Id="rId27" Type="http://schemas.openxmlformats.org/officeDocument/2006/relationships/image" Target="../media/image85.jpeg"/><Relationship Id="rId30" Type="http://schemas.openxmlformats.org/officeDocument/2006/relationships/image" Target="../media/image88.jpeg"/><Relationship Id="rId35" Type="http://schemas.openxmlformats.org/officeDocument/2006/relationships/image" Target="../media/image93.jpg"/><Relationship Id="rId43" Type="http://schemas.openxmlformats.org/officeDocument/2006/relationships/image" Target="../media/image101.png"/><Relationship Id="rId48" Type="http://schemas.openxmlformats.org/officeDocument/2006/relationships/image" Target="../media/image106.jpeg"/><Relationship Id="rId56" Type="http://schemas.openxmlformats.org/officeDocument/2006/relationships/image" Target="../media/image114.png"/><Relationship Id="rId64" Type="http://schemas.openxmlformats.org/officeDocument/2006/relationships/image" Target="../media/image122.png"/><Relationship Id="rId69" Type="http://schemas.openxmlformats.org/officeDocument/2006/relationships/image" Target="../media/image127.png"/><Relationship Id="rId77" Type="http://schemas.openxmlformats.org/officeDocument/2006/relationships/image" Target="../media/image135.png"/><Relationship Id="rId8" Type="http://schemas.openxmlformats.org/officeDocument/2006/relationships/image" Target="../media/image66.png"/><Relationship Id="rId51" Type="http://schemas.openxmlformats.org/officeDocument/2006/relationships/image" Target="../media/image109.jpeg"/><Relationship Id="rId72" Type="http://schemas.openxmlformats.org/officeDocument/2006/relationships/image" Target="../media/image130.png"/><Relationship Id="rId3" Type="http://schemas.openxmlformats.org/officeDocument/2006/relationships/image" Target="../media/image61.jpeg"/><Relationship Id="rId12" Type="http://schemas.openxmlformats.org/officeDocument/2006/relationships/image" Target="../media/image70.jpeg"/><Relationship Id="rId17" Type="http://schemas.openxmlformats.org/officeDocument/2006/relationships/image" Target="../media/image75.jpg"/><Relationship Id="rId25" Type="http://schemas.openxmlformats.org/officeDocument/2006/relationships/image" Target="../media/image83.jpeg"/><Relationship Id="rId33" Type="http://schemas.openxmlformats.org/officeDocument/2006/relationships/image" Target="../media/image91.png"/><Relationship Id="rId38" Type="http://schemas.openxmlformats.org/officeDocument/2006/relationships/image" Target="../media/image96.png"/><Relationship Id="rId46" Type="http://schemas.openxmlformats.org/officeDocument/2006/relationships/image" Target="../media/image104.png"/><Relationship Id="rId59" Type="http://schemas.openxmlformats.org/officeDocument/2006/relationships/image" Target="../media/image117.png"/><Relationship Id="rId67" Type="http://schemas.openxmlformats.org/officeDocument/2006/relationships/image" Target="../media/image125.png"/><Relationship Id="rId20" Type="http://schemas.openxmlformats.org/officeDocument/2006/relationships/image" Target="../media/image78.jpeg"/><Relationship Id="rId41" Type="http://schemas.openxmlformats.org/officeDocument/2006/relationships/image" Target="../media/image99.png"/><Relationship Id="rId54" Type="http://schemas.openxmlformats.org/officeDocument/2006/relationships/image" Target="../media/image112.png"/><Relationship Id="rId62" Type="http://schemas.openxmlformats.org/officeDocument/2006/relationships/image" Target="../media/image120.jpg"/><Relationship Id="rId70" Type="http://schemas.openxmlformats.org/officeDocument/2006/relationships/image" Target="../media/image128.png"/><Relationship Id="rId75" Type="http://schemas.openxmlformats.org/officeDocument/2006/relationships/image" Target="../media/image133.png"/><Relationship Id="rId1" Type="http://schemas.openxmlformats.org/officeDocument/2006/relationships/slideLayout" Target="../slideLayouts/slideLayout29.xml"/><Relationship Id="rId6" Type="http://schemas.openxmlformats.org/officeDocument/2006/relationships/image" Target="../media/image6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emf"/><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emf"/><Relationship Id="rId2" Type="http://schemas.openxmlformats.org/officeDocument/2006/relationships/image" Target="../media/image6.png"/><Relationship Id="rId16"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emf"/><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emf"/></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bwMode="auto">
          <a:xfrm>
            <a:off x="645511" y="2057816"/>
            <a:ext cx="5776949" cy="9794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957263" rtl="0" eaLnBrk="1" fontAlgn="base" hangingPunct="1">
              <a:lnSpc>
                <a:spcPct val="100000"/>
              </a:lnSpc>
              <a:spcBef>
                <a:spcPct val="0"/>
              </a:spcBef>
              <a:spcAft>
                <a:spcPct val="0"/>
              </a:spcAft>
              <a:defRPr b="1" kern="1200" baseline="0">
                <a:solidFill>
                  <a:schemeClr val="tx1"/>
                </a:solidFill>
                <a:latin typeface="微软雅黑" panose="020B0503020204020204" pitchFamily="34" charset="-122"/>
                <a:ea typeface="微软雅黑" panose="020B0503020204020204" pitchFamily="34" charset="-122"/>
                <a:cs typeface="Arial"/>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zh-CN" altLang="en-US" sz="4000" dirty="0">
                <a:solidFill>
                  <a:schemeClr val="bg1"/>
                </a:solidFill>
                <a:cs typeface="Arial Unicode MS" panose="020B0604020202020204" pitchFamily="34" charset="-122"/>
              </a:rPr>
              <a:t>南京银行</a:t>
            </a:r>
            <a:br>
              <a:rPr lang="en-US" altLang="zh-CN" sz="4000" dirty="0">
                <a:solidFill>
                  <a:schemeClr val="bg1"/>
                </a:solidFill>
                <a:cs typeface="Arial Unicode MS" panose="020B0604020202020204" pitchFamily="34" charset="-122"/>
              </a:rPr>
            </a:br>
            <a:r>
              <a:rPr lang="zh-CN" altLang="en-US" sz="4000" dirty="0">
                <a:solidFill>
                  <a:schemeClr val="bg1"/>
                </a:solidFill>
                <a:cs typeface="Arial Unicode MS" panose="020B0604020202020204" pitchFamily="34" charset="-122"/>
              </a:rPr>
              <a:t>新一代对公营销管理平台</a:t>
            </a:r>
            <a:endParaRPr lang="en-US" altLang="zh-CN" sz="4000" dirty="0">
              <a:solidFill>
                <a:schemeClr val="bg1"/>
              </a:solidFill>
              <a:cs typeface="Arial Unicode MS" panose="020B0604020202020204" pitchFamily="34" charset="-122"/>
            </a:endParaRPr>
          </a:p>
          <a:p>
            <a:r>
              <a:rPr lang="zh-CN" altLang="en-US" sz="4000" dirty="0">
                <a:solidFill>
                  <a:schemeClr val="bg1"/>
                </a:solidFill>
                <a:cs typeface="Arial Unicode MS" panose="020B0604020202020204" pitchFamily="34" charset="-122"/>
              </a:rPr>
              <a:t>咨询和监理项目</a:t>
            </a:r>
            <a:br>
              <a:rPr lang="en-GB" sz="4000" dirty="0">
                <a:solidFill>
                  <a:schemeClr val="bg1"/>
                </a:solidFill>
                <a:cs typeface="Arial Unicode MS" panose="020B0604020202020204" pitchFamily="34" charset="-122"/>
              </a:rPr>
            </a:br>
            <a:endParaRPr lang="en-US" sz="2800" dirty="0">
              <a:solidFill>
                <a:schemeClr val="bg1"/>
              </a:solidFill>
              <a:cs typeface="Arial Unicode MS" panose="020B0604020202020204" pitchFamily="34" charset="-122"/>
            </a:endParaRPr>
          </a:p>
        </p:txBody>
      </p:sp>
      <p:sp>
        <p:nvSpPr>
          <p:cNvPr id="7" name="Title 3"/>
          <p:cNvSpPr txBox="1">
            <a:spLocks/>
          </p:cNvSpPr>
          <p:nvPr/>
        </p:nvSpPr>
        <p:spPr bwMode="auto">
          <a:xfrm>
            <a:off x="612246" y="5652056"/>
            <a:ext cx="3901619" cy="369332"/>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marR="0" indent="0" algn="l" defTabSz="957998" rtl="0" eaLnBrk="0" fontAlgn="base" latinLnBrk="0" hangingPunct="0">
              <a:lnSpc>
                <a:spcPts val="2800"/>
              </a:lnSpc>
              <a:spcBef>
                <a:spcPct val="0"/>
              </a:spcBef>
              <a:spcAft>
                <a:spcPct val="0"/>
              </a:spcAft>
              <a:tabLst/>
              <a:defRPr sz="2800" b="0" kern="1200" baseline="0">
                <a:solidFill>
                  <a:schemeClr val="tx2"/>
                </a:solidFill>
                <a:latin typeface="Arial"/>
                <a:ea typeface="华文楷体" pitchFamily="2" charset="-122"/>
                <a:cs typeface="Arial"/>
                <a:sym typeface="Arial"/>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pPr>
              <a:lnSpc>
                <a:spcPct val="100000"/>
              </a:lnSpc>
            </a:pPr>
            <a:r>
              <a:rPr lang="zh-CN" altLang="en-US"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毕马威企业咨询（中国）有限公司</a:t>
            </a:r>
            <a:endParaRPr lang="en-US" altLang="zh-CN"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00000"/>
              </a:lnSpc>
            </a:pPr>
            <a:r>
              <a:rPr lang="en-US" altLang="zh-CN"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2018</a:t>
            </a:r>
            <a:r>
              <a:rPr lang="zh-CN" altLang="en-US"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7</a:t>
            </a:r>
            <a:r>
              <a:rPr lang="zh-CN" altLang="en-US"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月</a:t>
            </a:r>
            <a:endParaRPr lang="en-US"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Title 3"/>
          <p:cNvSpPr txBox="1">
            <a:spLocks/>
          </p:cNvSpPr>
          <p:nvPr/>
        </p:nvSpPr>
        <p:spPr bwMode="auto">
          <a:xfrm>
            <a:off x="612246" y="4440855"/>
            <a:ext cx="3901619" cy="307777"/>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marR="0" indent="0" algn="l" defTabSz="957998" rtl="0" eaLnBrk="0" fontAlgn="base" latinLnBrk="0" hangingPunct="0">
              <a:lnSpc>
                <a:spcPts val="2800"/>
              </a:lnSpc>
              <a:spcBef>
                <a:spcPct val="0"/>
              </a:spcBef>
              <a:spcAft>
                <a:spcPct val="0"/>
              </a:spcAft>
              <a:tabLst/>
              <a:defRPr sz="2800" b="0" kern="1200" baseline="0">
                <a:solidFill>
                  <a:schemeClr val="tx2"/>
                </a:solidFill>
                <a:latin typeface="Arial"/>
                <a:ea typeface="华文楷体" pitchFamily="2" charset="-122"/>
                <a:cs typeface="Arial"/>
                <a:sym typeface="Arial"/>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pPr>
              <a:lnSpc>
                <a:spcPct val="100000"/>
              </a:lnSpc>
            </a:pPr>
            <a:r>
              <a:rPr lang="en-US" altLang="zh-CN" sz="2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项目方案建议书</a:t>
            </a:r>
            <a:r>
              <a:rPr lang="en-US" altLang="zh-CN" sz="2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sz="2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11" y="442913"/>
            <a:ext cx="937785" cy="380685"/>
          </a:xfrm>
          <a:prstGeom prst="rect">
            <a:avLst/>
          </a:prstGeom>
        </p:spPr>
      </p:pic>
    </p:spTree>
    <p:extLst>
      <p:ext uri="{BB962C8B-B14F-4D97-AF65-F5344CB8AC3E}">
        <p14:creationId xmlns:p14="http://schemas.microsoft.com/office/powerpoint/2010/main" val="656973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B</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5" name="Oval 4"/>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6"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南京银行需借助丰富产品体系，包括交易银行、投资银行以及金融市场等一系列产品，从为客户提供简单贷款，转变为客户提供“一站式综合金融服务解决方案”，才能在未来发展中把握主动，拓展更大的发展空间。</a:t>
            </a:r>
          </a:p>
        </p:txBody>
      </p:sp>
      <p:sp>
        <p:nvSpPr>
          <p:cNvPr id="8" name="Rectangle 7"/>
          <p:cNvSpPr/>
          <p:nvPr/>
        </p:nvSpPr>
        <p:spPr>
          <a:xfrm>
            <a:off x="7933480" y="3887040"/>
            <a:ext cx="3748281" cy="2385268"/>
          </a:xfrm>
          <a:prstGeom prst="rect">
            <a:avLst/>
          </a:prstGeom>
        </p:spPr>
        <p:txBody>
          <a:bodyPr wrap="square">
            <a:spAutoFit/>
          </a:bodyPr>
          <a:lstStyle/>
          <a:p>
            <a:pPr marL="0" lvl="2">
              <a:spcAft>
                <a:spcPts val="600"/>
              </a:spcAft>
            </a:pP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打造综合金融产品方案，提升市场拓展效率。</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a:p>
            <a:pPr marL="92075" lvl="2" indent="-92075">
              <a:buFont typeface="Wingdings" panose="05000000000000000000" pitchFamily="2" charset="2"/>
              <a:buChar char="§"/>
            </a:pP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实现产品组合多元化</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，向传统存贷款、交易银行、投资银行和金融市场四轮驱动的模式</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92075" lvl="2" indent="-92075">
              <a:buFont typeface="Wingdings" panose="05000000000000000000" pitchFamily="2" charset="2"/>
              <a:buChar char="§"/>
            </a:pP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通过全产业链金融服务平台推动金融方案整体化</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。构建综合性金融服务平台，围绕产业链客户的复杂和多元的金融服务需求，实现 “交易金融</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互联网金融”的深度融合。</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92075" lvl="2" indent="-92075">
              <a:buFont typeface="Wingdings" panose="05000000000000000000" pitchFamily="2" charset="2"/>
              <a:buChar char="§"/>
            </a:pP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客户合作顾问化</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。通过与客户采购、生产、销售甚至发债上市、海外拓展、合并收购等各业务阶段的产品对接，提升到“财务顾问”的程度，成为客户业务发展的重要合作伙伴，提升客户黏性，并实现 “收益率上升、风险度下降”的理想运营模式。</a:t>
            </a:r>
          </a:p>
        </p:txBody>
      </p:sp>
      <p:sp>
        <p:nvSpPr>
          <p:cNvPr id="9" name="Rectangle 8"/>
          <p:cNvSpPr/>
          <p:nvPr/>
        </p:nvSpPr>
        <p:spPr>
          <a:xfrm>
            <a:off x="7901618" y="1422246"/>
            <a:ext cx="3748281" cy="2015936"/>
          </a:xfrm>
          <a:prstGeom prst="rect">
            <a:avLst/>
          </a:prstGeom>
        </p:spPr>
        <p:txBody>
          <a:bodyPr wrap="square">
            <a:spAutoFit/>
          </a:bodyPr>
          <a:lstStyle/>
          <a:p>
            <a:pPr marL="0" lvl="2">
              <a:spcAft>
                <a:spcPts val="600"/>
              </a:spcAft>
            </a:pP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强化综合定价能力，提高客户经营价值</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a:p>
            <a:pPr marL="92075" lvl="2" indent="-92075">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建立基于风险的</a:t>
            </a: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产品定价模型</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，为构建系统而科学的客户风险评级系统奠定基础；基于客户分层进行差异化定价；</a:t>
            </a:r>
          </a:p>
          <a:p>
            <a:pPr marL="92075" lvl="2" indent="-92075">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打造</a:t>
            </a: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全面的客户回报综合视图</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，根据重要性对客户进行系统性管理；</a:t>
            </a:r>
          </a:p>
          <a:p>
            <a:pPr marL="92075" lvl="2" indent="-92075">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建立</a:t>
            </a: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综合定价管理流程</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，确保与客户经理的绩效考核紧密“联系”；</a:t>
            </a:r>
          </a:p>
          <a:p>
            <a:pPr marL="92075" lvl="2" indent="-92075">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基于高质量时效性的定价数据系统，有效提升综合定价能力。</a:t>
            </a:r>
          </a:p>
        </p:txBody>
      </p:sp>
      <p:grpSp>
        <p:nvGrpSpPr>
          <p:cNvPr id="7" name="组合 6"/>
          <p:cNvGrpSpPr/>
          <p:nvPr/>
        </p:nvGrpSpPr>
        <p:grpSpPr>
          <a:xfrm>
            <a:off x="527065" y="1427149"/>
            <a:ext cx="7084950" cy="4855900"/>
            <a:chOff x="527065" y="1862983"/>
            <a:chExt cx="7084950" cy="4422944"/>
          </a:xfrm>
        </p:grpSpPr>
        <p:grpSp>
          <p:nvGrpSpPr>
            <p:cNvPr id="97" name="组合 96"/>
            <p:cNvGrpSpPr/>
            <p:nvPr/>
          </p:nvGrpSpPr>
          <p:grpSpPr>
            <a:xfrm>
              <a:off x="527065" y="1862983"/>
              <a:ext cx="7084950" cy="4422944"/>
              <a:chOff x="538712" y="1411278"/>
              <a:chExt cx="9675476" cy="3194497"/>
            </a:xfrm>
          </p:grpSpPr>
          <p:sp>
            <p:nvSpPr>
              <p:cNvPr id="11" name="箭头: 五边形 106">
                <a:extLst>
                  <a:ext uri="{FF2B5EF4-FFF2-40B4-BE49-F238E27FC236}">
                    <a16:creationId xmlns:a16="http://schemas.microsoft.com/office/drawing/2014/main" id="{0EDFF754-2619-4657-ADEB-54164D2F206A}"/>
                  </a:ext>
                </a:extLst>
              </p:cNvPr>
              <p:cNvSpPr/>
              <p:nvPr/>
            </p:nvSpPr>
            <p:spPr>
              <a:xfrm>
                <a:off x="1411522" y="1411278"/>
                <a:ext cx="2428389" cy="297435"/>
              </a:xfrm>
              <a:prstGeom prst="homePlate">
                <a:avLst>
                  <a:gd name="adj" fmla="val 0"/>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上游（原材料）</a:t>
                </a:r>
                <a:endParaRPr lang="en-GB" sz="105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箭头: 五边形 106">
                <a:extLst>
                  <a:ext uri="{FF2B5EF4-FFF2-40B4-BE49-F238E27FC236}">
                    <a16:creationId xmlns:a16="http://schemas.microsoft.com/office/drawing/2014/main" id="{0EDFF754-2619-4657-ADEB-54164D2F206A}"/>
                  </a:ext>
                </a:extLst>
              </p:cNvPr>
              <p:cNvSpPr/>
              <p:nvPr/>
            </p:nvSpPr>
            <p:spPr>
              <a:xfrm>
                <a:off x="3922562" y="1411279"/>
                <a:ext cx="2428389" cy="297435"/>
              </a:xfrm>
              <a:prstGeom prst="homePlate">
                <a:avLst>
                  <a:gd name="adj" fmla="val 0"/>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中游（成产制造）</a:t>
                </a:r>
                <a:endParaRPr lang="en-GB" sz="105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3" name="箭头: 五边形 106">
                <a:extLst>
                  <a:ext uri="{FF2B5EF4-FFF2-40B4-BE49-F238E27FC236}">
                    <a16:creationId xmlns:a16="http://schemas.microsoft.com/office/drawing/2014/main" id="{0EDFF754-2619-4657-ADEB-54164D2F206A}"/>
                  </a:ext>
                </a:extLst>
              </p:cNvPr>
              <p:cNvSpPr/>
              <p:nvPr/>
            </p:nvSpPr>
            <p:spPr>
              <a:xfrm>
                <a:off x="6445140" y="1411278"/>
                <a:ext cx="2428389" cy="297435"/>
              </a:xfrm>
              <a:prstGeom prst="homePlate">
                <a:avLst>
                  <a:gd name="adj" fmla="val 0"/>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下游（销售）</a:t>
                </a:r>
                <a:endParaRPr lang="en-GB" sz="105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 name="箭头: 五边形 106">
                <a:extLst>
                  <a:ext uri="{FF2B5EF4-FFF2-40B4-BE49-F238E27FC236}">
                    <a16:creationId xmlns:a16="http://schemas.microsoft.com/office/drawing/2014/main" id="{0EDFF754-2619-4657-ADEB-54164D2F206A}"/>
                  </a:ext>
                </a:extLst>
              </p:cNvPr>
              <p:cNvSpPr/>
              <p:nvPr/>
            </p:nvSpPr>
            <p:spPr>
              <a:xfrm>
                <a:off x="1411521" y="1760350"/>
                <a:ext cx="7462008" cy="297435"/>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信息发布、交易撮合、信用保障、物流支持、营销协助、经销存、订单管理、</a:t>
                </a:r>
                <a:r>
                  <a:rPr lang="en-US" altLang="zh-CN" sz="105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GB" sz="105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447" y="1564543"/>
                <a:ext cx="667008" cy="38431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86" y="3156000"/>
                <a:ext cx="637308" cy="405698"/>
              </a:xfrm>
              <a:prstGeom prst="rect">
                <a:avLst/>
              </a:prstGeom>
            </p:spPr>
          </p:pic>
          <p:sp>
            <p:nvSpPr>
              <p:cNvPr id="15" name="Rectangle 8"/>
              <p:cNvSpPr/>
              <p:nvPr/>
            </p:nvSpPr>
            <p:spPr>
              <a:xfrm>
                <a:off x="635021" y="3614849"/>
                <a:ext cx="694049" cy="167041"/>
              </a:xfrm>
              <a:prstGeom prst="rect">
                <a:avLst/>
              </a:prstGeom>
            </p:spPr>
            <p:txBody>
              <a:bodyPr wrap="square">
                <a:spAutoFit/>
              </a:bodyPr>
              <a:lstStyle/>
              <a:p>
                <a:pPr marL="0" lvl="2"/>
                <a:r>
                  <a:rPr lang="zh-CN" altLang="en-US" sz="1050" b="1" dirty="0">
                    <a:solidFill>
                      <a:srgbClr val="1F4D78"/>
                    </a:solidFill>
                    <a:latin typeface="微软雅黑" panose="020B0503020204020204" pitchFamily="34" charset="-122"/>
                    <a:ea typeface="微软雅黑" panose="020B0503020204020204" pitchFamily="34" charset="-122"/>
                    <a:cs typeface="Times New Roman" panose="02020603050405020304" pitchFamily="18" charset="0"/>
                  </a:rPr>
                  <a:t>银行</a:t>
                </a:r>
              </a:p>
            </p:txBody>
          </p:sp>
          <p:sp>
            <p:nvSpPr>
              <p:cNvPr id="16" name="箭头: 五边形 106">
                <a:extLst>
                  <a:ext uri="{FF2B5EF4-FFF2-40B4-BE49-F238E27FC236}">
                    <a16:creationId xmlns:a16="http://schemas.microsoft.com/office/drawing/2014/main" id="{0EDFF754-2619-4657-ADEB-54164D2F206A}"/>
                  </a:ext>
                </a:extLst>
              </p:cNvPr>
              <p:cNvSpPr/>
              <p:nvPr/>
            </p:nvSpPr>
            <p:spPr>
              <a:xfrm>
                <a:off x="1409820" y="3278628"/>
                <a:ext cx="7462008" cy="297435"/>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全资产配置：交易结算、平台融资、现金管理、理财服务</a:t>
                </a:r>
                <a:endParaRPr lang="en-GB" sz="105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7" name="箭头: 五边形 106">
                <a:extLst>
                  <a:ext uri="{FF2B5EF4-FFF2-40B4-BE49-F238E27FC236}">
                    <a16:creationId xmlns:a16="http://schemas.microsoft.com/office/drawing/2014/main" id="{0EDFF754-2619-4657-ADEB-54164D2F206A}"/>
                  </a:ext>
                </a:extLst>
              </p:cNvPr>
              <p:cNvSpPr/>
              <p:nvPr/>
            </p:nvSpPr>
            <p:spPr>
              <a:xfrm>
                <a:off x="1409820" y="3614849"/>
                <a:ext cx="7462008" cy="297435"/>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全产业链金融服务平台</a:t>
                </a:r>
                <a:endParaRPr lang="en-US" altLang="zh-CN" sz="105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05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供应链交易 风险管理 物流服务 金融服务</a:t>
                </a:r>
                <a:endParaRPr lang="en-GB" sz="105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32" name="组合 31"/>
              <p:cNvGrpSpPr/>
              <p:nvPr/>
            </p:nvGrpSpPr>
            <p:grpSpPr>
              <a:xfrm>
                <a:off x="1604164" y="2400398"/>
                <a:ext cx="879966" cy="570520"/>
                <a:chOff x="1604164" y="2400398"/>
                <a:chExt cx="879966" cy="570520"/>
              </a:xfrm>
            </p:grpSpPr>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1632" y="2739945"/>
                  <a:ext cx="355416" cy="230973"/>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4164" y="2400398"/>
                  <a:ext cx="520419" cy="338203"/>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8714" y="2478202"/>
                  <a:ext cx="355416" cy="230973"/>
                </a:xfrm>
                <a:prstGeom prst="rect">
                  <a:avLst/>
                </a:prstGeom>
              </p:spPr>
            </p:pic>
          </p:grpSp>
          <p:sp>
            <p:nvSpPr>
              <p:cNvPr id="23" name="文本框 22"/>
              <p:cNvSpPr txBox="1"/>
              <p:nvPr/>
            </p:nvSpPr>
            <p:spPr>
              <a:xfrm>
                <a:off x="1682557" y="3055487"/>
                <a:ext cx="763833" cy="270445"/>
              </a:xfrm>
              <a:prstGeom prst="rect">
                <a:avLst/>
              </a:prstGeom>
              <a:noFill/>
            </p:spPr>
            <p:txBody>
              <a:bodyPr wrap="square" lIns="54610" tIns="54610" rIns="54610" bIns="54610" rtlCol="0">
                <a:noAutofit/>
              </a:bodyPr>
              <a:lstStyle/>
              <a:p>
                <a:pPr algn="ctr">
                  <a:spcAft>
                    <a:spcPts val="600"/>
                  </a:spcAft>
                </a:pPr>
                <a:r>
                  <a:rPr lang="zh-CN" altLang="en-US" sz="1050" b="1" dirty="0"/>
                  <a:t>供应商</a:t>
                </a:r>
                <a:endParaRPr lang="en-GB" sz="1050" b="1" dirty="0" err="1"/>
              </a:p>
            </p:txBody>
          </p:sp>
          <p:sp>
            <p:nvSpPr>
              <p:cNvPr id="34" name="文本框 33"/>
              <p:cNvSpPr txBox="1"/>
              <p:nvPr/>
            </p:nvSpPr>
            <p:spPr>
              <a:xfrm>
                <a:off x="3138552" y="3008804"/>
                <a:ext cx="770272" cy="270445"/>
              </a:xfrm>
              <a:prstGeom prst="rect">
                <a:avLst/>
              </a:prstGeom>
              <a:noFill/>
            </p:spPr>
            <p:txBody>
              <a:bodyPr wrap="square" lIns="54610" tIns="54610" rIns="54610" bIns="54610" rtlCol="0">
                <a:noAutofit/>
              </a:bodyPr>
              <a:lstStyle/>
              <a:p>
                <a:pPr algn="ctr">
                  <a:spcAft>
                    <a:spcPts val="600"/>
                  </a:spcAft>
                </a:pPr>
                <a:r>
                  <a:rPr lang="zh-CN" altLang="en-US" sz="1050" b="1" dirty="0"/>
                  <a:t>产业链企业</a:t>
                </a:r>
                <a:r>
                  <a:rPr lang="en-US" altLang="zh-CN" sz="1050" b="1" dirty="0"/>
                  <a:t>A</a:t>
                </a:r>
                <a:endParaRPr lang="en-GB" sz="1050" b="1" dirty="0" err="1"/>
              </a:p>
            </p:txBody>
          </p:sp>
          <p:sp>
            <p:nvSpPr>
              <p:cNvPr id="35" name="文本框 34"/>
              <p:cNvSpPr txBox="1"/>
              <p:nvPr/>
            </p:nvSpPr>
            <p:spPr>
              <a:xfrm>
                <a:off x="4773921" y="3010634"/>
                <a:ext cx="770272" cy="270445"/>
              </a:xfrm>
              <a:prstGeom prst="rect">
                <a:avLst/>
              </a:prstGeom>
              <a:noFill/>
            </p:spPr>
            <p:txBody>
              <a:bodyPr wrap="square" lIns="54610" tIns="54610" rIns="54610" bIns="54610" rtlCol="0">
                <a:noAutofit/>
              </a:bodyPr>
              <a:lstStyle/>
              <a:p>
                <a:pPr algn="ctr">
                  <a:spcAft>
                    <a:spcPts val="600"/>
                  </a:spcAft>
                </a:pPr>
                <a:r>
                  <a:rPr lang="zh-CN" altLang="en-US" sz="1050" b="1" dirty="0"/>
                  <a:t>产业链企业</a:t>
                </a:r>
                <a:r>
                  <a:rPr lang="en-US" altLang="zh-CN" sz="1050" b="1" dirty="0"/>
                  <a:t>B</a:t>
                </a:r>
                <a:endParaRPr lang="en-GB" sz="1050" b="1" dirty="0" err="1"/>
              </a:p>
            </p:txBody>
          </p:sp>
          <p:sp>
            <p:nvSpPr>
              <p:cNvPr id="40" name="文本框 39"/>
              <p:cNvSpPr txBox="1"/>
              <p:nvPr/>
            </p:nvSpPr>
            <p:spPr>
              <a:xfrm>
                <a:off x="6275302" y="3029963"/>
                <a:ext cx="770272" cy="270445"/>
              </a:xfrm>
              <a:prstGeom prst="rect">
                <a:avLst/>
              </a:prstGeom>
              <a:noFill/>
            </p:spPr>
            <p:txBody>
              <a:bodyPr wrap="square" lIns="54610" tIns="54610" rIns="54610" bIns="54610" rtlCol="0">
                <a:noAutofit/>
              </a:bodyPr>
              <a:lstStyle/>
              <a:p>
                <a:pPr algn="ctr">
                  <a:spcAft>
                    <a:spcPts val="600"/>
                  </a:spcAft>
                </a:pPr>
                <a:r>
                  <a:rPr lang="zh-CN" altLang="en-US" sz="1050" b="1" dirty="0"/>
                  <a:t>产业链企业</a:t>
                </a:r>
                <a:r>
                  <a:rPr lang="en-US" altLang="zh-CN" sz="1050" b="1" dirty="0"/>
                  <a:t>C</a:t>
                </a:r>
                <a:endParaRPr lang="en-GB" sz="1050" b="1" dirty="0" err="1"/>
              </a:p>
            </p:txBody>
          </p:sp>
          <p:grpSp>
            <p:nvGrpSpPr>
              <p:cNvPr id="48" name="组合 47"/>
              <p:cNvGrpSpPr/>
              <p:nvPr/>
            </p:nvGrpSpPr>
            <p:grpSpPr>
              <a:xfrm>
                <a:off x="7815143" y="2383623"/>
                <a:ext cx="917289" cy="861827"/>
                <a:chOff x="7797336" y="2385599"/>
                <a:chExt cx="917289" cy="861827"/>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7336" y="2606007"/>
                  <a:ext cx="385136" cy="235114"/>
                </a:xfrm>
                <a:prstGeom prst="rect">
                  <a:avLst/>
                </a:prstGeom>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4004" y="2721509"/>
                  <a:ext cx="385136" cy="247151"/>
                </a:xfrm>
                <a:prstGeom prst="rect">
                  <a:avLst/>
                </a:prstGeom>
              </p:spPr>
            </p:pic>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4217" y="2385599"/>
                  <a:ext cx="464712" cy="300907"/>
                </a:xfrm>
                <a:prstGeom prst="rect">
                  <a:avLst/>
                </a:prstGeom>
              </p:spPr>
            </p:pic>
            <p:sp>
              <p:nvSpPr>
                <p:cNvPr id="44" name="文本框 43"/>
                <p:cNvSpPr txBox="1"/>
                <p:nvPr/>
              </p:nvSpPr>
              <p:spPr>
                <a:xfrm>
                  <a:off x="7944353" y="3003663"/>
                  <a:ext cx="770272" cy="243763"/>
                </a:xfrm>
                <a:prstGeom prst="rect">
                  <a:avLst/>
                </a:prstGeom>
                <a:noFill/>
              </p:spPr>
              <p:txBody>
                <a:bodyPr wrap="square" lIns="54610" tIns="54610" rIns="54610" bIns="54610" rtlCol="0">
                  <a:noAutofit/>
                </a:bodyPr>
                <a:lstStyle/>
                <a:p>
                  <a:pPr algn="ctr">
                    <a:spcAft>
                      <a:spcPts val="600"/>
                    </a:spcAft>
                  </a:pPr>
                  <a:r>
                    <a:rPr lang="zh-CN" altLang="en-US" sz="1050" b="1" dirty="0"/>
                    <a:t>销售商</a:t>
                  </a:r>
                  <a:endParaRPr lang="en-GB" sz="1050" b="1" dirty="0" err="1"/>
                </a:p>
              </p:txBody>
            </p:sp>
          </p:grpSp>
          <p:sp>
            <p:nvSpPr>
              <p:cNvPr id="49" name="下箭头 48"/>
              <p:cNvSpPr/>
              <p:nvPr/>
            </p:nvSpPr>
            <p:spPr>
              <a:xfrm>
                <a:off x="2625716" y="2057785"/>
                <a:ext cx="216544" cy="56406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50" name="下箭头 49"/>
              <p:cNvSpPr/>
              <p:nvPr/>
            </p:nvSpPr>
            <p:spPr>
              <a:xfrm>
                <a:off x="4265317" y="2057785"/>
                <a:ext cx="216544" cy="56406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51" name="下箭头 50"/>
              <p:cNvSpPr/>
              <p:nvPr/>
            </p:nvSpPr>
            <p:spPr>
              <a:xfrm>
                <a:off x="5817810" y="2057785"/>
                <a:ext cx="216544" cy="56406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52" name="下箭头 51"/>
              <p:cNvSpPr/>
              <p:nvPr/>
            </p:nvSpPr>
            <p:spPr>
              <a:xfrm>
                <a:off x="7442790" y="2030753"/>
                <a:ext cx="216544" cy="56406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54" name="下箭头 53"/>
              <p:cNvSpPr/>
              <p:nvPr/>
            </p:nvSpPr>
            <p:spPr>
              <a:xfrm rot="10800000">
                <a:off x="2625715" y="2727306"/>
                <a:ext cx="216544" cy="564064"/>
              </a:xfrm>
              <a:prstGeom prst="down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55" name="下箭头 54"/>
              <p:cNvSpPr/>
              <p:nvPr/>
            </p:nvSpPr>
            <p:spPr>
              <a:xfrm rot="10800000">
                <a:off x="4272645" y="2727305"/>
                <a:ext cx="216544" cy="564064"/>
              </a:xfrm>
              <a:prstGeom prst="down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56" name="下箭头 55"/>
              <p:cNvSpPr/>
              <p:nvPr/>
            </p:nvSpPr>
            <p:spPr>
              <a:xfrm rot="10800000">
                <a:off x="5816853" y="2727305"/>
                <a:ext cx="216544" cy="564064"/>
              </a:xfrm>
              <a:prstGeom prst="down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57" name="下箭头 56"/>
              <p:cNvSpPr/>
              <p:nvPr/>
            </p:nvSpPr>
            <p:spPr>
              <a:xfrm rot="10800000">
                <a:off x="7455597" y="2694720"/>
                <a:ext cx="213882" cy="583908"/>
              </a:xfrm>
              <a:prstGeom prst="down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58" name="Rectangle 8"/>
              <p:cNvSpPr/>
              <p:nvPr/>
            </p:nvSpPr>
            <p:spPr>
              <a:xfrm>
                <a:off x="655064" y="2255070"/>
                <a:ext cx="1102997" cy="465689"/>
              </a:xfrm>
              <a:prstGeom prst="rect">
                <a:avLst/>
              </a:prstGeom>
            </p:spPr>
            <p:txBody>
              <a:bodyPr wrap="square">
                <a:spAutoFit/>
              </a:bodyPr>
              <a:lstStyle/>
              <a:p>
                <a:pPr marL="0" lvl="2" algn="ctr"/>
                <a:r>
                  <a:rPr lang="zh-CN" altLang="en-US" sz="1000" dirty="0">
                    <a:latin typeface="微软雅黑" panose="020B0503020204020204" pitchFamily="34" charset="-122"/>
                    <a:ea typeface="微软雅黑" panose="020B0503020204020204" pitchFamily="34" charset="-122"/>
                    <a:cs typeface="Times New Roman" panose="02020603050405020304" pitchFamily="18" charset="0"/>
                  </a:rPr>
                  <a:t>战略合作</a:t>
                </a:r>
                <a:endParaRPr lang="en-US" altLang="zh-CN" sz="1000" dirty="0">
                  <a:latin typeface="微软雅黑" panose="020B0503020204020204" pitchFamily="34" charset="-122"/>
                  <a:ea typeface="微软雅黑" panose="020B0503020204020204" pitchFamily="34" charset="-122"/>
                  <a:cs typeface="Times New Roman" panose="02020603050405020304" pitchFamily="18" charset="0"/>
                </a:endParaRPr>
              </a:p>
              <a:p>
                <a:pPr marL="0" lvl="2" algn="ctr"/>
                <a:r>
                  <a:rPr lang="zh-CN" altLang="en-US" sz="1000" dirty="0">
                    <a:latin typeface="微软雅黑" panose="020B0503020204020204" pitchFamily="34" charset="-122"/>
                    <a:ea typeface="微软雅黑" panose="020B0503020204020204" pitchFamily="34" charset="-122"/>
                    <a:cs typeface="Times New Roman" panose="02020603050405020304" pitchFamily="18" charset="0"/>
                  </a:rPr>
                  <a:t>系统对接</a:t>
                </a:r>
                <a:endParaRPr lang="en-US" altLang="zh-CN" sz="1000" dirty="0">
                  <a:latin typeface="微软雅黑" panose="020B0503020204020204" pitchFamily="34" charset="-122"/>
                  <a:ea typeface="微软雅黑" panose="020B0503020204020204" pitchFamily="34" charset="-122"/>
                  <a:cs typeface="Times New Roman" panose="02020603050405020304" pitchFamily="18" charset="0"/>
                </a:endParaRPr>
              </a:p>
              <a:p>
                <a:pPr marL="0" lvl="2" algn="ctr"/>
                <a:r>
                  <a:rPr lang="zh-CN" altLang="en-US" sz="1000" dirty="0">
                    <a:latin typeface="微软雅黑" panose="020B0503020204020204" pitchFamily="34" charset="-122"/>
                    <a:ea typeface="微软雅黑" panose="020B0503020204020204" pitchFamily="34" charset="-122"/>
                    <a:cs typeface="Times New Roman" panose="02020603050405020304" pitchFamily="18" charset="0"/>
                  </a:rPr>
                  <a:t>信息共享</a:t>
                </a:r>
                <a:endParaRPr lang="en-US" altLang="zh-CN" sz="1000" dirty="0">
                  <a:latin typeface="微软雅黑" panose="020B0503020204020204" pitchFamily="34" charset="-122"/>
                  <a:ea typeface="微软雅黑" panose="020B0503020204020204" pitchFamily="34" charset="-122"/>
                  <a:cs typeface="Times New Roman" panose="02020603050405020304" pitchFamily="18" charset="0"/>
                </a:endParaRPr>
              </a:p>
              <a:p>
                <a:pPr marL="0" lvl="2" algn="ctr"/>
                <a:r>
                  <a:rPr lang="zh-CN" altLang="en-US" sz="1000" dirty="0">
                    <a:latin typeface="微软雅黑" panose="020B0503020204020204" pitchFamily="34" charset="-122"/>
                    <a:ea typeface="微软雅黑" panose="020B0503020204020204" pitchFamily="34" charset="-122"/>
                    <a:cs typeface="Times New Roman" panose="02020603050405020304" pitchFamily="18" charset="0"/>
                  </a:rPr>
                  <a:t>互信互惠</a:t>
                </a:r>
              </a:p>
            </p:txBody>
          </p:sp>
          <p:sp>
            <p:nvSpPr>
              <p:cNvPr id="59" name="下箭头 58"/>
              <p:cNvSpPr/>
              <p:nvPr/>
            </p:nvSpPr>
            <p:spPr>
              <a:xfrm>
                <a:off x="538712" y="1948853"/>
                <a:ext cx="180345" cy="38505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60" name="下箭头 59"/>
              <p:cNvSpPr/>
              <p:nvPr/>
            </p:nvSpPr>
            <p:spPr>
              <a:xfrm rot="10800000">
                <a:off x="1097538" y="2741529"/>
                <a:ext cx="193206" cy="428949"/>
              </a:xfrm>
              <a:prstGeom prst="down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50" dirty="0" err="1">
                  <a:solidFill>
                    <a:schemeClr val="bg1"/>
                  </a:solidFill>
                </a:endParaRPr>
              </a:p>
            </p:txBody>
          </p:sp>
          <p:sp>
            <p:nvSpPr>
              <p:cNvPr id="61" name="箭头: 五边形 106">
                <a:extLst>
                  <a:ext uri="{FF2B5EF4-FFF2-40B4-BE49-F238E27FC236}">
                    <a16:creationId xmlns:a16="http://schemas.microsoft.com/office/drawing/2014/main" id="{0EDFF754-2619-4657-ADEB-54164D2F206A}"/>
                  </a:ext>
                </a:extLst>
              </p:cNvPr>
              <p:cNvSpPr/>
              <p:nvPr/>
            </p:nvSpPr>
            <p:spPr>
              <a:xfrm>
                <a:off x="9171437" y="2096356"/>
                <a:ext cx="1042751" cy="237552"/>
              </a:xfrm>
              <a:prstGeom prst="homePlate">
                <a:avLst>
                  <a:gd name="adj" fmla="val 0"/>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线上支付</a:t>
                </a:r>
                <a:endParaRPr lang="en-GB" sz="105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2" name="箭头: 五边形 106">
                <a:extLst>
                  <a:ext uri="{FF2B5EF4-FFF2-40B4-BE49-F238E27FC236}">
                    <a16:creationId xmlns:a16="http://schemas.microsoft.com/office/drawing/2014/main" id="{0EDFF754-2619-4657-ADEB-54164D2F206A}"/>
                  </a:ext>
                </a:extLst>
              </p:cNvPr>
              <p:cNvSpPr/>
              <p:nvPr/>
            </p:nvSpPr>
            <p:spPr>
              <a:xfrm>
                <a:off x="9171437" y="2407417"/>
                <a:ext cx="1042751" cy="237552"/>
              </a:xfrm>
              <a:prstGeom prst="homePlate">
                <a:avLst>
                  <a:gd name="adj" fmla="val 0"/>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线下收单</a:t>
                </a:r>
                <a:endParaRPr lang="en-GB" sz="105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3" name="箭头: 五边形 106">
                <a:extLst>
                  <a:ext uri="{FF2B5EF4-FFF2-40B4-BE49-F238E27FC236}">
                    <a16:creationId xmlns:a16="http://schemas.microsoft.com/office/drawing/2014/main" id="{0EDFF754-2619-4657-ADEB-54164D2F206A}"/>
                  </a:ext>
                </a:extLst>
              </p:cNvPr>
              <p:cNvSpPr/>
              <p:nvPr/>
            </p:nvSpPr>
            <p:spPr>
              <a:xfrm>
                <a:off x="9171437" y="2718478"/>
                <a:ext cx="1042751" cy="237552"/>
              </a:xfrm>
              <a:prstGeom prst="homePlate">
                <a:avLst>
                  <a:gd name="adj" fmla="val 0"/>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用户细分</a:t>
                </a:r>
                <a:endParaRPr lang="en-GB" sz="105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4" name="箭头: 五边形 106">
                <a:extLst>
                  <a:ext uri="{FF2B5EF4-FFF2-40B4-BE49-F238E27FC236}">
                    <a16:creationId xmlns:a16="http://schemas.microsoft.com/office/drawing/2014/main" id="{0EDFF754-2619-4657-ADEB-54164D2F206A}"/>
                  </a:ext>
                </a:extLst>
              </p:cNvPr>
              <p:cNvSpPr/>
              <p:nvPr/>
            </p:nvSpPr>
            <p:spPr>
              <a:xfrm>
                <a:off x="9171437" y="3029539"/>
                <a:ext cx="1042751" cy="237552"/>
              </a:xfrm>
              <a:prstGeom prst="homePlate">
                <a:avLst>
                  <a:gd name="adj" fmla="val 0"/>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产品推广</a:t>
                </a:r>
                <a:endParaRPr lang="en-GB" sz="105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68" name="肘形连接符 67"/>
              <p:cNvCxnSpPr>
                <a:stCxn id="42" idx="3"/>
                <a:endCxn id="61" idx="1"/>
              </p:cNvCxnSpPr>
              <p:nvPr/>
            </p:nvCxnSpPr>
            <p:spPr>
              <a:xfrm flipV="1">
                <a:off x="8636947" y="2215132"/>
                <a:ext cx="534490" cy="627977"/>
              </a:xfrm>
              <a:prstGeom prst="bentConnector3">
                <a:avLst/>
              </a:prstGeom>
              <a:ln>
                <a:solidFill>
                  <a:srgbClr val="483698"/>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肘形连接符 68"/>
              <p:cNvCxnSpPr>
                <a:stCxn id="42" idx="3"/>
                <a:endCxn id="62" idx="1"/>
              </p:cNvCxnSpPr>
              <p:nvPr/>
            </p:nvCxnSpPr>
            <p:spPr>
              <a:xfrm flipV="1">
                <a:off x="8636947" y="2526193"/>
                <a:ext cx="534490" cy="316916"/>
              </a:xfrm>
              <a:prstGeom prst="bentConnector3">
                <a:avLst>
                  <a:gd name="adj1" fmla="val 50000"/>
                </a:avLst>
              </a:prstGeom>
              <a:ln>
                <a:solidFill>
                  <a:srgbClr val="483698"/>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肘形连接符 71"/>
              <p:cNvCxnSpPr>
                <a:stCxn id="42" idx="3"/>
                <a:endCxn id="63" idx="1"/>
              </p:cNvCxnSpPr>
              <p:nvPr/>
            </p:nvCxnSpPr>
            <p:spPr>
              <a:xfrm flipV="1">
                <a:off x="8636947" y="2837254"/>
                <a:ext cx="534490" cy="5855"/>
              </a:xfrm>
              <a:prstGeom prst="bentConnector3">
                <a:avLst/>
              </a:prstGeom>
              <a:ln>
                <a:solidFill>
                  <a:srgbClr val="483698"/>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2" idx="3"/>
                <a:endCxn id="64" idx="1"/>
              </p:cNvCxnSpPr>
              <p:nvPr/>
            </p:nvCxnSpPr>
            <p:spPr>
              <a:xfrm>
                <a:off x="8636947" y="2843109"/>
                <a:ext cx="534490" cy="305206"/>
              </a:xfrm>
              <a:prstGeom prst="bentConnector3">
                <a:avLst/>
              </a:prstGeom>
              <a:ln>
                <a:solidFill>
                  <a:srgbClr val="483698"/>
                </a:solidFill>
                <a:tailEnd type="triangle"/>
              </a:ln>
            </p:spPr>
            <p:style>
              <a:lnRef idx="1">
                <a:schemeClr val="accent1"/>
              </a:lnRef>
              <a:fillRef idx="0">
                <a:schemeClr val="accent1"/>
              </a:fillRef>
              <a:effectRef idx="0">
                <a:schemeClr val="accent1"/>
              </a:effectRef>
              <a:fontRef idx="minor">
                <a:schemeClr val="tx1"/>
              </a:fontRef>
            </p:style>
          </p:cxnSp>
          <p:sp>
            <p:nvSpPr>
              <p:cNvPr id="79" name="五边形 78"/>
              <p:cNvSpPr/>
              <p:nvPr/>
            </p:nvSpPr>
            <p:spPr>
              <a:xfrm>
                <a:off x="1402821" y="4000794"/>
                <a:ext cx="815627" cy="259080"/>
              </a:xfrm>
              <a:prstGeom prst="homePlate">
                <a:avLst>
                  <a:gd name="adj" fmla="val 29315"/>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bg1"/>
                    </a:solidFill>
                  </a:rPr>
                  <a:t>批量获客</a:t>
                </a:r>
                <a:endParaRPr lang="en-GB" sz="1050" dirty="0" err="1">
                  <a:solidFill>
                    <a:schemeClr val="bg1"/>
                  </a:solidFill>
                </a:endParaRPr>
              </a:p>
            </p:txBody>
          </p:sp>
          <p:sp>
            <p:nvSpPr>
              <p:cNvPr id="80" name="Rectangle 8"/>
              <p:cNvSpPr/>
              <p:nvPr/>
            </p:nvSpPr>
            <p:spPr>
              <a:xfrm>
                <a:off x="635260" y="4013057"/>
                <a:ext cx="642195" cy="167041"/>
              </a:xfrm>
              <a:prstGeom prst="rect">
                <a:avLst/>
              </a:prstGeom>
            </p:spPr>
            <p:txBody>
              <a:bodyPr wrap="square">
                <a:spAutoFit/>
              </a:bodyPr>
              <a:lstStyle/>
              <a:p>
                <a:pPr marL="0" lvl="2"/>
                <a:r>
                  <a:rPr lang="zh-CN" altLang="en-US" sz="1050" b="1" dirty="0">
                    <a:solidFill>
                      <a:srgbClr val="1F4D78"/>
                    </a:solidFill>
                    <a:latin typeface="微软雅黑" panose="020B0503020204020204" pitchFamily="34" charset="-122"/>
                    <a:ea typeface="微软雅黑" panose="020B0503020204020204" pitchFamily="34" charset="-122"/>
                    <a:cs typeface="Times New Roman" panose="02020603050405020304" pitchFamily="18" charset="0"/>
                  </a:rPr>
                  <a:t>功能</a:t>
                </a:r>
              </a:p>
            </p:txBody>
          </p:sp>
          <p:sp>
            <p:nvSpPr>
              <p:cNvPr id="81" name="Rectangle 8"/>
              <p:cNvSpPr/>
              <p:nvPr/>
            </p:nvSpPr>
            <p:spPr>
              <a:xfrm>
                <a:off x="653693" y="4313388"/>
                <a:ext cx="642195" cy="273339"/>
              </a:xfrm>
              <a:prstGeom prst="rect">
                <a:avLst/>
              </a:prstGeom>
            </p:spPr>
            <p:txBody>
              <a:bodyPr wrap="square">
                <a:spAutoFit/>
              </a:bodyPr>
              <a:lstStyle/>
              <a:p>
                <a:pPr marL="0" lvl="2"/>
                <a:r>
                  <a:rPr lang="zh-CN" altLang="en-US" sz="1050" b="1" dirty="0">
                    <a:solidFill>
                      <a:srgbClr val="1F4D78"/>
                    </a:solidFill>
                    <a:latin typeface="微软雅黑" panose="020B0503020204020204" pitchFamily="34" charset="-122"/>
                    <a:ea typeface="微软雅黑" panose="020B0503020204020204" pitchFamily="34" charset="-122"/>
                    <a:cs typeface="Times New Roman" panose="02020603050405020304" pitchFamily="18" charset="0"/>
                  </a:rPr>
                  <a:t>参与</a:t>
                </a:r>
                <a:endParaRPr lang="en-US" altLang="zh-CN" sz="1050" b="1" dirty="0">
                  <a:solidFill>
                    <a:srgbClr val="1F4D78"/>
                  </a:solidFill>
                  <a:latin typeface="微软雅黑" panose="020B0503020204020204" pitchFamily="34" charset="-122"/>
                  <a:ea typeface="微软雅黑" panose="020B0503020204020204" pitchFamily="34" charset="-122"/>
                  <a:cs typeface="Times New Roman" panose="02020603050405020304" pitchFamily="18" charset="0"/>
                </a:endParaRPr>
              </a:p>
              <a:p>
                <a:pPr marL="0" lvl="2"/>
                <a:r>
                  <a:rPr lang="zh-CN" altLang="en-US" sz="1050" b="1" dirty="0">
                    <a:solidFill>
                      <a:srgbClr val="1F4D78"/>
                    </a:solidFill>
                    <a:latin typeface="微软雅黑" panose="020B0503020204020204" pitchFamily="34" charset="-122"/>
                    <a:ea typeface="微软雅黑" panose="020B0503020204020204" pitchFamily="34" charset="-122"/>
                    <a:cs typeface="Times New Roman" panose="02020603050405020304" pitchFamily="18" charset="0"/>
                  </a:rPr>
                  <a:t>主体</a:t>
                </a:r>
              </a:p>
            </p:txBody>
          </p:sp>
          <p:sp>
            <p:nvSpPr>
              <p:cNvPr id="82" name="五边形 81"/>
              <p:cNvSpPr/>
              <p:nvPr/>
            </p:nvSpPr>
            <p:spPr>
              <a:xfrm>
                <a:off x="1401316" y="4346695"/>
                <a:ext cx="1471136" cy="259080"/>
              </a:xfrm>
              <a:prstGeom prst="homePlate">
                <a:avLst>
                  <a:gd name="adj" fmla="val 3190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tx1"/>
                    </a:solidFill>
                  </a:rPr>
                  <a:t>产业链核心客户</a:t>
                </a:r>
                <a:endParaRPr lang="en-GB" sz="1050" dirty="0" err="1">
                  <a:solidFill>
                    <a:schemeClr val="tx1"/>
                  </a:solidFill>
                </a:endParaRPr>
              </a:p>
            </p:txBody>
          </p:sp>
          <p:sp>
            <p:nvSpPr>
              <p:cNvPr id="83" name="燕尾形 82"/>
              <p:cNvSpPr/>
              <p:nvPr/>
            </p:nvSpPr>
            <p:spPr>
              <a:xfrm>
                <a:off x="2850482" y="4346695"/>
                <a:ext cx="1458124" cy="246229"/>
              </a:xfrm>
              <a:prstGeom prst="chevron">
                <a:avLst>
                  <a:gd name="adj" fmla="val 2823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tx1"/>
                    </a:solidFill>
                  </a:rPr>
                  <a:t>交易平台</a:t>
                </a:r>
                <a:r>
                  <a:rPr lang="en-US" altLang="zh-CN" sz="1050" dirty="0">
                    <a:solidFill>
                      <a:schemeClr val="tx1"/>
                    </a:solidFill>
                  </a:rPr>
                  <a:t>/</a:t>
                </a:r>
                <a:r>
                  <a:rPr lang="zh-CN" altLang="en-US" sz="1050" dirty="0">
                    <a:solidFill>
                      <a:schemeClr val="tx1"/>
                    </a:solidFill>
                  </a:rPr>
                  <a:t>要素市场</a:t>
                </a:r>
                <a:endParaRPr lang="en-GB" sz="1050" dirty="0" err="1">
                  <a:solidFill>
                    <a:schemeClr val="tx1"/>
                  </a:solidFill>
                </a:endParaRPr>
              </a:p>
            </p:txBody>
          </p:sp>
          <p:sp>
            <p:nvSpPr>
              <p:cNvPr id="84" name="燕尾形 83"/>
              <p:cNvSpPr/>
              <p:nvPr/>
            </p:nvSpPr>
            <p:spPr>
              <a:xfrm>
                <a:off x="4264641" y="4346695"/>
                <a:ext cx="1450540" cy="246229"/>
              </a:xfrm>
              <a:prstGeom prst="chevron">
                <a:avLst>
                  <a:gd name="adj" fmla="val 2823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tx1"/>
                    </a:solidFill>
                  </a:rPr>
                  <a:t>物流企业</a:t>
                </a:r>
                <a:endParaRPr lang="en-GB" sz="1050" dirty="0" err="1">
                  <a:solidFill>
                    <a:schemeClr val="tx1"/>
                  </a:solidFill>
                </a:endParaRPr>
              </a:p>
            </p:txBody>
          </p:sp>
          <p:sp>
            <p:nvSpPr>
              <p:cNvPr id="85" name="燕尾形 84"/>
              <p:cNvSpPr/>
              <p:nvPr/>
            </p:nvSpPr>
            <p:spPr>
              <a:xfrm>
                <a:off x="5700516" y="4346695"/>
                <a:ext cx="1394744" cy="246229"/>
              </a:xfrm>
              <a:prstGeom prst="chevron">
                <a:avLst>
                  <a:gd name="adj" fmla="val 2823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tx1"/>
                    </a:solidFill>
                  </a:rPr>
                  <a:t>上下游交易客户</a:t>
                </a:r>
                <a:endParaRPr lang="en-GB" sz="1050" dirty="0" err="1">
                  <a:solidFill>
                    <a:schemeClr val="tx1"/>
                  </a:solidFill>
                </a:endParaRPr>
              </a:p>
            </p:txBody>
          </p:sp>
          <p:sp>
            <p:nvSpPr>
              <p:cNvPr id="86" name="燕尾形 85"/>
              <p:cNvSpPr/>
              <p:nvPr/>
            </p:nvSpPr>
            <p:spPr>
              <a:xfrm>
                <a:off x="7083749" y="4346695"/>
                <a:ext cx="1788080" cy="246229"/>
              </a:xfrm>
              <a:prstGeom prst="chevron">
                <a:avLst>
                  <a:gd name="adj" fmla="val 2823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tx1"/>
                    </a:solidFill>
                  </a:rPr>
                  <a:t>其他第三方机构</a:t>
                </a:r>
                <a:endParaRPr lang="en-GB" sz="1050" dirty="0" err="1">
                  <a:solidFill>
                    <a:schemeClr val="tx1"/>
                  </a:solidFill>
                </a:endParaRPr>
              </a:p>
            </p:txBody>
          </p:sp>
          <p:sp>
            <p:nvSpPr>
              <p:cNvPr id="91" name="燕尾形 90"/>
              <p:cNvSpPr/>
              <p:nvPr/>
            </p:nvSpPr>
            <p:spPr>
              <a:xfrm>
                <a:off x="2218448" y="4007765"/>
                <a:ext cx="949966" cy="246229"/>
              </a:xfrm>
              <a:prstGeom prst="chevron">
                <a:avLst>
                  <a:gd name="adj" fmla="val 28236"/>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bg1"/>
                    </a:solidFill>
                  </a:rPr>
                  <a:t>远程账户</a:t>
                </a:r>
                <a:endParaRPr lang="en-GB" sz="1050" dirty="0" err="1">
                  <a:solidFill>
                    <a:schemeClr val="bg1"/>
                  </a:solidFill>
                </a:endParaRPr>
              </a:p>
            </p:txBody>
          </p:sp>
          <p:sp>
            <p:nvSpPr>
              <p:cNvPr id="92" name="燕尾形 91"/>
              <p:cNvSpPr/>
              <p:nvPr/>
            </p:nvSpPr>
            <p:spPr>
              <a:xfrm>
                <a:off x="3132252" y="4005683"/>
                <a:ext cx="949966" cy="246229"/>
              </a:xfrm>
              <a:prstGeom prst="chevron">
                <a:avLst>
                  <a:gd name="adj" fmla="val 28236"/>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bg1"/>
                    </a:solidFill>
                  </a:rPr>
                  <a:t>按需贷款</a:t>
                </a:r>
                <a:endParaRPr lang="en-GB" sz="1050" dirty="0" err="1">
                  <a:solidFill>
                    <a:schemeClr val="bg1"/>
                  </a:solidFill>
                </a:endParaRPr>
              </a:p>
            </p:txBody>
          </p:sp>
          <p:sp>
            <p:nvSpPr>
              <p:cNvPr id="93" name="燕尾形 92"/>
              <p:cNvSpPr/>
              <p:nvPr/>
            </p:nvSpPr>
            <p:spPr>
              <a:xfrm>
                <a:off x="4052887" y="4005683"/>
                <a:ext cx="1053874" cy="246229"/>
              </a:xfrm>
              <a:prstGeom prst="chevron">
                <a:avLst>
                  <a:gd name="adj" fmla="val 28236"/>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bg1"/>
                    </a:solidFill>
                  </a:rPr>
                  <a:t>线上快速审核</a:t>
                </a:r>
                <a:endParaRPr lang="en-GB" sz="1050" dirty="0" err="1">
                  <a:solidFill>
                    <a:schemeClr val="bg1"/>
                  </a:solidFill>
                </a:endParaRPr>
              </a:p>
            </p:txBody>
          </p:sp>
          <p:sp>
            <p:nvSpPr>
              <p:cNvPr id="94" name="燕尾形 93"/>
              <p:cNvSpPr/>
              <p:nvPr/>
            </p:nvSpPr>
            <p:spPr>
              <a:xfrm>
                <a:off x="5085568" y="4012802"/>
                <a:ext cx="1183213" cy="246229"/>
              </a:xfrm>
              <a:prstGeom prst="chevron">
                <a:avLst>
                  <a:gd name="adj" fmla="val 25515"/>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bg1"/>
                    </a:solidFill>
                  </a:rPr>
                  <a:t>风险可视</a:t>
                </a:r>
                <a:endParaRPr lang="en-GB" sz="1050" dirty="0" err="1">
                  <a:solidFill>
                    <a:schemeClr val="bg1"/>
                  </a:solidFill>
                </a:endParaRPr>
              </a:p>
            </p:txBody>
          </p:sp>
          <p:sp>
            <p:nvSpPr>
              <p:cNvPr id="95" name="燕尾形 94"/>
              <p:cNvSpPr/>
              <p:nvPr/>
            </p:nvSpPr>
            <p:spPr>
              <a:xfrm>
                <a:off x="6267933" y="4012802"/>
                <a:ext cx="1215315" cy="246229"/>
              </a:xfrm>
              <a:prstGeom prst="chevron">
                <a:avLst>
                  <a:gd name="adj" fmla="val 25515"/>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bg1"/>
                    </a:solidFill>
                  </a:rPr>
                  <a:t>融合收单</a:t>
                </a:r>
                <a:endParaRPr lang="en-GB" sz="1050" dirty="0" err="1">
                  <a:solidFill>
                    <a:schemeClr val="bg1"/>
                  </a:solidFill>
                </a:endParaRPr>
              </a:p>
            </p:txBody>
          </p:sp>
          <p:sp>
            <p:nvSpPr>
              <p:cNvPr id="96" name="燕尾形 95"/>
              <p:cNvSpPr/>
              <p:nvPr/>
            </p:nvSpPr>
            <p:spPr>
              <a:xfrm>
                <a:off x="7505460" y="4012802"/>
                <a:ext cx="1331821" cy="246229"/>
              </a:xfrm>
              <a:prstGeom prst="chevron">
                <a:avLst>
                  <a:gd name="adj" fmla="val 22795"/>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050" dirty="0">
                    <a:solidFill>
                      <a:schemeClr val="bg1"/>
                    </a:solidFill>
                  </a:rPr>
                  <a:t>场景嵌入</a:t>
                </a:r>
                <a:endParaRPr lang="en-GB" sz="1050" dirty="0" err="1">
                  <a:solidFill>
                    <a:schemeClr val="bg1"/>
                  </a:solidFill>
                </a:endParaRPr>
              </a:p>
            </p:txBody>
          </p:sp>
        </p:grpSp>
        <p:pic>
          <p:nvPicPr>
            <p:cNvPr id="103" name="图片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0521" y="3655442"/>
              <a:ext cx="260257" cy="334759"/>
            </a:xfrm>
            <a:prstGeom prst="rect">
              <a:avLst/>
            </a:prstGeom>
          </p:spPr>
        </p:pic>
        <p:pic>
          <p:nvPicPr>
            <p:cNvPr id="104" name="图片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4665" y="3210599"/>
              <a:ext cx="381081" cy="490173"/>
            </a:xfrm>
            <a:prstGeom prst="rect">
              <a:avLst/>
            </a:prstGeom>
          </p:spPr>
        </p:pic>
        <p:pic>
          <p:nvPicPr>
            <p:cNvPr id="105" name="图片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771" y="3321528"/>
              <a:ext cx="260257" cy="334759"/>
            </a:xfrm>
            <a:prstGeom prst="rect">
              <a:avLst/>
            </a:prstGeom>
          </p:spPr>
        </p:pic>
        <p:pic>
          <p:nvPicPr>
            <p:cNvPr id="106" name="图片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8891" y="3652905"/>
              <a:ext cx="260257" cy="334759"/>
            </a:xfrm>
            <a:prstGeom prst="rect">
              <a:avLst/>
            </a:prstGeom>
          </p:spPr>
        </p:pic>
        <p:pic>
          <p:nvPicPr>
            <p:cNvPr id="107" name="图片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3035" y="3208062"/>
              <a:ext cx="381081" cy="490173"/>
            </a:xfrm>
            <a:prstGeom prst="rect">
              <a:avLst/>
            </a:prstGeom>
          </p:spPr>
        </p:pic>
        <p:pic>
          <p:nvPicPr>
            <p:cNvPr id="108" name="图片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7141" y="3318991"/>
              <a:ext cx="260257" cy="334759"/>
            </a:xfrm>
            <a:prstGeom prst="rect">
              <a:avLst/>
            </a:prstGeom>
          </p:spPr>
        </p:pic>
        <p:pic>
          <p:nvPicPr>
            <p:cNvPr id="109" name="图片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5643" y="3652905"/>
              <a:ext cx="260257" cy="334759"/>
            </a:xfrm>
            <a:prstGeom prst="rect">
              <a:avLst/>
            </a:prstGeom>
          </p:spPr>
        </p:pic>
        <p:pic>
          <p:nvPicPr>
            <p:cNvPr id="110" name="图片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9787" y="3208062"/>
              <a:ext cx="381081" cy="490173"/>
            </a:xfrm>
            <a:prstGeom prst="rect">
              <a:avLst/>
            </a:prstGeom>
          </p:spPr>
        </p:pic>
        <p:pic>
          <p:nvPicPr>
            <p:cNvPr id="111" name="图片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893" y="3318991"/>
              <a:ext cx="260257" cy="334759"/>
            </a:xfrm>
            <a:prstGeom prst="rect">
              <a:avLst/>
            </a:prstGeom>
          </p:spPr>
        </p:pic>
      </p:grpSp>
    </p:spTree>
    <p:extLst>
      <p:ext uri="{BB962C8B-B14F-4D97-AF65-F5344CB8AC3E}">
        <p14:creationId xmlns:p14="http://schemas.microsoft.com/office/powerpoint/2010/main" val="66191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专业产品管理场景集</a:t>
            </a:r>
          </a:p>
        </p:txBody>
      </p:sp>
      <p:sp>
        <p:nvSpPr>
          <p:cNvPr id="15" name="Oval 14"/>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dirty="0">
                <a:solidFill>
                  <a:schemeClr val="bg1"/>
                </a:solidFill>
                <a:latin typeface="微软雅黑" panose="020B0503020204020204" pitchFamily="34" charset="-122"/>
                <a:ea typeface="微软雅黑" panose="020B0503020204020204" pitchFamily="34" charset="-122"/>
              </a:rPr>
              <a:t>B</a:t>
            </a:r>
          </a:p>
        </p:txBody>
      </p:sp>
      <p:sp>
        <p:nvSpPr>
          <p:cNvPr id="16" name="Oval 15"/>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445646" y="1177925"/>
            <a:ext cx="7114056" cy="5078094"/>
            <a:chOff x="3817620" y="1177925"/>
            <a:chExt cx="7742082" cy="5078094"/>
          </a:xfrm>
        </p:grpSpPr>
        <p:sp>
          <p:nvSpPr>
            <p:cNvPr id="5" name="Rectangle 18"/>
            <p:cNvSpPr>
              <a:spLocks noChangeArrowheads="1"/>
            </p:cNvSpPr>
            <p:nvPr/>
          </p:nvSpPr>
          <p:spPr bwMode="auto">
            <a:xfrm>
              <a:off x="3823556" y="1177925"/>
              <a:ext cx="7736146" cy="352995"/>
            </a:xfrm>
            <a:prstGeom prst="rect">
              <a:avLst/>
            </a:prstGeom>
            <a:solidFill>
              <a:srgbClr val="00B0F0"/>
            </a:solidFill>
            <a:ln>
              <a:noFill/>
            </a:ln>
            <a:effectLst/>
          </p:spPr>
          <p:txBody>
            <a:bodyPr wrap="square" lIns="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方案整体化、组合多元化、合作顾问化</a:t>
              </a:r>
            </a:p>
          </p:txBody>
        </p:sp>
        <p:sp>
          <p:nvSpPr>
            <p:cNvPr id="6" name="Rounded Rectangle 5"/>
            <p:cNvSpPr/>
            <p:nvPr/>
          </p:nvSpPr>
          <p:spPr>
            <a:xfrm>
              <a:off x="3817620" y="1627213"/>
              <a:ext cx="1251803" cy="787092"/>
            </a:xfrm>
            <a:prstGeom prst="roundRect">
              <a:avLst>
                <a:gd name="adj" fmla="val 490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产品分析</a:t>
              </a:r>
              <a:endParaRPr lang="en-GB" sz="11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 name="Rounded Rectangle 6"/>
            <p:cNvSpPr/>
            <p:nvPr/>
          </p:nvSpPr>
          <p:spPr>
            <a:xfrm>
              <a:off x="5117488" y="1627213"/>
              <a:ext cx="1251803" cy="787092"/>
            </a:xfrm>
            <a:prstGeom prst="roundRect">
              <a:avLst>
                <a:gd name="adj" fmla="val 490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产品生命周期管理</a:t>
              </a:r>
            </a:p>
          </p:txBody>
        </p:sp>
        <p:sp>
          <p:nvSpPr>
            <p:cNvPr id="8" name="Rounded Rectangle 7"/>
            <p:cNvSpPr/>
            <p:nvPr/>
          </p:nvSpPr>
          <p:spPr>
            <a:xfrm>
              <a:off x="6417357" y="1627214"/>
              <a:ext cx="1251803" cy="787092"/>
            </a:xfrm>
            <a:prstGeom prst="roundRect">
              <a:avLst>
                <a:gd name="adj" fmla="val 490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产品组合管理</a:t>
              </a:r>
            </a:p>
          </p:txBody>
        </p:sp>
        <p:sp>
          <p:nvSpPr>
            <p:cNvPr id="9" name="Rounded Rectangle 8"/>
            <p:cNvSpPr/>
            <p:nvPr/>
          </p:nvSpPr>
          <p:spPr>
            <a:xfrm>
              <a:off x="7717225" y="1627213"/>
              <a:ext cx="1251803" cy="787092"/>
            </a:xfrm>
            <a:prstGeom prst="roundRect">
              <a:avLst>
                <a:gd name="adj" fmla="val 490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产品定价管理</a:t>
              </a:r>
            </a:p>
          </p:txBody>
        </p:sp>
        <p:sp>
          <p:nvSpPr>
            <p:cNvPr id="11" name="Rounded Rectangle 10"/>
            <p:cNvSpPr/>
            <p:nvPr/>
          </p:nvSpPr>
          <p:spPr>
            <a:xfrm>
              <a:off x="9019092" y="1627771"/>
              <a:ext cx="1251803" cy="787092"/>
            </a:xfrm>
            <a:prstGeom prst="roundRect">
              <a:avLst>
                <a:gd name="adj" fmla="val 490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产品风险合规管理</a:t>
              </a:r>
            </a:p>
          </p:txBody>
        </p:sp>
        <p:sp>
          <p:nvSpPr>
            <p:cNvPr id="12" name="Rounded Rectangle 11"/>
            <p:cNvSpPr/>
            <p:nvPr/>
          </p:nvSpPr>
          <p:spPr>
            <a:xfrm>
              <a:off x="10307899" y="1628034"/>
              <a:ext cx="1251803" cy="787092"/>
            </a:xfrm>
            <a:prstGeom prst="roundRect">
              <a:avLst>
                <a:gd name="adj" fmla="val 490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产品营销管理</a:t>
              </a:r>
            </a:p>
          </p:txBody>
        </p:sp>
        <p:sp>
          <p:nvSpPr>
            <p:cNvPr id="2" name="Rectangle 1"/>
            <p:cNvSpPr/>
            <p:nvPr/>
          </p:nvSpPr>
          <p:spPr>
            <a:xfrm>
              <a:off x="3824536"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产品盈利分析管理</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行内产品经理</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产品定价策略</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常见问题</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7" name="Rectangle 16"/>
            <p:cNvSpPr/>
            <p:nvPr/>
          </p:nvSpPr>
          <p:spPr>
            <a:xfrm>
              <a:off x="5124403"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产品创设</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产品审批</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产品上架</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产品推介</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8" name="Rectangle 17"/>
            <p:cNvSpPr/>
            <p:nvPr/>
          </p:nvSpPr>
          <p:spPr>
            <a:xfrm>
              <a:off x="6424272"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产品组合及客户需求</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营销策略</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目标客群</a:t>
              </a: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19" name="Rectangle 18"/>
            <p:cNvSpPr/>
            <p:nvPr/>
          </p:nvSpPr>
          <p:spPr>
            <a:xfrm>
              <a:off x="7731055"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产品组合定价策略</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交叉营销方案</a:t>
              </a: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21" name="Rectangle 20"/>
            <p:cNvSpPr/>
            <p:nvPr/>
          </p:nvSpPr>
          <p:spPr>
            <a:xfrm>
              <a:off x="9026005"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风险偏好和政策</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审批流程</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客户准入流程</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产品条款</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22" name="Rectangle 21"/>
            <p:cNvSpPr/>
            <p:nvPr/>
          </p:nvSpPr>
          <p:spPr>
            <a:xfrm>
              <a:off x="10307899"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行业产品推荐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产品服务台</a:t>
              </a:r>
              <a:endParaRPr lang="en-US" altLang="zh-CN" sz="1100" dirty="0">
                <a:solidFill>
                  <a:schemeClr val="tx1"/>
                </a:solidFill>
                <a:latin typeface="微软雅黑" panose="020B0503020204020204" pitchFamily="34" charset="-122"/>
                <a:ea typeface="微软雅黑" panose="020B0503020204020204" pitchFamily="34" charset="-122"/>
              </a:endParaRPr>
            </a:p>
          </p:txBody>
        </p:sp>
      </p:grpSp>
      <p:sp>
        <p:nvSpPr>
          <p:cNvPr id="27" name="Rectangle 23"/>
          <p:cNvSpPr/>
          <p:nvPr/>
        </p:nvSpPr>
        <p:spPr>
          <a:xfrm>
            <a:off x="3905948" y="1177925"/>
            <a:ext cx="494323" cy="5160513"/>
          </a:xfrm>
          <a:custGeom>
            <a:avLst/>
            <a:gdLst>
              <a:gd name="connsiteX0" fmla="*/ 0 w 3505200"/>
              <a:gd name="connsiteY0" fmla="*/ 0 h 914400"/>
              <a:gd name="connsiteX1" fmla="*/ 3505200 w 3505200"/>
              <a:gd name="connsiteY1" fmla="*/ 0 h 914400"/>
              <a:gd name="connsiteX2" fmla="*/ 3505200 w 3505200"/>
              <a:gd name="connsiteY2" fmla="*/ 914400 h 914400"/>
              <a:gd name="connsiteX3" fmla="*/ 0 w 3505200"/>
              <a:gd name="connsiteY3" fmla="*/ 914400 h 914400"/>
              <a:gd name="connsiteX4" fmla="*/ 0 w 3505200"/>
              <a:gd name="connsiteY4" fmla="*/ 0 h 914400"/>
              <a:gd name="connsiteX0" fmla="*/ 0 w 3505200"/>
              <a:gd name="connsiteY0" fmla="*/ 435428 h 1349828"/>
              <a:gd name="connsiteX1" fmla="*/ 1807028 w 3505200"/>
              <a:gd name="connsiteY1" fmla="*/ 0 h 1349828"/>
              <a:gd name="connsiteX2" fmla="*/ 3505200 w 3505200"/>
              <a:gd name="connsiteY2" fmla="*/ 1349828 h 1349828"/>
              <a:gd name="connsiteX3" fmla="*/ 0 w 3505200"/>
              <a:gd name="connsiteY3" fmla="*/ 1349828 h 1349828"/>
              <a:gd name="connsiteX4" fmla="*/ 0 w 3505200"/>
              <a:gd name="connsiteY4" fmla="*/ 435428 h 1349828"/>
              <a:gd name="connsiteX0" fmla="*/ 0 w 1821542"/>
              <a:gd name="connsiteY0" fmla="*/ 435428 h 3381828"/>
              <a:gd name="connsiteX1" fmla="*/ 1807028 w 1821542"/>
              <a:gd name="connsiteY1" fmla="*/ 0 h 3381828"/>
              <a:gd name="connsiteX2" fmla="*/ 1821542 w 1821542"/>
              <a:gd name="connsiteY2" fmla="*/ 3381828 h 3381828"/>
              <a:gd name="connsiteX3" fmla="*/ 0 w 1821542"/>
              <a:gd name="connsiteY3" fmla="*/ 1349828 h 3381828"/>
              <a:gd name="connsiteX4" fmla="*/ 0 w 1821542"/>
              <a:gd name="connsiteY4" fmla="*/ 435428 h 3381828"/>
              <a:gd name="connsiteX0" fmla="*/ 0 w 1807028"/>
              <a:gd name="connsiteY0" fmla="*/ 435428 h 3381828"/>
              <a:gd name="connsiteX1" fmla="*/ 1807028 w 1807028"/>
              <a:gd name="connsiteY1" fmla="*/ 0 h 3381828"/>
              <a:gd name="connsiteX2" fmla="*/ 1807028 w 1807028"/>
              <a:gd name="connsiteY2" fmla="*/ 3381828 h 3381828"/>
              <a:gd name="connsiteX3" fmla="*/ 0 w 1807028"/>
              <a:gd name="connsiteY3" fmla="*/ 1349828 h 3381828"/>
              <a:gd name="connsiteX4" fmla="*/ 0 w 1807028"/>
              <a:gd name="connsiteY4" fmla="*/ 435428 h 3381828"/>
              <a:gd name="connsiteX0" fmla="*/ 0 w 1807028"/>
              <a:gd name="connsiteY0" fmla="*/ 435428 h 3381828"/>
              <a:gd name="connsiteX1" fmla="*/ 1807028 w 1807028"/>
              <a:gd name="connsiteY1" fmla="*/ 0 h 3381828"/>
              <a:gd name="connsiteX2" fmla="*/ 1763485 w 1807028"/>
              <a:gd name="connsiteY2" fmla="*/ 3381828 h 3381828"/>
              <a:gd name="connsiteX3" fmla="*/ 0 w 1807028"/>
              <a:gd name="connsiteY3" fmla="*/ 1349828 h 3381828"/>
              <a:gd name="connsiteX4" fmla="*/ 0 w 1807028"/>
              <a:gd name="connsiteY4" fmla="*/ 435428 h 3381828"/>
              <a:gd name="connsiteX0" fmla="*/ 0 w 1807028"/>
              <a:gd name="connsiteY0" fmla="*/ 435428 h 3367314"/>
              <a:gd name="connsiteX1" fmla="*/ 1807028 w 1807028"/>
              <a:gd name="connsiteY1" fmla="*/ 0 h 3367314"/>
              <a:gd name="connsiteX2" fmla="*/ 1763485 w 1807028"/>
              <a:gd name="connsiteY2" fmla="*/ 3367314 h 3367314"/>
              <a:gd name="connsiteX3" fmla="*/ 0 w 1807028"/>
              <a:gd name="connsiteY3" fmla="*/ 1349828 h 3367314"/>
              <a:gd name="connsiteX4" fmla="*/ 0 w 1807028"/>
              <a:gd name="connsiteY4" fmla="*/ 435428 h 3367314"/>
              <a:gd name="connsiteX0" fmla="*/ 0 w 1807028"/>
              <a:gd name="connsiteY0" fmla="*/ 435428 h 3381405"/>
              <a:gd name="connsiteX1" fmla="*/ 1807028 w 1807028"/>
              <a:gd name="connsiteY1" fmla="*/ 0 h 3381405"/>
              <a:gd name="connsiteX2" fmla="*/ 1793415 w 1807028"/>
              <a:gd name="connsiteY2" fmla="*/ 3381405 h 3381405"/>
              <a:gd name="connsiteX3" fmla="*/ 0 w 1807028"/>
              <a:gd name="connsiteY3" fmla="*/ 1349828 h 3381405"/>
              <a:gd name="connsiteX4" fmla="*/ 0 w 1807028"/>
              <a:gd name="connsiteY4" fmla="*/ 435428 h 3381405"/>
              <a:gd name="connsiteX0" fmla="*/ 0 w 1816606"/>
              <a:gd name="connsiteY0" fmla="*/ 435428 h 3381405"/>
              <a:gd name="connsiteX1" fmla="*/ 1807028 w 1816606"/>
              <a:gd name="connsiteY1" fmla="*/ 0 h 3381405"/>
              <a:gd name="connsiteX2" fmla="*/ 1815863 w 1816606"/>
              <a:gd name="connsiteY2" fmla="*/ 3381405 h 3381405"/>
              <a:gd name="connsiteX3" fmla="*/ 0 w 1816606"/>
              <a:gd name="connsiteY3" fmla="*/ 1349828 h 3381405"/>
              <a:gd name="connsiteX4" fmla="*/ 0 w 1816606"/>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0 w 1807028"/>
              <a:gd name="connsiteY3" fmla="*/ 1349828 h 3381405"/>
              <a:gd name="connsiteX4" fmla="*/ 0 w 1807028"/>
              <a:gd name="connsiteY4" fmla="*/ 435428 h 3381405"/>
              <a:gd name="connsiteX0" fmla="*/ 9337 w 1816365"/>
              <a:gd name="connsiteY0" fmla="*/ 435428 h 3381405"/>
              <a:gd name="connsiteX1" fmla="*/ 1816365 w 1816365"/>
              <a:gd name="connsiteY1" fmla="*/ 0 h 3381405"/>
              <a:gd name="connsiteX2" fmla="*/ 1811762 w 1816365"/>
              <a:gd name="connsiteY2" fmla="*/ 3381405 h 3381405"/>
              <a:gd name="connsiteX3" fmla="*/ 0 w 1816365"/>
              <a:gd name="connsiteY3" fmla="*/ 814597 h 3381405"/>
              <a:gd name="connsiteX4" fmla="*/ 9337 w 1816365"/>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3113 w 1807028"/>
              <a:gd name="connsiteY3" fmla="*/ 814597 h 3381405"/>
              <a:gd name="connsiteX4" fmla="*/ 0 w 1807028"/>
              <a:gd name="connsiteY4" fmla="*/ 435428 h 3381405"/>
              <a:gd name="connsiteX0" fmla="*/ 0 w 1822973"/>
              <a:gd name="connsiteY0" fmla="*/ 69904 h 3015881"/>
              <a:gd name="connsiteX1" fmla="*/ 1822973 w 1822973"/>
              <a:gd name="connsiteY1" fmla="*/ 0 h 3015881"/>
              <a:gd name="connsiteX2" fmla="*/ 1802425 w 1822973"/>
              <a:gd name="connsiteY2" fmla="*/ 3015881 h 3015881"/>
              <a:gd name="connsiteX3" fmla="*/ 3113 w 1822973"/>
              <a:gd name="connsiteY3" fmla="*/ 449073 h 3015881"/>
              <a:gd name="connsiteX4" fmla="*/ 0 w 1822973"/>
              <a:gd name="connsiteY4" fmla="*/ 69904 h 3015881"/>
              <a:gd name="connsiteX0" fmla="*/ 0 w 1822973"/>
              <a:gd name="connsiteY0" fmla="*/ 17687 h 2963664"/>
              <a:gd name="connsiteX1" fmla="*/ 1822973 w 1822973"/>
              <a:gd name="connsiteY1" fmla="*/ 0 h 2963664"/>
              <a:gd name="connsiteX2" fmla="*/ 1802425 w 1822973"/>
              <a:gd name="connsiteY2" fmla="*/ 2963664 h 2963664"/>
              <a:gd name="connsiteX3" fmla="*/ 3113 w 1822973"/>
              <a:gd name="connsiteY3" fmla="*/ 396856 h 2963664"/>
              <a:gd name="connsiteX4" fmla="*/ 0 w 1822973"/>
              <a:gd name="connsiteY4" fmla="*/ 17687 h 2963664"/>
              <a:gd name="connsiteX0" fmla="*/ 318591 w 1819863"/>
              <a:gd name="connsiteY0" fmla="*/ 362049 h 2963664"/>
              <a:gd name="connsiteX1" fmla="*/ 1819863 w 1819863"/>
              <a:gd name="connsiteY1" fmla="*/ 0 h 2963664"/>
              <a:gd name="connsiteX2" fmla="*/ 1799315 w 1819863"/>
              <a:gd name="connsiteY2" fmla="*/ 2963664 h 2963664"/>
              <a:gd name="connsiteX3" fmla="*/ 3 w 1819863"/>
              <a:gd name="connsiteY3" fmla="*/ 396856 h 2963664"/>
              <a:gd name="connsiteX4" fmla="*/ 318591 w 1819863"/>
              <a:gd name="connsiteY4" fmla="*/ 362049 h 2963664"/>
              <a:gd name="connsiteX0" fmla="*/ 9820 w 1511092"/>
              <a:gd name="connsiteY0" fmla="*/ 362049 h 2963664"/>
              <a:gd name="connsiteX1" fmla="*/ 1511092 w 1511092"/>
              <a:gd name="connsiteY1" fmla="*/ 0 h 2963664"/>
              <a:gd name="connsiteX2" fmla="*/ 1490544 w 1511092"/>
              <a:gd name="connsiteY2" fmla="*/ 2963664 h 2963664"/>
              <a:gd name="connsiteX3" fmla="*/ 65 w 1511092"/>
              <a:gd name="connsiteY3" fmla="*/ 798611 h 2963664"/>
              <a:gd name="connsiteX4" fmla="*/ 9820 w 1511092"/>
              <a:gd name="connsiteY4" fmla="*/ 362049 h 2963664"/>
              <a:gd name="connsiteX0" fmla="*/ 0 w 1501272"/>
              <a:gd name="connsiteY0" fmla="*/ 362049 h 2963664"/>
              <a:gd name="connsiteX1" fmla="*/ 1501272 w 1501272"/>
              <a:gd name="connsiteY1" fmla="*/ 0 h 2963664"/>
              <a:gd name="connsiteX2" fmla="*/ 1480724 w 1501272"/>
              <a:gd name="connsiteY2" fmla="*/ 2963664 h 2963664"/>
              <a:gd name="connsiteX3" fmla="*/ 3113 w 1501272"/>
              <a:gd name="connsiteY3" fmla="*/ 729739 h 2963664"/>
              <a:gd name="connsiteX4" fmla="*/ 0 w 1501272"/>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729739 h 2963664"/>
              <a:gd name="connsiteX4" fmla="*/ 0 w 1507363"/>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620002 h 2963664"/>
              <a:gd name="connsiteX4" fmla="*/ 0 w 1507363"/>
              <a:gd name="connsiteY4" fmla="*/ 362049 h 2963664"/>
              <a:gd name="connsiteX0" fmla="*/ 9820 w 1504315"/>
              <a:gd name="connsiteY0" fmla="*/ 332120 h 2963664"/>
              <a:gd name="connsiteX1" fmla="*/ 1498224 w 1504315"/>
              <a:gd name="connsiteY1" fmla="*/ 0 h 2963664"/>
              <a:gd name="connsiteX2" fmla="*/ 1503412 w 1504315"/>
              <a:gd name="connsiteY2" fmla="*/ 2963664 h 2963664"/>
              <a:gd name="connsiteX3" fmla="*/ 65 w 1504315"/>
              <a:gd name="connsiteY3" fmla="*/ 620002 h 2963664"/>
              <a:gd name="connsiteX4" fmla="*/ 9820 w 1504315"/>
              <a:gd name="connsiteY4" fmla="*/ 332120 h 2963664"/>
              <a:gd name="connsiteX0" fmla="*/ 107757 w 1504257"/>
              <a:gd name="connsiteY0" fmla="*/ 53344 h 2963664"/>
              <a:gd name="connsiteX1" fmla="*/ 1498166 w 1504257"/>
              <a:gd name="connsiteY1" fmla="*/ 0 h 2963664"/>
              <a:gd name="connsiteX2" fmla="*/ 1503354 w 1504257"/>
              <a:gd name="connsiteY2" fmla="*/ 2963664 h 2963664"/>
              <a:gd name="connsiteX3" fmla="*/ 7 w 1504257"/>
              <a:gd name="connsiteY3" fmla="*/ 620002 h 2963664"/>
              <a:gd name="connsiteX4" fmla="*/ 107757 w 1504257"/>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8 w 1438939"/>
              <a:gd name="connsiteY3" fmla="*/ 360675 h 2963664"/>
              <a:gd name="connsiteX4" fmla="*/ 42439 w 1438939"/>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7 w 1438939"/>
              <a:gd name="connsiteY3" fmla="*/ 198596 h 2963664"/>
              <a:gd name="connsiteX4" fmla="*/ 42439 w 1438939"/>
              <a:gd name="connsiteY4" fmla="*/ 53344 h 2963664"/>
              <a:gd name="connsiteX0" fmla="*/ 0 w 1559824"/>
              <a:gd name="connsiteY0" fmla="*/ 85760 h 2963664"/>
              <a:gd name="connsiteX1" fmla="*/ 1553733 w 1559824"/>
              <a:gd name="connsiteY1" fmla="*/ 0 h 2963664"/>
              <a:gd name="connsiteX2" fmla="*/ 1558921 w 1559824"/>
              <a:gd name="connsiteY2" fmla="*/ 2963664 h 2963664"/>
              <a:gd name="connsiteX3" fmla="*/ 120902 w 1559824"/>
              <a:gd name="connsiteY3" fmla="*/ 198596 h 2963664"/>
              <a:gd name="connsiteX4" fmla="*/ 0 w 1559824"/>
              <a:gd name="connsiteY4" fmla="*/ 85760 h 2963664"/>
              <a:gd name="connsiteX0" fmla="*/ 0 w 1461829"/>
              <a:gd name="connsiteY0" fmla="*/ 46861 h 2963664"/>
              <a:gd name="connsiteX1" fmla="*/ 1455738 w 1461829"/>
              <a:gd name="connsiteY1" fmla="*/ 0 h 2963664"/>
              <a:gd name="connsiteX2" fmla="*/ 1460926 w 1461829"/>
              <a:gd name="connsiteY2" fmla="*/ 2963664 h 2963664"/>
              <a:gd name="connsiteX3" fmla="*/ 22907 w 1461829"/>
              <a:gd name="connsiteY3" fmla="*/ 198596 h 2963664"/>
              <a:gd name="connsiteX4" fmla="*/ 0 w 1461829"/>
              <a:gd name="connsiteY4" fmla="*/ 46861 h 2963664"/>
              <a:gd name="connsiteX0" fmla="*/ 42439 w 1504268"/>
              <a:gd name="connsiteY0" fmla="*/ 46861 h 2963664"/>
              <a:gd name="connsiteX1" fmla="*/ 1498177 w 1504268"/>
              <a:gd name="connsiteY1" fmla="*/ 0 h 2963664"/>
              <a:gd name="connsiteX2" fmla="*/ 1503365 w 1504268"/>
              <a:gd name="connsiteY2" fmla="*/ 2963664 h 2963664"/>
              <a:gd name="connsiteX3" fmla="*/ 17 w 1504268"/>
              <a:gd name="connsiteY3" fmla="*/ 231012 h 2963664"/>
              <a:gd name="connsiteX4" fmla="*/ 42439 w 1504268"/>
              <a:gd name="connsiteY4" fmla="*/ 46861 h 2963664"/>
              <a:gd name="connsiteX0" fmla="*/ 0 w 1461829"/>
              <a:gd name="connsiteY0" fmla="*/ 46861 h 2963664"/>
              <a:gd name="connsiteX1" fmla="*/ 1455738 w 1461829"/>
              <a:gd name="connsiteY1" fmla="*/ 0 h 2963664"/>
              <a:gd name="connsiteX2" fmla="*/ 1460926 w 1461829"/>
              <a:gd name="connsiteY2" fmla="*/ 2963664 h 2963664"/>
              <a:gd name="connsiteX3" fmla="*/ 52072 w 1461829"/>
              <a:gd name="connsiteY3" fmla="*/ 437315 h 2963664"/>
              <a:gd name="connsiteX4" fmla="*/ 0 w 1461829"/>
              <a:gd name="connsiteY4" fmla="*/ 46861 h 2963664"/>
              <a:gd name="connsiteX0" fmla="*/ 0 w 1430330"/>
              <a:gd name="connsiteY0" fmla="*/ 253165 h 2963664"/>
              <a:gd name="connsiteX1" fmla="*/ 1424239 w 1430330"/>
              <a:gd name="connsiteY1" fmla="*/ 0 h 2963664"/>
              <a:gd name="connsiteX2" fmla="*/ 1429427 w 1430330"/>
              <a:gd name="connsiteY2" fmla="*/ 2963664 h 2963664"/>
              <a:gd name="connsiteX3" fmla="*/ 20573 w 1430330"/>
              <a:gd name="connsiteY3" fmla="*/ 437315 h 2963664"/>
              <a:gd name="connsiteX4" fmla="*/ 0 w 1430330"/>
              <a:gd name="connsiteY4" fmla="*/ 253165 h 296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330" h="2963664">
                <a:moveTo>
                  <a:pt x="0" y="253165"/>
                </a:moveTo>
                <a:cubicBezTo>
                  <a:pt x="496135" y="142458"/>
                  <a:pt x="928104" y="110707"/>
                  <a:pt x="1424239" y="0"/>
                </a:cubicBezTo>
                <a:cubicBezTo>
                  <a:pt x="1419701" y="1127135"/>
                  <a:pt x="1433965" y="1836529"/>
                  <a:pt x="1429427" y="2963664"/>
                </a:cubicBezTo>
                <a:lnTo>
                  <a:pt x="20573" y="437315"/>
                </a:lnTo>
                <a:cubicBezTo>
                  <a:pt x="19535" y="310925"/>
                  <a:pt x="1038" y="379555"/>
                  <a:pt x="0" y="253165"/>
                </a:cubicBez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28" name="Title 1"/>
          <p:cNvSpPr txBox="1">
            <a:spLocks/>
          </p:cNvSpPr>
          <p:nvPr/>
        </p:nvSpPr>
        <p:spPr>
          <a:xfrm>
            <a:off x="667904" y="3771418"/>
            <a:ext cx="3130237" cy="93811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专业产品管理场景</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6000" b="1" dirty="0">
                <a:solidFill>
                  <a:schemeClr val="tx1"/>
                </a:solidFill>
                <a:latin typeface="+mj-lt"/>
                <a:ea typeface="微软雅黑" panose="020B0503020204020204" pitchFamily="34" charset="-122"/>
                <a:cs typeface="Arial Unicode MS" panose="020B0604020202020204" pitchFamily="34" charset="-122"/>
              </a:rPr>
              <a:t> 19</a:t>
            </a:r>
            <a:endParaRPr lang="zh-CN" altLang="en-US" sz="6000" b="1" dirty="0">
              <a:solidFill>
                <a:schemeClr val="tx1"/>
              </a:solidFill>
              <a:latin typeface="+mj-lt"/>
              <a:ea typeface="微软雅黑" panose="020B0503020204020204" pitchFamily="34" charset="-122"/>
              <a:cs typeface="Arial Unicode MS" panose="020B0604020202020204" pitchFamily="34" charset="-122"/>
            </a:endParaRPr>
          </a:p>
        </p:txBody>
      </p:sp>
      <p:pic>
        <p:nvPicPr>
          <p:cNvPr id="66" name="Picture 65"/>
          <p:cNvPicPr>
            <a:picLocks noChangeAspect="1"/>
          </p:cNvPicPr>
          <p:nvPr/>
        </p:nvPicPr>
        <p:blipFill>
          <a:blip r:embed="rId2"/>
          <a:stretch>
            <a:fillRect/>
          </a:stretch>
        </p:blipFill>
        <p:spPr>
          <a:xfrm>
            <a:off x="580557" y="1168463"/>
            <a:ext cx="3342853" cy="1602928"/>
          </a:xfrm>
          <a:prstGeom prst="rect">
            <a:avLst/>
          </a:prstGeom>
        </p:spPr>
      </p:pic>
      <p:sp>
        <p:nvSpPr>
          <p:cNvPr id="67" name="Rectangle 66"/>
          <p:cNvSpPr/>
          <p:nvPr/>
        </p:nvSpPr>
        <p:spPr>
          <a:xfrm>
            <a:off x="590703" y="1168463"/>
            <a:ext cx="3336036" cy="1600445"/>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endParaRPr>
          </a:p>
        </p:txBody>
      </p:sp>
      <p:sp>
        <p:nvSpPr>
          <p:cNvPr id="68" name="Rectangle 67"/>
          <p:cNvSpPr/>
          <p:nvPr/>
        </p:nvSpPr>
        <p:spPr>
          <a:xfrm>
            <a:off x="590920" y="1583679"/>
            <a:ext cx="3332491" cy="310824"/>
          </a:xfrm>
          <a:prstGeom prst="rect">
            <a:avLst/>
          </a:prstGeom>
          <a:no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3107871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5" y="44291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专业产品管理举例 </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产品盈利分析管理</a:t>
            </a:r>
          </a:p>
        </p:txBody>
      </p:sp>
      <p:sp>
        <p:nvSpPr>
          <p:cNvPr id="3" name="Oval 2"/>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prstClr val="white"/>
                </a:solidFill>
                <a:latin typeface="微软雅黑" panose="020B0503020204020204" pitchFamily="34" charset="-122"/>
                <a:ea typeface="微软雅黑" panose="020B0503020204020204" pitchFamily="34" charset="-122"/>
              </a:rPr>
              <a:t>B</a:t>
            </a:r>
            <a:endParaRPr lang="en-GB" dirty="0" err="1">
              <a:solidFill>
                <a:prstClr val="white"/>
              </a:solidFill>
              <a:latin typeface="微软雅黑" panose="020B0503020204020204" pitchFamily="34" charset="-122"/>
              <a:ea typeface="微软雅黑" panose="020B0503020204020204" pitchFamily="34" charset="-122"/>
            </a:endParaRPr>
          </a:p>
        </p:txBody>
      </p:sp>
      <p:sp>
        <p:nvSpPr>
          <p:cNvPr id="18" name="Oval 17"/>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prstClr val="white"/>
                </a:solidFill>
                <a:latin typeface="微软雅黑" panose="020B0503020204020204" pitchFamily="34" charset="-122"/>
                <a:ea typeface="微软雅黑" panose="020B0503020204020204" pitchFamily="34" charset="-122"/>
              </a:rPr>
              <a:t>2</a:t>
            </a:r>
            <a:endParaRPr lang="en-GB" dirty="0" err="1">
              <a:solidFill>
                <a:prstClr val="white"/>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5749240" y="2468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solidFill>
                <a:srgbClr val="000000"/>
              </a:solidFill>
            </a:endParaRPr>
          </a:p>
        </p:txBody>
      </p:sp>
      <p:sp>
        <p:nvSpPr>
          <p:cNvPr id="20" name="Rectangle 19"/>
          <p:cNvSpPr/>
          <p:nvPr/>
        </p:nvSpPr>
        <p:spPr>
          <a:xfrm>
            <a:off x="597808" y="1177925"/>
            <a:ext cx="10970305" cy="460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1" name="Rectangle 20"/>
          <p:cNvSpPr/>
          <p:nvPr/>
        </p:nvSpPr>
        <p:spPr>
          <a:xfrm>
            <a:off x="597809" y="1658746"/>
            <a:ext cx="7174592"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2" name="Rectangle 21"/>
          <p:cNvSpPr/>
          <p:nvPr/>
        </p:nvSpPr>
        <p:spPr>
          <a:xfrm>
            <a:off x="7794688" y="1658746"/>
            <a:ext cx="3773426"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4" name="object 20"/>
          <p:cNvSpPr txBox="1"/>
          <p:nvPr/>
        </p:nvSpPr>
        <p:spPr>
          <a:xfrm>
            <a:off x="1138478" y="1846446"/>
            <a:ext cx="716513"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业务流程</a:t>
            </a:r>
            <a:endParaRPr sz="1200" dirty="0">
              <a:solidFill>
                <a:srgbClr val="000000"/>
              </a:solidFill>
              <a:latin typeface="微软雅黑" panose="020B0503020204020204" pitchFamily="34" charset="-122"/>
              <a:ea typeface="微软雅黑" panose="020B0503020204020204" pitchFamily="34" charset="-122"/>
              <a:cs typeface="Calibri"/>
            </a:endParaRPr>
          </a:p>
        </p:txBody>
      </p:sp>
      <p:sp>
        <p:nvSpPr>
          <p:cNvPr id="25" name="object 28"/>
          <p:cNvSpPr txBox="1"/>
          <p:nvPr/>
        </p:nvSpPr>
        <p:spPr>
          <a:xfrm>
            <a:off x="8468374" y="2530814"/>
            <a:ext cx="1124671"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环节信息需求</a:t>
            </a:r>
            <a:endParaRPr sz="1200" dirty="0">
              <a:solidFill>
                <a:srgbClr val="000000"/>
              </a:solidFill>
              <a:latin typeface="微软雅黑" panose="020B0503020204020204" pitchFamily="34" charset="-122"/>
              <a:ea typeface="微软雅黑" panose="020B0503020204020204" pitchFamily="34" charset="-122"/>
              <a:cs typeface="Calibri"/>
            </a:endParaRPr>
          </a:p>
        </p:txBody>
      </p:sp>
      <p:sp>
        <p:nvSpPr>
          <p:cNvPr id="26" name="object 15"/>
          <p:cNvSpPr txBox="1"/>
          <p:nvPr/>
        </p:nvSpPr>
        <p:spPr>
          <a:xfrm>
            <a:off x="1138478" y="1330178"/>
            <a:ext cx="986324" cy="184666"/>
          </a:xfrm>
          <a:prstGeom prst="rect">
            <a:avLst/>
          </a:prstGeom>
        </p:spPr>
        <p:txBody>
          <a:bodyPr vert="horz" wrap="square" lIns="0" tIns="0" rIns="0" bIns="0" rtlCol="0">
            <a:spAutoFit/>
          </a:bodyPr>
          <a:lstStyle/>
          <a:p>
            <a:pPr marL="15239"/>
            <a:r>
              <a:rPr lang="zh-CN" altLang="en-US" sz="1200" b="1" dirty="0">
                <a:solidFill>
                  <a:srgbClr val="000000"/>
                </a:solidFill>
                <a:latin typeface="微软雅黑" panose="020B0503020204020204" pitchFamily="34" charset="-122"/>
                <a:ea typeface="微软雅黑" panose="020B0503020204020204" pitchFamily="34" charset="-122"/>
                <a:cs typeface="Calibri"/>
              </a:rPr>
              <a:t>场景 </a:t>
            </a:r>
            <a:endParaRPr sz="1200" b="1" dirty="0">
              <a:solidFill>
                <a:srgbClr val="000000"/>
              </a:solidFill>
              <a:latin typeface="微软雅黑" panose="020B0503020204020204" pitchFamily="34" charset="-122"/>
              <a:ea typeface="微软雅黑" panose="020B0503020204020204" pitchFamily="34" charset="-122"/>
              <a:cs typeface="Calibri"/>
            </a:endParaRPr>
          </a:p>
        </p:txBody>
      </p:sp>
      <p:sp>
        <p:nvSpPr>
          <p:cNvPr id="27" name="Oval 26"/>
          <p:cNvSpPr/>
          <p:nvPr/>
        </p:nvSpPr>
        <p:spPr>
          <a:xfrm>
            <a:off x="706954" y="1225449"/>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2.1</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8" name="Oval 27"/>
          <p:cNvSpPr/>
          <p:nvPr/>
        </p:nvSpPr>
        <p:spPr>
          <a:xfrm>
            <a:off x="710352" y="1763046"/>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2.2</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9" name="Oval 28"/>
          <p:cNvSpPr/>
          <p:nvPr/>
        </p:nvSpPr>
        <p:spPr>
          <a:xfrm>
            <a:off x="8033447" y="241369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2.3</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31" name="Oval 30"/>
          <p:cNvSpPr/>
          <p:nvPr/>
        </p:nvSpPr>
        <p:spPr>
          <a:xfrm>
            <a:off x="10105360" y="2429377"/>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2.5</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10171347" y="2854369"/>
            <a:ext cx="1600200" cy="709752"/>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rgbClr val="000000"/>
                </a:solidFill>
                <a:latin typeface="微软雅黑" panose="020B0503020204020204" pitchFamily="34" charset="-122"/>
                <a:ea typeface="微软雅黑" panose="020B0503020204020204" pitchFamily="34" charset="-122"/>
              </a:rPr>
              <a:t>产品推介功能</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zh-CN" altLang="en-US" sz="1200" dirty="0">
                <a:solidFill>
                  <a:srgbClr val="000000"/>
                </a:solidFill>
                <a:latin typeface="微软雅黑" panose="020B0503020204020204" pitchFamily="34" charset="-122"/>
                <a:ea typeface="微软雅黑" panose="020B0503020204020204" pitchFamily="34" charset="-122"/>
              </a:rPr>
              <a:t>产品模拟定价功能</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zh-CN" altLang="en-US" sz="1200" dirty="0">
                <a:solidFill>
                  <a:srgbClr val="000000"/>
                </a:solidFill>
                <a:latin typeface="微软雅黑" panose="020B0503020204020204" pitchFamily="34" charset="-122"/>
                <a:ea typeface="微软雅黑" panose="020B0503020204020204" pitchFamily="34" charset="-122"/>
              </a:rPr>
              <a:t>产品审批流程</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zh-CN" altLang="en-US" sz="1200" dirty="0">
                <a:solidFill>
                  <a:srgbClr val="000000"/>
                </a:solidFill>
                <a:latin typeface="微软雅黑" panose="020B0503020204020204" pitchFamily="34" charset="-122"/>
                <a:ea typeface="微软雅黑" panose="020B0503020204020204" pitchFamily="34" charset="-122"/>
              </a:rPr>
              <a:t>产品条款展示</a:t>
            </a:r>
            <a:endParaRPr lang="en-US" altLang="zh-CN" sz="1200" dirty="0">
              <a:solidFill>
                <a:srgbClr val="000000"/>
              </a:solidFill>
              <a:latin typeface="微软雅黑" panose="020B0503020204020204" pitchFamily="34" charset="-122"/>
              <a:ea typeface="微软雅黑" panose="020B0503020204020204" pitchFamily="34" charset="-122"/>
            </a:endParaRPr>
          </a:p>
          <a:p>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34" name="Rectangle 33"/>
          <p:cNvSpPr/>
          <p:nvPr/>
        </p:nvSpPr>
        <p:spPr>
          <a:xfrm>
            <a:off x="1487706" y="1282929"/>
            <a:ext cx="1415772" cy="276999"/>
          </a:xfrm>
          <a:prstGeom prst="rect">
            <a:avLst/>
          </a:prstGeom>
        </p:spPr>
        <p:txBody>
          <a:bodyPr wrap="none">
            <a:spAutoFit/>
          </a:bodyPr>
          <a:lstStyle/>
          <a:p>
            <a:r>
              <a:rPr lang="zh-CN" altLang="en-US" sz="1200" b="1"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产品盈利分析管理</a:t>
            </a:r>
            <a:endParaRPr lang="en-GB" sz="1200" dirty="0">
              <a:solidFill>
                <a:srgbClr val="000000"/>
              </a:solidFill>
              <a:latin typeface="微软雅黑" panose="020B0503020204020204" pitchFamily="34" charset="-122"/>
              <a:ea typeface="微软雅黑" panose="020B0503020204020204" pitchFamily="34" charset="-122"/>
            </a:endParaRPr>
          </a:p>
        </p:txBody>
      </p:sp>
      <p:sp>
        <p:nvSpPr>
          <p:cNvPr id="39" name="Oval 38"/>
          <p:cNvSpPr/>
          <p:nvPr/>
        </p:nvSpPr>
        <p:spPr>
          <a:xfrm>
            <a:off x="8056992" y="2989371"/>
            <a:ext cx="208707" cy="2035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1</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8286687" y="2918461"/>
            <a:ext cx="2145802" cy="2965406"/>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200">
                <a:latin typeface="微软雅黑" panose="020B0503020204020204" pitchFamily="34" charset="-122"/>
                <a:ea typeface="微软雅黑" panose="020B0503020204020204" pitchFamily="34" charset="-122"/>
              </a:defRPr>
            </a:lvl1pPr>
          </a:lstStyle>
          <a:p>
            <a:r>
              <a:rPr lang="zh-CN" altLang="en-US" dirty="0">
                <a:solidFill>
                  <a:srgbClr val="000000"/>
                </a:solidFill>
              </a:rPr>
              <a:t>客户基础信息</a:t>
            </a:r>
            <a:endParaRPr lang="en-US" altLang="zh-CN" dirty="0">
              <a:solidFill>
                <a:srgbClr val="000000"/>
              </a:solidFill>
            </a:endParaRPr>
          </a:p>
          <a:p>
            <a:r>
              <a:rPr lang="zh-CN" altLang="en-US" dirty="0">
                <a:solidFill>
                  <a:srgbClr val="000000"/>
                </a:solidFill>
              </a:rPr>
              <a:t>客户产品偏好</a:t>
            </a:r>
            <a:endParaRPr lang="en-US" altLang="zh-CN" dirty="0">
              <a:solidFill>
                <a:srgbClr val="000000"/>
              </a:solidFill>
            </a:endParaRPr>
          </a:p>
          <a:p>
            <a:r>
              <a:rPr lang="zh-CN" altLang="en-US" dirty="0">
                <a:solidFill>
                  <a:srgbClr val="000000"/>
                </a:solidFill>
              </a:rPr>
              <a:t>客户行内产品使用信息</a:t>
            </a:r>
            <a:endParaRPr lang="en-US" altLang="zh-CN" dirty="0">
              <a:solidFill>
                <a:srgbClr val="000000"/>
              </a:solidFill>
            </a:endParaRPr>
          </a:p>
          <a:p>
            <a:endParaRPr lang="en-US" altLang="zh-CN" dirty="0">
              <a:solidFill>
                <a:srgbClr val="000000"/>
              </a:solidFill>
            </a:endParaRPr>
          </a:p>
        </p:txBody>
      </p:sp>
      <p:cxnSp>
        <p:nvCxnSpPr>
          <p:cNvPr id="41" name="Straight Connector 40"/>
          <p:cNvCxnSpPr/>
          <p:nvPr/>
        </p:nvCxnSpPr>
        <p:spPr>
          <a:xfrm>
            <a:off x="2656068" y="2019843"/>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a:off x="4325202" y="2019843"/>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5994336" y="2018360"/>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sp>
        <p:nvSpPr>
          <p:cNvPr id="49" name="Flowchart: Magnetic Disk 48"/>
          <p:cNvSpPr/>
          <p:nvPr/>
        </p:nvSpPr>
        <p:spPr>
          <a:xfrm>
            <a:off x="2912907" y="2171222"/>
            <a:ext cx="1150836" cy="516309"/>
          </a:xfrm>
          <a:prstGeom prst="flowChartMagneticDisk">
            <a:avLst/>
          </a:prstGeom>
          <a:solidFill>
            <a:srgbClr val="00A3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100" dirty="0">
                <a:solidFill>
                  <a:prstClr val="white"/>
                </a:solidFill>
                <a:latin typeface="微软雅黑" panose="020B0503020204020204" pitchFamily="34" charset="-122"/>
                <a:ea typeface="微软雅黑" panose="020B0503020204020204" pitchFamily="34" charset="-122"/>
              </a:rPr>
              <a:t>对公营销平台</a:t>
            </a:r>
            <a:endParaRPr lang="en-GB" sz="1100" dirty="0" err="1">
              <a:solidFill>
                <a:prstClr val="white"/>
              </a:solidFill>
              <a:latin typeface="微软雅黑" panose="020B0503020204020204" pitchFamily="34" charset="-122"/>
              <a:ea typeface="微软雅黑" panose="020B0503020204020204" pitchFamily="34" charset="-122"/>
            </a:endParaRPr>
          </a:p>
        </p:txBody>
      </p:sp>
      <p:grpSp>
        <p:nvGrpSpPr>
          <p:cNvPr id="61" name="Group 60"/>
          <p:cNvGrpSpPr/>
          <p:nvPr/>
        </p:nvGrpSpPr>
        <p:grpSpPr>
          <a:xfrm>
            <a:off x="6212867" y="2034551"/>
            <a:ext cx="1178214" cy="632675"/>
            <a:chOff x="4500184" y="2031011"/>
            <a:chExt cx="1178214" cy="632675"/>
          </a:xfrm>
        </p:grpSpPr>
        <p:sp>
          <p:nvSpPr>
            <p:cNvPr id="62" name="Rounded Rectangle 61"/>
            <p:cNvSpPr/>
            <p:nvPr/>
          </p:nvSpPr>
          <p:spPr>
            <a:xfrm>
              <a:off x="4500184" y="2445414"/>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rgbClr val="000000"/>
                  </a:solidFill>
                  <a:latin typeface="微软雅黑" panose="020B0503020204020204" pitchFamily="34" charset="-122"/>
                  <a:ea typeface="微软雅黑" panose="020B0503020204020204" pitchFamily="34" charset="-122"/>
                </a:rPr>
                <a:t>客户</a:t>
              </a:r>
              <a:endParaRPr lang="en-GB" sz="1200" b="1" dirty="0" err="1">
                <a:solidFill>
                  <a:srgbClr val="000000"/>
                </a:solidFill>
                <a:latin typeface="微软雅黑" panose="020B0503020204020204" pitchFamily="34" charset="-122"/>
                <a:ea typeface="微软雅黑" panose="020B0503020204020204" pitchFamily="34" charset="-122"/>
              </a:endParaRPr>
            </a:p>
          </p:txBody>
        </p:sp>
        <p:grpSp>
          <p:nvGrpSpPr>
            <p:cNvPr id="63" name="Group 62"/>
            <p:cNvGrpSpPr/>
            <p:nvPr/>
          </p:nvGrpSpPr>
          <p:grpSpPr>
            <a:xfrm>
              <a:off x="4874875" y="2031011"/>
              <a:ext cx="321826" cy="421466"/>
              <a:chOff x="1435100" y="1541463"/>
              <a:chExt cx="382588" cy="368300"/>
            </a:xfrm>
            <a:solidFill>
              <a:schemeClr val="tx2"/>
            </a:solidFill>
          </p:grpSpPr>
          <p:sp>
            <p:nvSpPr>
              <p:cNvPr id="64"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5"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6"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7"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8"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9"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0"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grpSp>
        <p:nvGrpSpPr>
          <p:cNvPr id="71" name="Group 70"/>
          <p:cNvGrpSpPr/>
          <p:nvPr/>
        </p:nvGrpSpPr>
        <p:grpSpPr>
          <a:xfrm>
            <a:off x="4428317" y="2037360"/>
            <a:ext cx="1414303" cy="649144"/>
            <a:chOff x="6176952" y="2029623"/>
            <a:chExt cx="1414303" cy="649144"/>
          </a:xfrm>
        </p:grpSpPr>
        <p:sp>
          <p:nvSpPr>
            <p:cNvPr id="72" name="Rounded Rectangle 71"/>
            <p:cNvSpPr/>
            <p:nvPr/>
          </p:nvSpPr>
          <p:spPr>
            <a:xfrm>
              <a:off x="6176952" y="2444046"/>
              <a:ext cx="1414303" cy="234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rgbClr val="000000"/>
                  </a:solidFill>
                  <a:latin typeface="微软雅黑" panose="020B0503020204020204" pitchFamily="34" charset="-122"/>
                  <a:ea typeface="微软雅黑" panose="020B0503020204020204" pitchFamily="34" charset="-122"/>
                </a:rPr>
                <a:t>业务部门</a:t>
              </a:r>
              <a:endParaRPr lang="en-GB" sz="1200" b="1" dirty="0" err="1">
                <a:solidFill>
                  <a:srgbClr val="000000"/>
                </a:solidFill>
                <a:latin typeface="微软雅黑" panose="020B0503020204020204" pitchFamily="34" charset="-122"/>
                <a:ea typeface="微软雅黑" panose="020B0503020204020204" pitchFamily="34" charset="-122"/>
              </a:endParaRPr>
            </a:p>
          </p:txBody>
        </p:sp>
        <p:grpSp>
          <p:nvGrpSpPr>
            <p:cNvPr id="73" name="Group 94"/>
            <p:cNvGrpSpPr/>
            <p:nvPr/>
          </p:nvGrpSpPr>
          <p:grpSpPr>
            <a:xfrm>
              <a:off x="6770004" y="2029623"/>
              <a:ext cx="365295" cy="422854"/>
              <a:chOff x="4200525" y="4718050"/>
              <a:chExt cx="1077913" cy="1296988"/>
            </a:xfrm>
            <a:solidFill>
              <a:schemeClr val="tx2"/>
            </a:solidFill>
          </p:grpSpPr>
          <p:sp>
            <p:nvSpPr>
              <p:cNvPr id="74" name="Freeform 81"/>
              <p:cNvSpPr>
                <a:spLocks/>
              </p:cNvSpPr>
              <p:nvPr/>
            </p:nvSpPr>
            <p:spPr bwMode="auto">
              <a:xfrm>
                <a:off x="4200525" y="5024438"/>
                <a:ext cx="673100" cy="990600"/>
              </a:xfrm>
              <a:custGeom>
                <a:avLst/>
                <a:gdLst/>
                <a:ahLst/>
                <a:cxnLst>
                  <a:cxn ang="0">
                    <a:pos x="298" y="273"/>
                  </a:cxn>
                  <a:cxn ang="0">
                    <a:pos x="298" y="72"/>
                  </a:cxn>
                  <a:cxn ang="0">
                    <a:pos x="375" y="150"/>
                  </a:cxn>
                  <a:cxn ang="0">
                    <a:pos x="404" y="202"/>
                  </a:cxn>
                  <a:cxn ang="0">
                    <a:pos x="426" y="243"/>
                  </a:cxn>
                  <a:cxn ang="0">
                    <a:pos x="446" y="250"/>
                  </a:cxn>
                  <a:cxn ang="0">
                    <a:pos x="470" y="238"/>
                  </a:cxn>
                  <a:cxn ang="0">
                    <a:pos x="475" y="205"/>
                  </a:cxn>
                  <a:cxn ang="0">
                    <a:pos x="462" y="177"/>
                  </a:cxn>
                  <a:cxn ang="0">
                    <a:pos x="361" y="37"/>
                  </a:cxn>
                  <a:cxn ang="0">
                    <a:pos x="267" y="0"/>
                  </a:cxn>
                  <a:cxn ang="0">
                    <a:pos x="106" y="1"/>
                  </a:cxn>
                  <a:cxn ang="0">
                    <a:pos x="20" y="57"/>
                  </a:cxn>
                  <a:cxn ang="0">
                    <a:pos x="9" y="161"/>
                  </a:cxn>
                  <a:cxn ang="0">
                    <a:pos x="73" y="211"/>
                  </a:cxn>
                  <a:cxn ang="0">
                    <a:pos x="83" y="214"/>
                  </a:cxn>
                  <a:cxn ang="0">
                    <a:pos x="145" y="221"/>
                  </a:cxn>
                  <a:cxn ang="0">
                    <a:pos x="179" y="219"/>
                  </a:cxn>
                  <a:cxn ang="0">
                    <a:pos x="167" y="157"/>
                  </a:cxn>
                  <a:cxn ang="0">
                    <a:pos x="131" y="157"/>
                  </a:cxn>
                  <a:cxn ang="0">
                    <a:pos x="76" y="142"/>
                  </a:cxn>
                  <a:cxn ang="0">
                    <a:pos x="67" y="132"/>
                  </a:cxn>
                  <a:cxn ang="0">
                    <a:pos x="81" y="82"/>
                  </a:cxn>
                  <a:cxn ang="0">
                    <a:pos x="81" y="137"/>
                  </a:cxn>
                  <a:cxn ang="0">
                    <a:pos x="133" y="149"/>
                  </a:cxn>
                  <a:cxn ang="0">
                    <a:pos x="252" y="96"/>
                  </a:cxn>
                  <a:cxn ang="0">
                    <a:pos x="223" y="278"/>
                  </a:cxn>
                  <a:cxn ang="0">
                    <a:pos x="180" y="271"/>
                  </a:cxn>
                  <a:cxn ang="0">
                    <a:pos x="120" y="229"/>
                  </a:cxn>
                  <a:cxn ang="0">
                    <a:pos x="81" y="222"/>
                  </a:cxn>
                  <a:cxn ang="0">
                    <a:pos x="81" y="305"/>
                  </a:cxn>
                  <a:cxn ang="0">
                    <a:pos x="131" y="706"/>
                  </a:cxn>
                  <a:cxn ang="0">
                    <a:pos x="180" y="336"/>
                  </a:cxn>
                  <a:cxn ang="0">
                    <a:pos x="199" y="657"/>
                  </a:cxn>
                  <a:cxn ang="0">
                    <a:pos x="298" y="657"/>
                  </a:cxn>
                  <a:cxn ang="0">
                    <a:pos x="238" y="442"/>
                  </a:cxn>
                </a:cxnLst>
                <a:rect l="0" t="0" r="r" b="b"/>
                <a:pathLst>
                  <a:path w="479" h="706">
                    <a:moveTo>
                      <a:pt x="260" y="336"/>
                    </a:moveTo>
                    <a:cubicBezTo>
                      <a:pt x="270" y="313"/>
                      <a:pt x="282" y="292"/>
                      <a:pt x="298" y="273"/>
                    </a:cubicBezTo>
                    <a:cubicBezTo>
                      <a:pt x="298" y="229"/>
                      <a:pt x="298" y="229"/>
                      <a:pt x="298" y="229"/>
                    </a:cubicBezTo>
                    <a:cubicBezTo>
                      <a:pt x="298" y="72"/>
                      <a:pt x="298" y="72"/>
                      <a:pt x="298" y="72"/>
                    </a:cubicBezTo>
                    <a:cubicBezTo>
                      <a:pt x="304" y="75"/>
                      <a:pt x="312" y="80"/>
                      <a:pt x="322" y="87"/>
                    </a:cubicBezTo>
                    <a:cubicBezTo>
                      <a:pt x="337" y="99"/>
                      <a:pt x="355" y="119"/>
                      <a:pt x="375" y="150"/>
                    </a:cubicBezTo>
                    <a:cubicBezTo>
                      <a:pt x="383" y="163"/>
                      <a:pt x="392" y="178"/>
                      <a:pt x="400" y="195"/>
                    </a:cubicBezTo>
                    <a:cubicBezTo>
                      <a:pt x="401" y="197"/>
                      <a:pt x="403" y="200"/>
                      <a:pt x="404" y="202"/>
                    </a:cubicBezTo>
                    <a:cubicBezTo>
                      <a:pt x="408" y="211"/>
                      <a:pt x="412" y="220"/>
                      <a:pt x="416" y="230"/>
                    </a:cubicBezTo>
                    <a:cubicBezTo>
                      <a:pt x="418" y="235"/>
                      <a:pt x="422" y="239"/>
                      <a:pt x="426" y="243"/>
                    </a:cubicBezTo>
                    <a:cubicBezTo>
                      <a:pt x="428" y="245"/>
                      <a:pt x="432" y="246"/>
                      <a:pt x="435" y="248"/>
                    </a:cubicBezTo>
                    <a:cubicBezTo>
                      <a:pt x="438" y="249"/>
                      <a:pt x="442" y="250"/>
                      <a:pt x="446" y="250"/>
                    </a:cubicBezTo>
                    <a:cubicBezTo>
                      <a:pt x="450" y="250"/>
                      <a:pt x="454" y="249"/>
                      <a:pt x="458" y="247"/>
                    </a:cubicBezTo>
                    <a:cubicBezTo>
                      <a:pt x="463" y="245"/>
                      <a:pt x="467" y="242"/>
                      <a:pt x="470" y="238"/>
                    </a:cubicBezTo>
                    <a:cubicBezTo>
                      <a:pt x="473" y="235"/>
                      <a:pt x="474" y="232"/>
                      <a:pt x="476" y="229"/>
                    </a:cubicBezTo>
                    <a:cubicBezTo>
                      <a:pt x="478" y="221"/>
                      <a:pt x="479" y="213"/>
                      <a:pt x="475" y="205"/>
                    </a:cubicBezTo>
                    <a:cubicBezTo>
                      <a:pt x="472" y="198"/>
                      <a:pt x="469" y="191"/>
                      <a:pt x="466" y="184"/>
                    </a:cubicBezTo>
                    <a:cubicBezTo>
                      <a:pt x="465" y="182"/>
                      <a:pt x="464" y="179"/>
                      <a:pt x="462" y="177"/>
                    </a:cubicBezTo>
                    <a:cubicBezTo>
                      <a:pt x="453" y="157"/>
                      <a:pt x="444" y="140"/>
                      <a:pt x="434" y="124"/>
                    </a:cubicBezTo>
                    <a:cubicBezTo>
                      <a:pt x="410" y="83"/>
                      <a:pt x="385" y="56"/>
                      <a:pt x="361" y="37"/>
                    </a:cubicBezTo>
                    <a:cubicBezTo>
                      <a:pt x="327" y="9"/>
                      <a:pt x="295" y="2"/>
                      <a:pt x="277" y="2"/>
                    </a:cubicBezTo>
                    <a:cubicBezTo>
                      <a:pt x="274" y="1"/>
                      <a:pt x="270" y="0"/>
                      <a:pt x="267" y="0"/>
                    </a:cubicBezTo>
                    <a:cubicBezTo>
                      <a:pt x="112" y="0"/>
                      <a:pt x="112" y="0"/>
                      <a:pt x="112" y="0"/>
                    </a:cubicBezTo>
                    <a:cubicBezTo>
                      <a:pt x="110" y="0"/>
                      <a:pt x="108" y="1"/>
                      <a:pt x="106" y="1"/>
                    </a:cubicBezTo>
                    <a:cubicBezTo>
                      <a:pt x="92" y="2"/>
                      <a:pt x="79" y="6"/>
                      <a:pt x="67" y="12"/>
                    </a:cubicBezTo>
                    <a:cubicBezTo>
                      <a:pt x="48" y="23"/>
                      <a:pt x="32" y="39"/>
                      <a:pt x="20" y="57"/>
                    </a:cubicBezTo>
                    <a:cubicBezTo>
                      <a:pt x="8" y="76"/>
                      <a:pt x="0" y="97"/>
                      <a:pt x="0" y="121"/>
                    </a:cubicBezTo>
                    <a:cubicBezTo>
                      <a:pt x="0" y="134"/>
                      <a:pt x="3" y="148"/>
                      <a:pt x="9" y="161"/>
                    </a:cubicBezTo>
                    <a:cubicBezTo>
                      <a:pt x="19" y="180"/>
                      <a:pt x="37" y="196"/>
                      <a:pt x="59" y="206"/>
                    </a:cubicBezTo>
                    <a:cubicBezTo>
                      <a:pt x="64" y="208"/>
                      <a:pt x="68" y="210"/>
                      <a:pt x="73" y="211"/>
                    </a:cubicBezTo>
                    <a:cubicBezTo>
                      <a:pt x="76" y="212"/>
                      <a:pt x="78" y="213"/>
                      <a:pt x="81" y="214"/>
                    </a:cubicBezTo>
                    <a:cubicBezTo>
                      <a:pt x="82" y="214"/>
                      <a:pt x="83" y="214"/>
                      <a:pt x="83" y="214"/>
                    </a:cubicBezTo>
                    <a:cubicBezTo>
                      <a:pt x="95" y="217"/>
                      <a:pt x="107" y="219"/>
                      <a:pt x="121" y="220"/>
                    </a:cubicBezTo>
                    <a:cubicBezTo>
                      <a:pt x="129" y="221"/>
                      <a:pt x="137" y="221"/>
                      <a:pt x="145" y="221"/>
                    </a:cubicBezTo>
                    <a:cubicBezTo>
                      <a:pt x="153" y="221"/>
                      <a:pt x="162" y="221"/>
                      <a:pt x="171" y="221"/>
                    </a:cubicBezTo>
                    <a:cubicBezTo>
                      <a:pt x="174" y="220"/>
                      <a:pt x="176" y="220"/>
                      <a:pt x="179" y="219"/>
                    </a:cubicBezTo>
                    <a:cubicBezTo>
                      <a:pt x="192" y="214"/>
                      <a:pt x="201" y="201"/>
                      <a:pt x="201" y="186"/>
                    </a:cubicBezTo>
                    <a:cubicBezTo>
                      <a:pt x="199" y="169"/>
                      <a:pt x="184" y="155"/>
                      <a:pt x="167" y="157"/>
                    </a:cubicBezTo>
                    <a:cubicBezTo>
                      <a:pt x="159" y="157"/>
                      <a:pt x="152" y="157"/>
                      <a:pt x="145" y="157"/>
                    </a:cubicBezTo>
                    <a:cubicBezTo>
                      <a:pt x="140" y="157"/>
                      <a:pt x="136" y="157"/>
                      <a:pt x="131" y="157"/>
                    </a:cubicBezTo>
                    <a:cubicBezTo>
                      <a:pt x="107" y="156"/>
                      <a:pt x="91" y="151"/>
                      <a:pt x="81" y="146"/>
                    </a:cubicBezTo>
                    <a:cubicBezTo>
                      <a:pt x="79" y="145"/>
                      <a:pt x="77" y="144"/>
                      <a:pt x="76" y="142"/>
                    </a:cubicBezTo>
                    <a:cubicBezTo>
                      <a:pt x="75" y="142"/>
                      <a:pt x="74" y="141"/>
                      <a:pt x="73" y="140"/>
                    </a:cubicBezTo>
                    <a:cubicBezTo>
                      <a:pt x="70" y="138"/>
                      <a:pt x="68" y="135"/>
                      <a:pt x="67" y="132"/>
                    </a:cubicBezTo>
                    <a:cubicBezTo>
                      <a:pt x="65" y="129"/>
                      <a:pt x="64" y="125"/>
                      <a:pt x="64" y="121"/>
                    </a:cubicBezTo>
                    <a:cubicBezTo>
                      <a:pt x="64" y="110"/>
                      <a:pt x="70" y="94"/>
                      <a:pt x="81" y="82"/>
                    </a:cubicBezTo>
                    <a:cubicBezTo>
                      <a:pt x="81" y="82"/>
                      <a:pt x="81" y="82"/>
                      <a:pt x="81" y="82"/>
                    </a:cubicBezTo>
                    <a:cubicBezTo>
                      <a:pt x="81" y="137"/>
                      <a:pt x="81" y="137"/>
                      <a:pt x="81" y="137"/>
                    </a:cubicBezTo>
                    <a:cubicBezTo>
                      <a:pt x="85" y="139"/>
                      <a:pt x="85" y="139"/>
                      <a:pt x="85" y="139"/>
                    </a:cubicBezTo>
                    <a:cubicBezTo>
                      <a:pt x="92" y="142"/>
                      <a:pt x="106" y="148"/>
                      <a:pt x="133" y="149"/>
                    </a:cubicBezTo>
                    <a:cubicBezTo>
                      <a:pt x="144" y="79"/>
                      <a:pt x="144" y="79"/>
                      <a:pt x="144" y="79"/>
                    </a:cubicBezTo>
                    <a:cubicBezTo>
                      <a:pt x="252" y="96"/>
                      <a:pt x="252" y="96"/>
                      <a:pt x="252" y="96"/>
                    </a:cubicBezTo>
                    <a:cubicBezTo>
                      <a:pt x="238" y="181"/>
                      <a:pt x="238" y="181"/>
                      <a:pt x="238" y="181"/>
                    </a:cubicBezTo>
                    <a:cubicBezTo>
                      <a:pt x="223" y="278"/>
                      <a:pt x="223" y="278"/>
                      <a:pt x="223" y="278"/>
                    </a:cubicBezTo>
                    <a:cubicBezTo>
                      <a:pt x="199" y="274"/>
                      <a:pt x="199" y="274"/>
                      <a:pt x="199" y="274"/>
                    </a:cubicBezTo>
                    <a:cubicBezTo>
                      <a:pt x="180" y="271"/>
                      <a:pt x="180" y="271"/>
                      <a:pt x="180" y="271"/>
                    </a:cubicBezTo>
                    <a:cubicBezTo>
                      <a:pt x="115" y="261"/>
                      <a:pt x="115" y="261"/>
                      <a:pt x="115" y="261"/>
                    </a:cubicBezTo>
                    <a:cubicBezTo>
                      <a:pt x="120" y="229"/>
                      <a:pt x="120" y="229"/>
                      <a:pt x="120" y="229"/>
                    </a:cubicBezTo>
                    <a:cubicBezTo>
                      <a:pt x="106" y="227"/>
                      <a:pt x="94" y="225"/>
                      <a:pt x="82" y="222"/>
                    </a:cubicBezTo>
                    <a:cubicBezTo>
                      <a:pt x="82" y="222"/>
                      <a:pt x="81" y="222"/>
                      <a:pt x="81" y="222"/>
                    </a:cubicBezTo>
                    <a:cubicBezTo>
                      <a:pt x="81" y="229"/>
                      <a:pt x="81" y="229"/>
                      <a:pt x="81" y="229"/>
                    </a:cubicBezTo>
                    <a:cubicBezTo>
                      <a:pt x="81" y="305"/>
                      <a:pt x="81" y="305"/>
                      <a:pt x="81" y="305"/>
                    </a:cubicBezTo>
                    <a:cubicBezTo>
                      <a:pt x="81" y="657"/>
                      <a:pt x="81" y="657"/>
                      <a:pt x="81" y="657"/>
                    </a:cubicBezTo>
                    <a:cubicBezTo>
                      <a:pt x="81" y="684"/>
                      <a:pt x="103" y="706"/>
                      <a:pt x="131" y="706"/>
                    </a:cubicBezTo>
                    <a:cubicBezTo>
                      <a:pt x="158" y="706"/>
                      <a:pt x="180" y="684"/>
                      <a:pt x="180" y="657"/>
                    </a:cubicBezTo>
                    <a:cubicBezTo>
                      <a:pt x="180" y="336"/>
                      <a:pt x="180" y="336"/>
                      <a:pt x="180" y="336"/>
                    </a:cubicBezTo>
                    <a:cubicBezTo>
                      <a:pt x="199" y="336"/>
                      <a:pt x="199" y="336"/>
                      <a:pt x="199" y="336"/>
                    </a:cubicBezTo>
                    <a:cubicBezTo>
                      <a:pt x="199" y="657"/>
                      <a:pt x="199" y="657"/>
                      <a:pt x="199" y="657"/>
                    </a:cubicBezTo>
                    <a:cubicBezTo>
                      <a:pt x="199" y="684"/>
                      <a:pt x="221" y="706"/>
                      <a:pt x="248" y="706"/>
                    </a:cubicBezTo>
                    <a:cubicBezTo>
                      <a:pt x="275" y="706"/>
                      <a:pt x="298" y="684"/>
                      <a:pt x="298" y="657"/>
                    </a:cubicBezTo>
                    <a:cubicBezTo>
                      <a:pt x="298" y="611"/>
                      <a:pt x="298" y="611"/>
                      <a:pt x="298" y="611"/>
                    </a:cubicBezTo>
                    <a:cubicBezTo>
                      <a:pt x="260" y="564"/>
                      <a:pt x="238" y="506"/>
                      <a:pt x="238" y="442"/>
                    </a:cubicBezTo>
                    <a:cubicBezTo>
                      <a:pt x="238" y="404"/>
                      <a:pt x="246" y="368"/>
                      <a:pt x="260" y="3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5" name="Freeform 82"/>
              <p:cNvSpPr>
                <a:spLocks/>
              </p:cNvSpPr>
              <p:nvPr/>
            </p:nvSpPr>
            <p:spPr bwMode="auto">
              <a:xfrm>
                <a:off x="4318000" y="4718050"/>
                <a:ext cx="277813" cy="276225"/>
              </a:xfrm>
              <a:custGeom>
                <a:avLst/>
                <a:gdLst/>
                <a:ahLst/>
                <a:cxnLst>
                  <a:cxn ang="0">
                    <a:pos x="120" y="11"/>
                  </a:cxn>
                  <a:cxn ang="0">
                    <a:pos x="12" y="78"/>
                  </a:cxn>
                  <a:cxn ang="0">
                    <a:pos x="79" y="186"/>
                  </a:cxn>
                  <a:cxn ang="0">
                    <a:pos x="187" y="119"/>
                  </a:cxn>
                  <a:cxn ang="0">
                    <a:pos x="120" y="11"/>
                  </a:cxn>
                </a:cxnLst>
                <a:rect l="0" t="0" r="r" b="b"/>
                <a:pathLst>
                  <a:path w="198" h="197">
                    <a:moveTo>
                      <a:pt x="120" y="11"/>
                    </a:moveTo>
                    <a:cubicBezTo>
                      <a:pt x="71" y="0"/>
                      <a:pt x="23" y="30"/>
                      <a:pt x="12" y="78"/>
                    </a:cubicBezTo>
                    <a:cubicBezTo>
                      <a:pt x="0" y="126"/>
                      <a:pt x="30" y="175"/>
                      <a:pt x="79" y="186"/>
                    </a:cubicBezTo>
                    <a:cubicBezTo>
                      <a:pt x="127" y="197"/>
                      <a:pt x="176" y="167"/>
                      <a:pt x="187" y="119"/>
                    </a:cubicBezTo>
                    <a:cubicBezTo>
                      <a:pt x="198" y="71"/>
                      <a:pt x="168" y="22"/>
                      <a:pt x="120"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6" name="Freeform 83"/>
              <p:cNvSpPr>
                <a:spLocks/>
              </p:cNvSpPr>
              <p:nvPr/>
            </p:nvSpPr>
            <p:spPr bwMode="auto">
              <a:xfrm>
                <a:off x="4546600" y="5278438"/>
                <a:ext cx="731838" cy="731838"/>
              </a:xfrm>
              <a:custGeom>
                <a:avLst/>
                <a:gdLst/>
                <a:ahLst/>
                <a:cxnLst>
                  <a:cxn ang="0">
                    <a:pos x="261" y="0"/>
                  </a:cxn>
                  <a:cxn ang="0">
                    <a:pos x="228" y="2"/>
                  </a:cxn>
                  <a:cxn ang="0">
                    <a:pos x="237" y="21"/>
                  </a:cxn>
                  <a:cxn ang="0">
                    <a:pos x="238" y="47"/>
                  </a:cxn>
                  <a:cxn ang="0">
                    <a:pos x="261" y="46"/>
                  </a:cxn>
                  <a:cxn ang="0">
                    <a:pos x="476" y="261"/>
                  </a:cxn>
                  <a:cxn ang="0">
                    <a:pos x="261" y="476"/>
                  </a:cxn>
                  <a:cxn ang="0">
                    <a:pos x="52" y="311"/>
                  </a:cxn>
                  <a:cxn ang="0">
                    <a:pos x="46" y="261"/>
                  </a:cxn>
                  <a:cxn ang="0">
                    <a:pos x="52" y="211"/>
                  </a:cxn>
                  <a:cxn ang="0">
                    <a:pos x="172" y="65"/>
                  </a:cxn>
                  <a:cxn ang="0">
                    <a:pos x="163" y="52"/>
                  </a:cxn>
                  <a:cxn ang="0">
                    <a:pos x="150" y="24"/>
                  </a:cxn>
                  <a:cxn ang="0">
                    <a:pos x="52" y="105"/>
                  </a:cxn>
                  <a:cxn ang="0">
                    <a:pos x="23" y="155"/>
                  </a:cxn>
                  <a:cxn ang="0">
                    <a:pos x="0" y="261"/>
                  </a:cxn>
                  <a:cxn ang="0">
                    <a:pos x="52" y="417"/>
                  </a:cxn>
                  <a:cxn ang="0">
                    <a:pos x="261" y="522"/>
                  </a:cxn>
                  <a:cxn ang="0">
                    <a:pos x="522" y="261"/>
                  </a:cxn>
                  <a:cxn ang="0">
                    <a:pos x="261" y="0"/>
                  </a:cxn>
                </a:cxnLst>
                <a:rect l="0" t="0" r="r" b="b"/>
                <a:pathLst>
                  <a:path w="522" h="522">
                    <a:moveTo>
                      <a:pt x="261" y="0"/>
                    </a:moveTo>
                    <a:cubicBezTo>
                      <a:pt x="250" y="0"/>
                      <a:pt x="239" y="1"/>
                      <a:pt x="228" y="2"/>
                    </a:cubicBezTo>
                    <a:cubicBezTo>
                      <a:pt x="231" y="8"/>
                      <a:pt x="234" y="14"/>
                      <a:pt x="237" y="21"/>
                    </a:cubicBezTo>
                    <a:cubicBezTo>
                      <a:pt x="240" y="29"/>
                      <a:pt x="241" y="38"/>
                      <a:pt x="238" y="47"/>
                    </a:cubicBezTo>
                    <a:cubicBezTo>
                      <a:pt x="246" y="46"/>
                      <a:pt x="253" y="46"/>
                      <a:pt x="261" y="46"/>
                    </a:cubicBezTo>
                    <a:cubicBezTo>
                      <a:pt x="380" y="46"/>
                      <a:pt x="476" y="142"/>
                      <a:pt x="476" y="261"/>
                    </a:cubicBezTo>
                    <a:cubicBezTo>
                      <a:pt x="476" y="380"/>
                      <a:pt x="380" y="476"/>
                      <a:pt x="261" y="476"/>
                    </a:cubicBezTo>
                    <a:cubicBezTo>
                      <a:pt x="159" y="476"/>
                      <a:pt x="74" y="406"/>
                      <a:pt x="52" y="311"/>
                    </a:cubicBezTo>
                    <a:cubicBezTo>
                      <a:pt x="48" y="295"/>
                      <a:pt x="46" y="278"/>
                      <a:pt x="46" y="261"/>
                    </a:cubicBezTo>
                    <a:cubicBezTo>
                      <a:pt x="46" y="244"/>
                      <a:pt x="48" y="227"/>
                      <a:pt x="52" y="211"/>
                    </a:cubicBezTo>
                    <a:cubicBezTo>
                      <a:pt x="67" y="146"/>
                      <a:pt x="112" y="92"/>
                      <a:pt x="172" y="65"/>
                    </a:cubicBezTo>
                    <a:cubicBezTo>
                      <a:pt x="168" y="61"/>
                      <a:pt x="165" y="57"/>
                      <a:pt x="163" y="52"/>
                    </a:cubicBezTo>
                    <a:cubicBezTo>
                      <a:pt x="159" y="42"/>
                      <a:pt x="155" y="33"/>
                      <a:pt x="150" y="24"/>
                    </a:cubicBezTo>
                    <a:cubicBezTo>
                      <a:pt x="111" y="43"/>
                      <a:pt x="77" y="71"/>
                      <a:pt x="52" y="105"/>
                    </a:cubicBezTo>
                    <a:cubicBezTo>
                      <a:pt x="40" y="120"/>
                      <a:pt x="30" y="137"/>
                      <a:pt x="23" y="155"/>
                    </a:cubicBezTo>
                    <a:cubicBezTo>
                      <a:pt x="8" y="187"/>
                      <a:pt x="0" y="223"/>
                      <a:pt x="0" y="261"/>
                    </a:cubicBezTo>
                    <a:cubicBezTo>
                      <a:pt x="0" y="319"/>
                      <a:pt x="19" y="373"/>
                      <a:pt x="52" y="417"/>
                    </a:cubicBezTo>
                    <a:cubicBezTo>
                      <a:pt x="99" y="481"/>
                      <a:pt x="175" y="522"/>
                      <a:pt x="261" y="522"/>
                    </a:cubicBezTo>
                    <a:cubicBezTo>
                      <a:pt x="405" y="522"/>
                      <a:pt x="522" y="405"/>
                      <a:pt x="522" y="261"/>
                    </a:cubicBezTo>
                    <a:cubicBezTo>
                      <a:pt x="522" y="117"/>
                      <a:pt x="405" y="0"/>
                      <a:pt x="26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7" name="Freeform 84"/>
              <p:cNvSpPr>
                <a:spLocks/>
              </p:cNvSpPr>
              <p:nvPr/>
            </p:nvSpPr>
            <p:spPr bwMode="auto">
              <a:xfrm>
                <a:off x="4716463" y="5707063"/>
                <a:ext cx="314325" cy="122238"/>
              </a:xfrm>
              <a:custGeom>
                <a:avLst/>
                <a:gdLst/>
                <a:ahLst/>
                <a:cxnLst>
                  <a:cxn ang="0">
                    <a:pos x="112" y="41"/>
                  </a:cxn>
                  <a:cxn ang="0">
                    <a:pos x="41" y="0"/>
                  </a:cxn>
                  <a:cxn ang="0">
                    <a:pos x="0" y="87"/>
                  </a:cxn>
                  <a:cxn ang="0">
                    <a:pos x="224" y="87"/>
                  </a:cxn>
                  <a:cxn ang="0">
                    <a:pos x="182" y="0"/>
                  </a:cxn>
                  <a:cxn ang="0">
                    <a:pos x="112" y="41"/>
                  </a:cxn>
                </a:cxnLst>
                <a:rect l="0" t="0" r="r" b="b"/>
                <a:pathLst>
                  <a:path w="224" h="87">
                    <a:moveTo>
                      <a:pt x="112" y="41"/>
                    </a:moveTo>
                    <a:cubicBezTo>
                      <a:pt x="82" y="41"/>
                      <a:pt x="57" y="24"/>
                      <a:pt x="41" y="0"/>
                    </a:cubicBezTo>
                    <a:cubicBezTo>
                      <a:pt x="16" y="20"/>
                      <a:pt x="0" y="52"/>
                      <a:pt x="0" y="87"/>
                    </a:cubicBezTo>
                    <a:cubicBezTo>
                      <a:pt x="224" y="87"/>
                      <a:pt x="224" y="87"/>
                      <a:pt x="224" y="87"/>
                    </a:cubicBezTo>
                    <a:cubicBezTo>
                      <a:pt x="224" y="52"/>
                      <a:pt x="207" y="20"/>
                      <a:pt x="182" y="0"/>
                    </a:cubicBezTo>
                    <a:cubicBezTo>
                      <a:pt x="167" y="24"/>
                      <a:pt x="141" y="41"/>
                      <a:pt x="112"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8" name="Oval 85"/>
              <p:cNvSpPr>
                <a:spLocks noChangeArrowheads="1"/>
              </p:cNvSpPr>
              <p:nvPr/>
            </p:nvSpPr>
            <p:spPr bwMode="auto">
              <a:xfrm>
                <a:off x="4772025" y="5513388"/>
                <a:ext cx="200025" cy="2286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9" name="Freeform 86"/>
              <p:cNvSpPr>
                <a:spLocks/>
              </p:cNvSpPr>
              <p:nvPr/>
            </p:nvSpPr>
            <p:spPr bwMode="auto">
              <a:xfrm>
                <a:off x="4981575" y="5575300"/>
                <a:ext cx="155575" cy="109538"/>
              </a:xfrm>
              <a:custGeom>
                <a:avLst/>
                <a:gdLst/>
                <a:ahLst/>
                <a:cxnLst>
                  <a:cxn ang="0">
                    <a:pos x="75" y="0"/>
                  </a:cxn>
                  <a:cxn ang="0">
                    <a:pos x="12" y="37"/>
                  </a:cxn>
                  <a:cxn ang="0">
                    <a:pos x="8" y="37"/>
                  </a:cxn>
                  <a:cxn ang="0">
                    <a:pos x="8" y="37"/>
                  </a:cxn>
                  <a:cxn ang="0">
                    <a:pos x="0" y="78"/>
                  </a:cxn>
                  <a:cxn ang="0">
                    <a:pos x="111" y="78"/>
                  </a:cxn>
                  <a:cxn ang="0">
                    <a:pos x="75" y="0"/>
                  </a:cxn>
                </a:cxnLst>
                <a:rect l="0" t="0" r="r" b="b"/>
                <a:pathLst>
                  <a:path w="111" h="78">
                    <a:moveTo>
                      <a:pt x="75" y="0"/>
                    </a:moveTo>
                    <a:cubicBezTo>
                      <a:pt x="61" y="22"/>
                      <a:pt x="38" y="37"/>
                      <a:pt x="12" y="37"/>
                    </a:cubicBezTo>
                    <a:cubicBezTo>
                      <a:pt x="11" y="37"/>
                      <a:pt x="10" y="37"/>
                      <a:pt x="8" y="37"/>
                    </a:cubicBezTo>
                    <a:cubicBezTo>
                      <a:pt x="8" y="37"/>
                      <a:pt x="8" y="37"/>
                      <a:pt x="8" y="37"/>
                    </a:cubicBezTo>
                    <a:cubicBezTo>
                      <a:pt x="8" y="51"/>
                      <a:pt x="5" y="65"/>
                      <a:pt x="0" y="78"/>
                    </a:cubicBezTo>
                    <a:cubicBezTo>
                      <a:pt x="111" y="78"/>
                      <a:pt x="111" y="78"/>
                      <a:pt x="111" y="78"/>
                    </a:cubicBezTo>
                    <a:cubicBezTo>
                      <a:pt x="111" y="46"/>
                      <a:pt x="97" y="19"/>
                      <a:pt x="7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0" name="Freeform 87"/>
              <p:cNvSpPr>
                <a:spLocks/>
              </p:cNvSpPr>
              <p:nvPr/>
            </p:nvSpPr>
            <p:spPr bwMode="auto">
              <a:xfrm>
                <a:off x="4910138" y="5407025"/>
                <a:ext cx="176213" cy="201613"/>
              </a:xfrm>
              <a:custGeom>
                <a:avLst/>
                <a:gdLst/>
                <a:ahLst/>
                <a:cxnLst>
                  <a:cxn ang="0">
                    <a:pos x="62" y="0"/>
                  </a:cxn>
                  <a:cxn ang="0">
                    <a:pos x="0" y="66"/>
                  </a:cxn>
                  <a:cxn ang="0">
                    <a:pos x="57" y="144"/>
                  </a:cxn>
                  <a:cxn ang="0">
                    <a:pos x="62" y="144"/>
                  </a:cxn>
                  <a:cxn ang="0">
                    <a:pos x="125" y="72"/>
                  </a:cxn>
                  <a:cxn ang="0">
                    <a:pos x="62" y="0"/>
                  </a:cxn>
                </a:cxnLst>
                <a:rect l="0" t="0" r="r" b="b"/>
                <a:pathLst>
                  <a:path w="125" h="144">
                    <a:moveTo>
                      <a:pt x="62" y="0"/>
                    </a:moveTo>
                    <a:cubicBezTo>
                      <a:pt x="29" y="0"/>
                      <a:pt x="2" y="29"/>
                      <a:pt x="0" y="66"/>
                    </a:cubicBezTo>
                    <a:cubicBezTo>
                      <a:pt x="30" y="78"/>
                      <a:pt x="52" y="108"/>
                      <a:pt x="57" y="144"/>
                    </a:cubicBezTo>
                    <a:cubicBezTo>
                      <a:pt x="59" y="144"/>
                      <a:pt x="60" y="144"/>
                      <a:pt x="62" y="144"/>
                    </a:cubicBezTo>
                    <a:cubicBezTo>
                      <a:pt x="97" y="144"/>
                      <a:pt x="125" y="112"/>
                      <a:pt x="125" y="72"/>
                    </a:cubicBezTo>
                    <a:cubicBezTo>
                      <a:pt x="125" y="32"/>
                      <a:pt x="97" y="0"/>
                      <a:pt x="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sp>
        <p:nvSpPr>
          <p:cNvPr id="91" name="Rectangle 90"/>
          <p:cNvSpPr/>
          <p:nvPr/>
        </p:nvSpPr>
        <p:spPr>
          <a:xfrm>
            <a:off x="2773917" y="3676509"/>
            <a:ext cx="1462099" cy="5795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导入客户数据，对标行内产品库，寻求匹配产品</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11" name="object 28"/>
          <p:cNvSpPr txBox="1"/>
          <p:nvPr/>
        </p:nvSpPr>
        <p:spPr>
          <a:xfrm>
            <a:off x="10498083" y="2561969"/>
            <a:ext cx="924883" cy="169277"/>
          </a:xfrm>
          <a:prstGeom prst="rect">
            <a:avLst/>
          </a:prstGeom>
        </p:spPr>
        <p:txBody>
          <a:bodyPr vert="horz" wrap="square" lIns="0" tIns="0" rIns="0" bIns="0" rtlCol="0">
            <a:spAutoFit/>
          </a:bodyPr>
          <a:lstStyle/>
          <a:p>
            <a:pPr marL="15239"/>
            <a:r>
              <a:rPr lang="zh-CN" altLang="en-US" sz="1100" b="1" spc="-12" dirty="0">
                <a:solidFill>
                  <a:srgbClr val="111111"/>
                </a:solidFill>
                <a:latin typeface="Calibri"/>
                <a:cs typeface="Calibri"/>
              </a:rPr>
              <a:t>系统功能</a:t>
            </a:r>
            <a:endParaRPr sz="1100" dirty="0">
              <a:solidFill>
                <a:srgbClr val="000000"/>
              </a:solidFill>
              <a:latin typeface="Calibri"/>
              <a:cs typeface="Calibri"/>
            </a:endParaRPr>
          </a:p>
        </p:txBody>
      </p:sp>
      <p:sp>
        <p:nvSpPr>
          <p:cNvPr id="113" name="object 20"/>
          <p:cNvSpPr txBox="1"/>
          <p:nvPr/>
        </p:nvSpPr>
        <p:spPr>
          <a:xfrm>
            <a:off x="8885818" y="1841221"/>
            <a:ext cx="1882996"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环节信息和模型需求举例</a:t>
            </a:r>
            <a:endParaRPr sz="1200" dirty="0">
              <a:solidFill>
                <a:srgbClr val="000000"/>
              </a:solidFill>
              <a:latin typeface="微软雅黑" panose="020B0503020204020204" pitchFamily="34" charset="-122"/>
              <a:ea typeface="微软雅黑" panose="020B0503020204020204" pitchFamily="34" charset="-122"/>
              <a:cs typeface="Calibri"/>
            </a:endParaRPr>
          </a:p>
        </p:txBody>
      </p:sp>
      <p:sp>
        <p:nvSpPr>
          <p:cNvPr id="228" name="Rounded Rectangle 227"/>
          <p:cNvSpPr/>
          <p:nvPr/>
        </p:nvSpPr>
        <p:spPr>
          <a:xfrm>
            <a:off x="1089161" y="2838364"/>
            <a:ext cx="1053411" cy="348880"/>
          </a:xfrm>
          <a:prstGeom prst="roundRect">
            <a:avLst>
              <a:gd name="adj" fmla="val 2740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开始</a:t>
            </a:r>
            <a:endParaRPr lang="en-GB" sz="1000" dirty="0" err="1">
              <a:solidFill>
                <a:schemeClr val="tx1"/>
              </a:solidFill>
              <a:latin typeface="微软雅黑" panose="020B0503020204020204" pitchFamily="34" charset="-122"/>
              <a:ea typeface="微软雅黑" panose="020B0503020204020204" pitchFamily="34" charset="-122"/>
            </a:endParaRPr>
          </a:p>
        </p:txBody>
      </p:sp>
      <p:cxnSp>
        <p:nvCxnSpPr>
          <p:cNvPr id="229" name="Elbow Connector 228"/>
          <p:cNvCxnSpPr>
            <a:stCxn id="228" idx="2"/>
            <a:endCxn id="91" idx="0"/>
          </p:cNvCxnSpPr>
          <p:nvPr/>
        </p:nvCxnSpPr>
        <p:spPr>
          <a:xfrm rot="16200000" flipH="1">
            <a:off x="2315785" y="2487326"/>
            <a:ext cx="489265" cy="1889100"/>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1081035" y="2083321"/>
            <a:ext cx="1178214" cy="632675"/>
            <a:chOff x="4500184" y="2031011"/>
            <a:chExt cx="1178214" cy="632675"/>
          </a:xfrm>
        </p:grpSpPr>
        <p:sp>
          <p:nvSpPr>
            <p:cNvPr id="85" name="Rounded Rectangle 84"/>
            <p:cNvSpPr/>
            <p:nvPr/>
          </p:nvSpPr>
          <p:spPr>
            <a:xfrm>
              <a:off x="4500184" y="2445414"/>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产品管理部门</a:t>
              </a:r>
              <a:endParaRPr lang="en-GB" sz="1200" b="1" dirty="0" err="1">
                <a:solidFill>
                  <a:schemeClr val="tx1"/>
                </a:solidFill>
                <a:latin typeface="微软雅黑" panose="020B0503020204020204" pitchFamily="34" charset="-122"/>
                <a:ea typeface="微软雅黑" panose="020B0503020204020204" pitchFamily="34" charset="-122"/>
              </a:endParaRPr>
            </a:p>
          </p:txBody>
        </p:sp>
        <p:grpSp>
          <p:nvGrpSpPr>
            <p:cNvPr id="86" name="Group 85"/>
            <p:cNvGrpSpPr/>
            <p:nvPr/>
          </p:nvGrpSpPr>
          <p:grpSpPr>
            <a:xfrm>
              <a:off x="4874875" y="2031011"/>
              <a:ext cx="321826" cy="421466"/>
              <a:chOff x="1435100" y="1541463"/>
              <a:chExt cx="382588" cy="368300"/>
            </a:xfrm>
            <a:solidFill>
              <a:schemeClr val="tx2"/>
            </a:solidFill>
          </p:grpSpPr>
          <p:sp>
            <p:nvSpPr>
              <p:cNvPr id="87"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8"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9"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0"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5"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6"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7"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sp>
        <p:nvSpPr>
          <p:cNvPr id="99" name="Rectangle 98"/>
          <p:cNvSpPr/>
          <p:nvPr/>
        </p:nvSpPr>
        <p:spPr>
          <a:xfrm>
            <a:off x="941831" y="4354644"/>
            <a:ext cx="1340531" cy="46001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根据系统自动匹配产品，模拟制定产品价格</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5" name="Elbow Connector 14"/>
          <p:cNvCxnSpPr>
            <a:stCxn id="91" idx="1"/>
            <a:endCxn id="99" idx="0"/>
          </p:cNvCxnSpPr>
          <p:nvPr/>
        </p:nvCxnSpPr>
        <p:spPr>
          <a:xfrm rot="10800000" flipV="1">
            <a:off x="1612097" y="3966272"/>
            <a:ext cx="1161820" cy="38837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43865" y="5208410"/>
            <a:ext cx="1341958" cy="3460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产品盈利性分析</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9" name="Elbow Connector 18"/>
          <p:cNvCxnSpPr>
            <a:stCxn id="99" idx="2"/>
            <a:endCxn id="106" idx="0"/>
          </p:cNvCxnSpPr>
          <p:nvPr/>
        </p:nvCxnSpPr>
        <p:spPr>
          <a:xfrm rot="16200000" flipH="1">
            <a:off x="1416596" y="5010161"/>
            <a:ext cx="393749" cy="274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4463720" y="4334983"/>
            <a:ext cx="1341958" cy="3460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与业务部门进行协商，确定产品方案</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231" name="Elbow Connector 230"/>
          <p:cNvCxnSpPr>
            <a:stCxn id="106" idx="3"/>
            <a:endCxn id="115" idx="1"/>
          </p:cNvCxnSpPr>
          <p:nvPr/>
        </p:nvCxnSpPr>
        <p:spPr>
          <a:xfrm flipV="1">
            <a:off x="2285823" y="4507988"/>
            <a:ext cx="2177897" cy="87342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6124988" y="3386040"/>
            <a:ext cx="1341958" cy="3460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销售环节，与客户进行沟通及销售管理</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233" name="Elbow Connector 232"/>
          <p:cNvCxnSpPr>
            <a:stCxn id="115" idx="3"/>
            <a:endCxn id="118" idx="1"/>
          </p:cNvCxnSpPr>
          <p:nvPr/>
        </p:nvCxnSpPr>
        <p:spPr>
          <a:xfrm flipV="1">
            <a:off x="5805678" y="3559045"/>
            <a:ext cx="319310" cy="948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ounded Rectangle 121"/>
          <p:cNvSpPr/>
          <p:nvPr/>
        </p:nvSpPr>
        <p:spPr>
          <a:xfrm>
            <a:off x="3798496" y="5467488"/>
            <a:ext cx="1053411" cy="348880"/>
          </a:xfrm>
          <a:prstGeom prst="roundRect">
            <a:avLst>
              <a:gd name="adj" fmla="val 2740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结束</a:t>
            </a:r>
            <a:endParaRPr lang="en-GB" sz="1000" dirty="0" err="1">
              <a:solidFill>
                <a:schemeClr val="tx1"/>
              </a:solidFill>
              <a:latin typeface="微软雅黑" panose="020B0503020204020204" pitchFamily="34" charset="-122"/>
              <a:ea typeface="微软雅黑" panose="020B0503020204020204" pitchFamily="34" charset="-122"/>
            </a:endParaRPr>
          </a:p>
        </p:txBody>
      </p:sp>
      <p:cxnSp>
        <p:nvCxnSpPr>
          <p:cNvPr id="235" name="Elbow Connector 234"/>
          <p:cNvCxnSpPr>
            <a:stCxn id="118" idx="2"/>
            <a:endCxn id="122" idx="3"/>
          </p:cNvCxnSpPr>
          <p:nvPr/>
        </p:nvCxnSpPr>
        <p:spPr>
          <a:xfrm rot="5400000">
            <a:off x="4868998" y="3714958"/>
            <a:ext cx="1909879" cy="19440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4463720" y="2869587"/>
            <a:ext cx="1341958" cy="4663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根据掌握的客户信息，补充客户数据及产品偏好</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98" name="Elbow Connector 97"/>
          <p:cNvCxnSpPr>
            <a:stCxn id="155" idx="1"/>
            <a:endCxn id="91" idx="0"/>
          </p:cNvCxnSpPr>
          <p:nvPr/>
        </p:nvCxnSpPr>
        <p:spPr>
          <a:xfrm rot="10800000" flipV="1">
            <a:off x="3504968" y="3102777"/>
            <a:ext cx="958753" cy="5737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bject 28"/>
          <p:cNvSpPr txBox="1"/>
          <p:nvPr/>
        </p:nvSpPr>
        <p:spPr>
          <a:xfrm>
            <a:off x="10498083" y="4264738"/>
            <a:ext cx="1478115" cy="169277"/>
          </a:xfrm>
          <a:prstGeom prst="rect">
            <a:avLst/>
          </a:prstGeom>
        </p:spPr>
        <p:txBody>
          <a:bodyPr vert="horz" wrap="square" lIns="0" tIns="0" rIns="0" bIns="0" rtlCol="0">
            <a:spAutoFit/>
          </a:bodyPr>
          <a:lstStyle/>
          <a:p>
            <a:pPr marL="15239"/>
            <a:r>
              <a:rPr lang="zh-CN" altLang="en-US" sz="1100" b="1" spc="-12" dirty="0">
                <a:solidFill>
                  <a:srgbClr val="111111"/>
                </a:solidFill>
                <a:latin typeface="Calibri"/>
                <a:cs typeface="Calibri"/>
              </a:rPr>
              <a:t>外部数据需求</a:t>
            </a:r>
            <a:endParaRPr sz="1100" dirty="0">
              <a:latin typeface="Calibri"/>
              <a:cs typeface="Calibri"/>
            </a:endParaRPr>
          </a:p>
        </p:txBody>
      </p:sp>
      <p:sp>
        <p:nvSpPr>
          <p:cNvPr id="82" name="object 28"/>
          <p:cNvSpPr txBox="1"/>
          <p:nvPr/>
        </p:nvSpPr>
        <p:spPr>
          <a:xfrm>
            <a:off x="8498331" y="4285884"/>
            <a:ext cx="1124671"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模型需求</a:t>
            </a:r>
            <a:endParaRPr sz="1200" dirty="0">
              <a:latin typeface="微软雅黑" panose="020B0503020204020204" pitchFamily="34" charset="-122"/>
              <a:ea typeface="微软雅黑" panose="020B0503020204020204" pitchFamily="34" charset="-122"/>
              <a:cs typeface="Calibri"/>
            </a:endParaRPr>
          </a:p>
        </p:txBody>
      </p:sp>
      <p:sp>
        <p:nvSpPr>
          <p:cNvPr id="83" name="Oval 82"/>
          <p:cNvSpPr/>
          <p:nvPr/>
        </p:nvSpPr>
        <p:spPr>
          <a:xfrm>
            <a:off x="8063404" y="418345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2.4</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92" name="TextBox 91"/>
          <p:cNvSpPr txBox="1"/>
          <p:nvPr/>
        </p:nvSpPr>
        <p:spPr>
          <a:xfrm>
            <a:off x="8248815" y="4593379"/>
            <a:ext cx="1600200" cy="506450"/>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模拟定价模型</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产品盈利分析模型（产品管理部门负责）</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93" name="Sun 92"/>
          <p:cNvSpPr/>
          <p:nvPr/>
        </p:nvSpPr>
        <p:spPr>
          <a:xfrm>
            <a:off x="7976132" y="4933745"/>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94" name="Sun 93"/>
          <p:cNvSpPr/>
          <p:nvPr/>
        </p:nvSpPr>
        <p:spPr>
          <a:xfrm>
            <a:off x="7976131" y="4546617"/>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0" name="Oval 99"/>
          <p:cNvSpPr/>
          <p:nvPr/>
        </p:nvSpPr>
        <p:spPr>
          <a:xfrm>
            <a:off x="10105360" y="4183702"/>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2.6</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10136355" y="4610970"/>
            <a:ext cx="1600200" cy="234436"/>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目标客户风险信息</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外部市场数据导入</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产品定价数据导入</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102" name="Oval 101"/>
          <p:cNvSpPr/>
          <p:nvPr/>
        </p:nvSpPr>
        <p:spPr>
          <a:xfrm>
            <a:off x="3856848" y="2840019"/>
            <a:ext cx="208707" cy="2035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1</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103" name="Oval 102"/>
          <p:cNvSpPr/>
          <p:nvPr/>
        </p:nvSpPr>
        <p:spPr>
          <a:xfrm>
            <a:off x="2308464" y="3193587"/>
            <a:ext cx="208707" cy="2035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1</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104" name="Sun 103"/>
          <p:cNvSpPr/>
          <p:nvPr/>
        </p:nvSpPr>
        <p:spPr>
          <a:xfrm>
            <a:off x="1297963" y="3994929"/>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5" name="Sun 104"/>
          <p:cNvSpPr/>
          <p:nvPr/>
        </p:nvSpPr>
        <p:spPr>
          <a:xfrm>
            <a:off x="1288820" y="4839257"/>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endParaRPr lang="en-GB" sz="1200" dirty="0" err="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5227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综合营销场景集</a:t>
            </a:r>
          </a:p>
        </p:txBody>
      </p:sp>
      <p:sp>
        <p:nvSpPr>
          <p:cNvPr id="15" name="Oval 14"/>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dirty="0">
                <a:solidFill>
                  <a:schemeClr val="bg1"/>
                </a:solidFill>
                <a:latin typeface="微软雅黑" panose="020B0503020204020204" pitchFamily="34" charset="-122"/>
                <a:ea typeface="微软雅黑" panose="020B0503020204020204" pitchFamily="34" charset="-122"/>
              </a:rPr>
              <a:t>C</a:t>
            </a:r>
          </a:p>
        </p:txBody>
      </p:sp>
      <p:sp>
        <p:nvSpPr>
          <p:cNvPr id="16" name="Oval 15"/>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27" name="Rectangle 23"/>
          <p:cNvSpPr/>
          <p:nvPr/>
        </p:nvSpPr>
        <p:spPr>
          <a:xfrm>
            <a:off x="3923924" y="1177925"/>
            <a:ext cx="476348" cy="5160513"/>
          </a:xfrm>
          <a:custGeom>
            <a:avLst/>
            <a:gdLst>
              <a:gd name="connsiteX0" fmla="*/ 0 w 3505200"/>
              <a:gd name="connsiteY0" fmla="*/ 0 h 914400"/>
              <a:gd name="connsiteX1" fmla="*/ 3505200 w 3505200"/>
              <a:gd name="connsiteY1" fmla="*/ 0 h 914400"/>
              <a:gd name="connsiteX2" fmla="*/ 3505200 w 3505200"/>
              <a:gd name="connsiteY2" fmla="*/ 914400 h 914400"/>
              <a:gd name="connsiteX3" fmla="*/ 0 w 3505200"/>
              <a:gd name="connsiteY3" fmla="*/ 914400 h 914400"/>
              <a:gd name="connsiteX4" fmla="*/ 0 w 3505200"/>
              <a:gd name="connsiteY4" fmla="*/ 0 h 914400"/>
              <a:gd name="connsiteX0" fmla="*/ 0 w 3505200"/>
              <a:gd name="connsiteY0" fmla="*/ 435428 h 1349828"/>
              <a:gd name="connsiteX1" fmla="*/ 1807028 w 3505200"/>
              <a:gd name="connsiteY1" fmla="*/ 0 h 1349828"/>
              <a:gd name="connsiteX2" fmla="*/ 3505200 w 3505200"/>
              <a:gd name="connsiteY2" fmla="*/ 1349828 h 1349828"/>
              <a:gd name="connsiteX3" fmla="*/ 0 w 3505200"/>
              <a:gd name="connsiteY3" fmla="*/ 1349828 h 1349828"/>
              <a:gd name="connsiteX4" fmla="*/ 0 w 3505200"/>
              <a:gd name="connsiteY4" fmla="*/ 435428 h 1349828"/>
              <a:gd name="connsiteX0" fmla="*/ 0 w 1821542"/>
              <a:gd name="connsiteY0" fmla="*/ 435428 h 3381828"/>
              <a:gd name="connsiteX1" fmla="*/ 1807028 w 1821542"/>
              <a:gd name="connsiteY1" fmla="*/ 0 h 3381828"/>
              <a:gd name="connsiteX2" fmla="*/ 1821542 w 1821542"/>
              <a:gd name="connsiteY2" fmla="*/ 3381828 h 3381828"/>
              <a:gd name="connsiteX3" fmla="*/ 0 w 1821542"/>
              <a:gd name="connsiteY3" fmla="*/ 1349828 h 3381828"/>
              <a:gd name="connsiteX4" fmla="*/ 0 w 1821542"/>
              <a:gd name="connsiteY4" fmla="*/ 435428 h 3381828"/>
              <a:gd name="connsiteX0" fmla="*/ 0 w 1807028"/>
              <a:gd name="connsiteY0" fmla="*/ 435428 h 3381828"/>
              <a:gd name="connsiteX1" fmla="*/ 1807028 w 1807028"/>
              <a:gd name="connsiteY1" fmla="*/ 0 h 3381828"/>
              <a:gd name="connsiteX2" fmla="*/ 1807028 w 1807028"/>
              <a:gd name="connsiteY2" fmla="*/ 3381828 h 3381828"/>
              <a:gd name="connsiteX3" fmla="*/ 0 w 1807028"/>
              <a:gd name="connsiteY3" fmla="*/ 1349828 h 3381828"/>
              <a:gd name="connsiteX4" fmla="*/ 0 w 1807028"/>
              <a:gd name="connsiteY4" fmla="*/ 435428 h 3381828"/>
              <a:gd name="connsiteX0" fmla="*/ 0 w 1807028"/>
              <a:gd name="connsiteY0" fmla="*/ 435428 h 3381828"/>
              <a:gd name="connsiteX1" fmla="*/ 1807028 w 1807028"/>
              <a:gd name="connsiteY1" fmla="*/ 0 h 3381828"/>
              <a:gd name="connsiteX2" fmla="*/ 1763485 w 1807028"/>
              <a:gd name="connsiteY2" fmla="*/ 3381828 h 3381828"/>
              <a:gd name="connsiteX3" fmla="*/ 0 w 1807028"/>
              <a:gd name="connsiteY3" fmla="*/ 1349828 h 3381828"/>
              <a:gd name="connsiteX4" fmla="*/ 0 w 1807028"/>
              <a:gd name="connsiteY4" fmla="*/ 435428 h 3381828"/>
              <a:gd name="connsiteX0" fmla="*/ 0 w 1807028"/>
              <a:gd name="connsiteY0" fmla="*/ 435428 h 3367314"/>
              <a:gd name="connsiteX1" fmla="*/ 1807028 w 1807028"/>
              <a:gd name="connsiteY1" fmla="*/ 0 h 3367314"/>
              <a:gd name="connsiteX2" fmla="*/ 1763485 w 1807028"/>
              <a:gd name="connsiteY2" fmla="*/ 3367314 h 3367314"/>
              <a:gd name="connsiteX3" fmla="*/ 0 w 1807028"/>
              <a:gd name="connsiteY3" fmla="*/ 1349828 h 3367314"/>
              <a:gd name="connsiteX4" fmla="*/ 0 w 1807028"/>
              <a:gd name="connsiteY4" fmla="*/ 435428 h 3367314"/>
              <a:gd name="connsiteX0" fmla="*/ 0 w 1807028"/>
              <a:gd name="connsiteY0" fmla="*/ 435428 h 3381405"/>
              <a:gd name="connsiteX1" fmla="*/ 1807028 w 1807028"/>
              <a:gd name="connsiteY1" fmla="*/ 0 h 3381405"/>
              <a:gd name="connsiteX2" fmla="*/ 1793415 w 1807028"/>
              <a:gd name="connsiteY2" fmla="*/ 3381405 h 3381405"/>
              <a:gd name="connsiteX3" fmla="*/ 0 w 1807028"/>
              <a:gd name="connsiteY3" fmla="*/ 1349828 h 3381405"/>
              <a:gd name="connsiteX4" fmla="*/ 0 w 1807028"/>
              <a:gd name="connsiteY4" fmla="*/ 435428 h 3381405"/>
              <a:gd name="connsiteX0" fmla="*/ 0 w 1816606"/>
              <a:gd name="connsiteY0" fmla="*/ 435428 h 3381405"/>
              <a:gd name="connsiteX1" fmla="*/ 1807028 w 1816606"/>
              <a:gd name="connsiteY1" fmla="*/ 0 h 3381405"/>
              <a:gd name="connsiteX2" fmla="*/ 1815863 w 1816606"/>
              <a:gd name="connsiteY2" fmla="*/ 3381405 h 3381405"/>
              <a:gd name="connsiteX3" fmla="*/ 0 w 1816606"/>
              <a:gd name="connsiteY3" fmla="*/ 1349828 h 3381405"/>
              <a:gd name="connsiteX4" fmla="*/ 0 w 1816606"/>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0 w 1807028"/>
              <a:gd name="connsiteY3" fmla="*/ 1349828 h 3381405"/>
              <a:gd name="connsiteX4" fmla="*/ 0 w 1807028"/>
              <a:gd name="connsiteY4" fmla="*/ 435428 h 3381405"/>
              <a:gd name="connsiteX0" fmla="*/ 9337 w 1816365"/>
              <a:gd name="connsiteY0" fmla="*/ 435428 h 3381405"/>
              <a:gd name="connsiteX1" fmla="*/ 1816365 w 1816365"/>
              <a:gd name="connsiteY1" fmla="*/ 0 h 3381405"/>
              <a:gd name="connsiteX2" fmla="*/ 1811762 w 1816365"/>
              <a:gd name="connsiteY2" fmla="*/ 3381405 h 3381405"/>
              <a:gd name="connsiteX3" fmla="*/ 0 w 1816365"/>
              <a:gd name="connsiteY3" fmla="*/ 814597 h 3381405"/>
              <a:gd name="connsiteX4" fmla="*/ 9337 w 1816365"/>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3113 w 1807028"/>
              <a:gd name="connsiteY3" fmla="*/ 814597 h 3381405"/>
              <a:gd name="connsiteX4" fmla="*/ 0 w 1807028"/>
              <a:gd name="connsiteY4" fmla="*/ 435428 h 3381405"/>
              <a:gd name="connsiteX0" fmla="*/ 0 w 1822973"/>
              <a:gd name="connsiteY0" fmla="*/ 69904 h 3015881"/>
              <a:gd name="connsiteX1" fmla="*/ 1822973 w 1822973"/>
              <a:gd name="connsiteY1" fmla="*/ 0 h 3015881"/>
              <a:gd name="connsiteX2" fmla="*/ 1802425 w 1822973"/>
              <a:gd name="connsiteY2" fmla="*/ 3015881 h 3015881"/>
              <a:gd name="connsiteX3" fmla="*/ 3113 w 1822973"/>
              <a:gd name="connsiteY3" fmla="*/ 449073 h 3015881"/>
              <a:gd name="connsiteX4" fmla="*/ 0 w 1822973"/>
              <a:gd name="connsiteY4" fmla="*/ 69904 h 3015881"/>
              <a:gd name="connsiteX0" fmla="*/ 0 w 1822973"/>
              <a:gd name="connsiteY0" fmla="*/ 17687 h 2963664"/>
              <a:gd name="connsiteX1" fmla="*/ 1822973 w 1822973"/>
              <a:gd name="connsiteY1" fmla="*/ 0 h 2963664"/>
              <a:gd name="connsiteX2" fmla="*/ 1802425 w 1822973"/>
              <a:gd name="connsiteY2" fmla="*/ 2963664 h 2963664"/>
              <a:gd name="connsiteX3" fmla="*/ 3113 w 1822973"/>
              <a:gd name="connsiteY3" fmla="*/ 396856 h 2963664"/>
              <a:gd name="connsiteX4" fmla="*/ 0 w 1822973"/>
              <a:gd name="connsiteY4" fmla="*/ 17687 h 2963664"/>
              <a:gd name="connsiteX0" fmla="*/ 318591 w 1819863"/>
              <a:gd name="connsiteY0" fmla="*/ 362049 h 2963664"/>
              <a:gd name="connsiteX1" fmla="*/ 1819863 w 1819863"/>
              <a:gd name="connsiteY1" fmla="*/ 0 h 2963664"/>
              <a:gd name="connsiteX2" fmla="*/ 1799315 w 1819863"/>
              <a:gd name="connsiteY2" fmla="*/ 2963664 h 2963664"/>
              <a:gd name="connsiteX3" fmla="*/ 3 w 1819863"/>
              <a:gd name="connsiteY3" fmla="*/ 396856 h 2963664"/>
              <a:gd name="connsiteX4" fmla="*/ 318591 w 1819863"/>
              <a:gd name="connsiteY4" fmla="*/ 362049 h 2963664"/>
              <a:gd name="connsiteX0" fmla="*/ 9820 w 1511092"/>
              <a:gd name="connsiteY0" fmla="*/ 362049 h 2963664"/>
              <a:gd name="connsiteX1" fmla="*/ 1511092 w 1511092"/>
              <a:gd name="connsiteY1" fmla="*/ 0 h 2963664"/>
              <a:gd name="connsiteX2" fmla="*/ 1490544 w 1511092"/>
              <a:gd name="connsiteY2" fmla="*/ 2963664 h 2963664"/>
              <a:gd name="connsiteX3" fmla="*/ 65 w 1511092"/>
              <a:gd name="connsiteY3" fmla="*/ 798611 h 2963664"/>
              <a:gd name="connsiteX4" fmla="*/ 9820 w 1511092"/>
              <a:gd name="connsiteY4" fmla="*/ 362049 h 2963664"/>
              <a:gd name="connsiteX0" fmla="*/ 0 w 1501272"/>
              <a:gd name="connsiteY0" fmla="*/ 362049 h 2963664"/>
              <a:gd name="connsiteX1" fmla="*/ 1501272 w 1501272"/>
              <a:gd name="connsiteY1" fmla="*/ 0 h 2963664"/>
              <a:gd name="connsiteX2" fmla="*/ 1480724 w 1501272"/>
              <a:gd name="connsiteY2" fmla="*/ 2963664 h 2963664"/>
              <a:gd name="connsiteX3" fmla="*/ 3113 w 1501272"/>
              <a:gd name="connsiteY3" fmla="*/ 729739 h 2963664"/>
              <a:gd name="connsiteX4" fmla="*/ 0 w 1501272"/>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729739 h 2963664"/>
              <a:gd name="connsiteX4" fmla="*/ 0 w 1507363"/>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620002 h 2963664"/>
              <a:gd name="connsiteX4" fmla="*/ 0 w 1507363"/>
              <a:gd name="connsiteY4" fmla="*/ 362049 h 2963664"/>
              <a:gd name="connsiteX0" fmla="*/ 9820 w 1504315"/>
              <a:gd name="connsiteY0" fmla="*/ 332120 h 2963664"/>
              <a:gd name="connsiteX1" fmla="*/ 1498224 w 1504315"/>
              <a:gd name="connsiteY1" fmla="*/ 0 h 2963664"/>
              <a:gd name="connsiteX2" fmla="*/ 1503412 w 1504315"/>
              <a:gd name="connsiteY2" fmla="*/ 2963664 h 2963664"/>
              <a:gd name="connsiteX3" fmla="*/ 65 w 1504315"/>
              <a:gd name="connsiteY3" fmla="*/ 620002 h 2963664"/>
              <a:gd name="connsiteX4" fmla="*/ 9820 w 1504315"/>
              <a:gd name="connsiteY4" fmla="*/ 332120 h 2963664"/>
              <a:gd name="connsiteX0" fmla="*/ 107757 w 1504257"/>
              <a:gd name="connsiteY0" fmla="*/ 53344 h 2963664"/>
              <a:gd name="connsiteX1" fmla="*/ 1498166 w 1504257"/>
              <a:gd name="connsiteY1" fmla="*/ 0 h 2963664"/>
              <a:gd name="connsiteX2" fmla="*/ 1503354 w 1504257"/>
              <a:gd name="connsiteY2" fmla="*/ 2963664 h 2963664"/>
              <a:gd name="connsiteX3" fmla="*/ 7 w 1504257"/>
              <a:gd name="connsiteY3" fmla="*/ 620002 h 2963664"/>
              <a:gd name="connsiteX4" fmla="*/ 107757 w 1504257"/>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8 w 1438939"/>
              <a:gd name="connsiteY3" fmla="*/ 360675 h 2963664"/>
              <a:gd name="connsiteX4" fmla="*/ 42439 w 1438939"/>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7 w 1438939"/>
              <a:gd name="connsiteY3" fmla="*/ 198596 h 2963664"/>
              <a:gd name="connsiteX4" fmla="*/ 42439 w 1438939"/>
              <a:gd name="connsiteY4" fmla="*/ 53344 h 2963664"/>
              <a:gd name="connsiteX0" fmla="*/ 0 w 1559824"/>
              <a:gd name="connsiteY0" fmla="*/ 85760 h 2963664"/>
              <a:gd name="connsiteX1" fmla="*/ 1553733 w 1559824"/>
              <a:gd name="connsiteY1" fmla="*/ 0 h 2963664"/>
              <a:gd name="connsiteX2" fmla="*/ 1558921 w 1559824"/>
              <a:gd name="connsiteY2" fmla="*/ 2963664 h 2963664"/>
              <a:gd name="connsiteX3" fmla="*/ 120902 w 1559824"/>
              <a:gd name="connsiteY3" fmla="*/ 198596 h 2963664"/>
              <a:gd name="connsiteX4" fmla="*/ 0 w 1559824"/>
              <a:gd name="connsiteY4" fmla="*/ 85760 h 2963664"/>
              <a:gd name="connsiteX0" fmla="*/ 0 w 1461829"/>
              <a:gd name="connsiteY0" fmla="*/ 46861 h 2963664"/>
              <a:gd name="connsiteX1" fmla="*/ 1455738 w 1461829"/>
              <a:gd name="connsiteY1" fmla="*/ 0 h 2963664"/>
              <a:gd name="connsiteX2" fmla="*/ 1460926 w 1461829"/>
              <a:gd name="connsiteY2" fmla="*/ 2963664 h 2963664"/>
              <a:gd name="connsiteX3" fmla="*/ 22907 w 1461829"/>
              <a:gd name="connsiteY3" fmla="*/ 198596 h 2963664"/>
              <a:gd name="connsiteX4" fmla="*/ 0 w 1461829"/>
              <a:gd name="connsiteY4" fmla="*/ 46861 h 2963664"/>
              <a:gd name="connsiteX0" fmla="*/ 42439 w 1504268"/>
              <a:gd name="connsiteY0" fmla="*/ 46861 h 2963664"/>
              <a:gd name="connsiteX1" fmla="*/ 1498177 w 1504268"/>
              <a:gd name="connsiteY1" fmla="*/ 0 h 2963664"/>
              <a:gd name="connsiteX2" fmla="*/ 1503365 w 1504268"/>
              <a:gd name="connsiteY2" fmla="*/ 2963664 h 2963664"/>
              <a:gd name="connsiteX3" fmla="*/ 17 w 1504268"/>
              <a:gd name="connsiteY3" fmla="*/ 231012 h 2963664"/>
              <a:gd name="connsiteX4" fmla="*/ 42439 w 1504268"/>
              <a:gd name="connsiteY4" fmla="*/ 46861 h 2963664"/>
              <a:gd name="connsiteX0" fmla="*/ 0 w 1461829"/>
              <a:gd name="connsiteY0" fmla="*/ 46861 h 2963664"/>
              <a:gd name="connsiteX1" fmla="*/ 1455738 w 1461829"/>
              <a:gd name="connsiteY1" fmla="*/ 0 h 2963664"/>
              <a:gd name="connsiteX2" fmla="*/ 1460926 w 1461829"/>
              <a:gd name="connsiteY2" fmla="*/ 2963664 h 2963664"/>
              <a:gd name="connsiteX3" fmla="*/ 52072 w 1461829"/>
              <a:gd name="connsiteY3" fmla="*/ 662374 h 2963664"/>
              <a:gd name="connsiteX4" fmla="*/ 0 w 1461829"/>
              <a:gd name="connsiteY4" fmla="*/ 46861 h 2963664"/>
              <a:gd name="connsiteX0" fmla="*/ 42439 w 1409775"/>
              <a:gd name="connsiteY0" fmla="*/ 446965 h 2963664"/>
              <a:gd name="connsiteX1" fmla="*/ 1403684 w 1409775"/>
              <a:gd name="connsiteY1" fmla="*/ 0 h 2963664"/>
              <a:gd name="connsiteX2" fmla="*/ 1408872 w 1409775"/>
              <a:gd name="connsiteY2" fmla="*/ 2963664 h 2963664"/>
              <a:gd name="connsiteX3" fmla="*/ 18 w 1409775"/>
              <a:gd name="connsiteY3" fmla="*/ 662374 h 2963664"/>
              <a:gd name="connsiteX4" fmla="*/ 42439 w 1409775"/>
              <a:gd name="connsiteY4" fmla="*/ 446965 h 2963664"/>
              <a:gd name="connsiteX0" fmla="*/ 10984 w 1378320"/>
              <a:gd name="connsiteY0" fmla="*/ 446965 h 2963664"/>
              <a:gd name="connsiteX1" fmla="*/ 1372229 w 1378320"/>
              <a:gd name="connsiteY1" fmla="*/ 0 h 2963664"/>
              <a:gd name="connsiteX2" fmla="*/ 1377417 w 1378320"/>
              <a:gd name="connsiteY2" fmla="*/ 2963664 h 2963664"/>
              <a:gd name="connsiteX3" fmla="*/ 61 w 1378320"/>
              <a:gd name="connsiteY3" fmla="*/ 681129 h 2963664"/>
              <a:gd name="connsiteX4" fmla="*/ 10984 w 1378320"/>
              <a:gd name="connsiteY4" fmla="*/ 446965 h 2963664"/>
              <a:gd name="connsiteX0" fmla="*/ 0 w 1367336"/>
              <a:gd name="connsiteY0" fmla="*/ 446965 h 2963664"/>
              <a:gd name="connsiteX1" fmla="*/ 1361245 w 1367336"/>
              <a:gd name="connsiteY1" fmla="*/ 0 h 2963664"/>
              <a:gd name="connsiteX2" fmla="*/ 1366433 w 1367336"/>
              <a:gd name="connsiteY2" fmla="*/ 2963664 h 2963664"/>
              <a:gd name="connsiteX3" fmla="*/ 146565 w 1367336"/>
              <a:gd name="connsiteY3" fmla="*/ 599858 h 2963664"/>
              <a:gd name="connsiteX4" fmla="*/ 0 w 1367336"/>
              <a:gd name="connsiteY4" fmla="*/ 446965 h 2963664"/>
              <a:gd name="connsiteX0" fmla="*/ 10984 w 1378320"/>
              <a:gd name="connsiteY0" fmla="*/ 446965 h 2963664"/>
              <a:gd name="connsiteX1" fmla="*/ 1372229 w 1378320"/>
              <a:gd name="connsiteY1" fmla="*/ 0 h 2963664"/>
              <a:gd name="connsiteX2" fmla="*/ 1377417 w 1378320"/>
              <a:gd name="connsiteY2" fmla="*/ 2963664 h 2963664"/>
              <a:gd name="connsiteX3" fmla="*/ 58 w 1378320"/>
              <a:gd name="connsiteY3" fmla="*/ 618613 h 2963664"/>
              <a:gd name="connsiteX4" fmla="*/ 10984 w 1378320"/>
              <a:gd name="connsiteY4" fmla="*/ 446965 h 296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20" h="2963664">
                <a:moveTo>
                  <a:pt x="10984" y="446965"/>
                </a:moveTo>
                <a:cubicBezTo>
                  <a:pt x="507119" y="336258"/>
                  <a:pt x="876094" y="110707"/>
                  <a:pt x="1372229" y="0"/>
                </a:cubicBezTo>
                <a:cubicBezTo>
                  <a:pt x="1367691" y="1127135"/>
                  <a:pt x="1381955" y="1836529"/>
                  <a:pt x="1377417" y="2963664"/>
                </a:cubicBezTo>
                <a:lnTo>
                  <a:pt x="58" y="618613"/>
                </a:lnTo>
                <a:cubicBezTo>
                  <a:pt x="-980" y="492223"/>
                  <a:pt x="12022" y="573355"/>
                  <a:pt x="10984" y="446965"/>
                </a:cubicBez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28" name="Title 1"/>
          <p:cNvSpPr txBox="1">
            <a:spLocks/>
          </p:cNvSpPr>
          <p:nvPr/>
        </p:nvSpPr>
        <p:spPr>
          <a:xfrm>
            <a:off x="667904" y="3771418"/>
            <a:ext cx="3130237" cy="93811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综合营销场景</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6000" b="1" dirty="0">
                <a:solidFill>
                  <a:schemeClr val="tx1"/>
                </a:solidFill>
                <a:latin typeface="+mj-lt"/>
                <a:ea typeface="微软雅黑" panose="020B0503020204020204" pitchFamily="34" charset="-122"/>
                <a:cs typeface="Arial Unicode MS" panose="020B0604020202020204" pitchFamily="34" charset="-122"/>
              </a:rPr>
              <a:t> 42</a:t>
            </a:r>
            <a:endParaRPr lang="zh-CN" altLang="en-US" sz="6000" b="1" dirty="0">
              <a:solidFill>
                <a:schemeClr val="tx1"/>
              </a:solidFill>
              <a:latin typeface="+mj-lt"/>
              <a:ea typeface="微软雅黑" panose="020B0503020204020204" pitchFamily="34" charset="-122"/>
              <a:cs typeface="Arial Unicode MS" panose="020B0604020202020204" pitchFamily="34" charset="-122"/>
            </a:endParaRPr>
          </a:p>
        </p:txBody>
      </p:sp>
      <p:sp>
        <p:nvSpPr>
          <p:cNvPr id="5" name="Rectangle 18"/>
          <p:cNvSpPr>
            <a:spLocks noChangeArrowheads="1"/>
          </p:cNvSpPr>
          <p:nvPr/>
        </p:nvSpPr>
        <p:spPr bwMode="auto">
          <a:xfrm>
            <a:off x="4449283" y="1177925"/>
            <a:ext cx="7114594" cy="352995"/>
          </a:xfrm>
          <a:prstGeom prst="rect">
            <a:avLst/>
          </a:prstGeom>
          <a:solidFill>
            <a:schemeClr val="accent2"/>
          </a:solidFill>
          <a:ln>
            <a:noFill/>
          </a:ln>
          <a:effectLst/>
        </p:spPr>
        <p:txBody>
          <a:bodyPr wrap="square" lIns="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细分客户定位、精确资源匹配、综合智能定价、服务随时响应</a:t>
            </a:r>
          </a:p>
        </p:txBody>
      </p:sp>
      <p:sp>
        <p:nvSpPr>
          <p:cNvPr id="6" name="Rounded Rectangle 5"/>
          <p:cNvSpPr/>
          <p:nvPr/>
        </p:nvSpPr>
        <p:spPr>
          <a:xfrm>
            <a:off x="4445646" y="1623153"/>
            <a:ext cx="766882" cy="787092"/>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客户洞察和需求挖掘</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7" name="Rounded Rectangle 6"/>
          <p:cNvSpPr/>
          <p:nvPr/>
        </p:nvSpPr>
        <p:spPr>
          <a:xfrm>
            <a:off x="5240094" y="1623153"/>
            <a:ext cx="766882" cy="787092"/>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产品销售机会发现</a:t>
            </a:r>
          </a:p>
        </p:txBody>
      </p:sp>
      <p:sp>
        <p:nvSpPr>
          <p:cNvPr id="8" name="Rounded Rectangle 7"/>
          <p:cNvSpPr/>
          <p:nvPr/>
        </p:nvSpPr>
        <p:spPr>
          <a:xfrm>
            <a:off x="6034542" y="1623153"/>
            <a:ext cx="766882" cy="787092"/>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可实现性分析</a:t>
            </a:r>
          </a:p>
        </p:txBody>
      </p:sp>
      <p:sp>
        <p:nvSpPr>
          <p:cNvPr id="9" name="Rounded Rectangle 8"/>
          <p:cNvSpPr/>
          <p:nvPr/>
        </p:nvSpPr>
        <p:spPr>
          <a:xfrm>
            <a:off x="6828991" y="1623153"/>
            <a:ext cx="766882" cy="787092"/>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风险精准定价</a:t>
            </a:r>
          </a:p>
        </p:txBody>
      </p:sp>
      <p:sp>
        <p:nvSpPr>
          <p:cNvPr id="11" name="Rounded Rectangle 10"/>
          <p:cNvSpPr/>
          <p:nvPr/>
        </p:nvSpPr>
        <p:spPr>
          <a:xfrm>
            <a:off x="7623439" y="1623153"/>
            <a:ext cx="766882" cy="787092"/>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综合金融方案设计</a:t>
            </a:r>
          </a:p>
        </p:txBody>
      </p:sp>
      <p:sp>
        <p:nvSpPr>
          <p:cNvPr id="12" name="Rounded Rectangle 11"/>
          <p:cNvSpPr/>
          <p:nvPr/>
        </p:nvSpPr>
        <p:spPr>
          <a:xfrm>
            <a:off x="8417887" y="1623153"/>
            <a:ext cx="766882" cy="787092"/>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进度跟踪检视</a:t>
            </a:r>
          </a:p>
        </p:txBody>
      </p:sp>
      <p:sp>
        <p:nvSpPr>
          <p:cNvPr id="2" name="Rectangle 1"/>
          <p:cNvSpPr/>
          <p:nvPr/>
        </p:nvSpPr>
        <p:spPr>
          <a:xfrm>
            <a:off x="4449883"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分配机会接收</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批量客户导入</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交叉销售机会</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增量销售机会</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集团内销售机会</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行业销售机会</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跨条线联动商机</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公私联动商机</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7" name="Rectangle 16"/>
          <p:cNvSpPr/>
          <p:nvPr/>
        </p:nvSpPr>
        <p:spPr>
          <a:xfrm>
            <a:off x="5243801"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结算类营销</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存款类营销</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融资类营销</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综合金融方案类</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交叉销售机会</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增量销售机会</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8" name="Rectangle 17"/>
          <p:cNvSpPr/>
          <p:nvPr/>
        </p:nvSpPr>
        <p:spPr>
          <a:xfrm>
            <a:off x="6037720"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可实现性分析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制定跟踪计划</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制定活动</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更新商机</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活动日志</a:t>
            </a: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19" name="Rectangle 18"/>
          <p:cNvSpPr/>
          <p:nvPr/>
        </p:nvSpPr>
        <p:spPr>
          <a:xfrm>
            <a:off x="6831638"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客户价值评估</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客户风险评估</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客户定价试算</a:t>
            </a: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21" name="Rectangle 20"/>
          <p:cNvSpPr/>
          <p:nvPr/>
        </p:nvSpPr>
        <p:spPr>
          <a:xfrm>
            <a:off x="7625557"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跨条线资源协调</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公私联动协调</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提交金融方案</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沟通金融方案</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更新金融方案</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22" name="Rectangle 21"/>
          <p:cNvSpPr/>
          <p:nvPr/>
        </p:nvSpPr>
        <p:spPr>
          <a:xfrm>
            <a:off x="8419475"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批量客户营销反馈跟踪</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重点客户方案进度跟踪</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项目</a:t>
            </a:r>
            <a:r>
              <a:rPr lang="en-US" altLang="zh-CN" sz="1100" dirty="0">
                <a:solidFill>
                  <a:schemeClr val="tx1"/>
                </a:solidFill>
                <a:latin typeface="微软雅黑" panose="020B0503020204020204" pitchFamily="34" charset="-122"/>
                <a:ea typeface="微软雅黑" panose="020B0503020204020204" pitchFamily="34" charset="-122"/>
              </a:rPr>
              <a:t>/</a:t>
            </a:r>
            <a:r>
              <a:rPr lang="zh-CN" altLang="en-US" sz="1100" dirty="0">
                <a:solidFill>
                  <a:schemeClr val="tx1"/>
                </a:solidFill>
                <a:latin typeface="微软雅黑" panose="020B0503020204020204" pitchFamily="34" charset="-122"/>
                <a:ea typeface="微软雅黑" panose="020B0503020204020204" pitchFamily="34" charset="-122"/>
              </a:rPr>
              <a:t>商机状态更新</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活动日志</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资源配置优化</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62" name="Rounded Rectangle 10"/>
          <p:cNvSpPr/>
          <p:nvPr/>
        </p:nvSpPr>
        <p:spPr>
          <a:xfrm>
            <a:off x="9212335" y="1623153"/>
            <a:ext cx="766882" cy="787092"/>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合约签订</a:t>
            </a:r>
          </a:p>
        </p:txBody>
      </p:sp>
      <p:sp>
        <p:nvSpPr>
          <p:cNvPr id="63" name="Rounded Rectangle 11"/>
          <p:cNvSpPr/>
          <p:nvPr/>
        </p:nvSpPr>
        <p:spPr>
          <a:xfrm>
            <a:off x="10006784" y="1623153"/>
            <a:ext cx="766882" cy="787092"/>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方案落实</a:t>
            </a:r>
          </a:p>
        </p:txBody>
      </p:sp>
      <p:sp>
        <p:nvSpPr>
          <p:cNvPr id="64" name="Rectangle 20"/>
          <p:cNvSpPr/>
          <p:nvPr/>
        </p:nvSpPr>
        <p:spPr>
          <a:xfrm>
            <a:off x="9213394"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框架协议评审</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提交评审</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协议审批</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异常条款</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65" name="Rectangle 21"/>
          <p:cNvSpPr/>
          <p:nvPr/>
        </p:nvSpPr>
        <p:spPr>
          <a:xfrm>
            <a:off x="10007312"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资源调动交付</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交付过程记录</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异常问题处理</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67" name="Rounded Rectangle 11"/>
          <p:cNvSpPr/>
          <p:nvPr/>
        </p:nvSpPr>
        <p:spPr>
          <a:xfrm>
            <a:off x="10801231" y="1623153"/>
            <a:ext cx="766882" cy="787092"/>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方案落实</a:t>
            </a:r>
          </a:p>
        </p:txBody>
      </p:sp>
      <p:sp>
        <p:nvSpPr>
          <p:cNvPr id="68" name="Rectangle 21"/>
          <p:cNvSpPr/>
          <p:nvPr/>
        </p:nvSpPr>
        <p:spPr>
          <a:xfrm>
            <a:off x="10801231"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客户回访安排</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回访记录</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反馈问题跟进</a:t>
            </a:r>
            <a:endParaRPr lang="en-US" altLang="zh-CN" sz="1100" dirty="0">
              <a:solidFill>
                <a:schemeClr val="tx1"/>
              </a:solidFill>
              <a:latin typeface="微软雅黑" panose="020B0503020204020204" pitchFamily="34" charset="-122"/>
              <a:ea typeface="微软雅黑" panose="020B0503020204020204" pitchFamily="34" charset="-122"/>
            </a:endParaRPr>
          </a:p>
        </p:txBody>
      </p:sp>
      <p:pic>
        <p:nvPicPr>
          <p:cNvPr id="73" name="Picture 72"/>
          <p:cNvPicPr>
            <a:picLocks noChangeAspect="1"/>
          </p:cNvPicPr>
          <p:nvPr/>
        </p:nvPicPr>
        <p:blipFill>
          <a:blip r:embed="rId2"/>
          <a:stretch>
            <a:fillRect/>
          </a:stretch>
        </p:blipFill>
        <p:spPr>
          <a:xfrm>
            <a:off x="580557" y="1168463"/>
            <a:ext cx="3342853" cy="1602928"/>
          </a:xfrm>
          <a:prstGeom prst="rect">
            <a:avLst/>
          </a:prstGeom>
        </p:spPr>
      </p:pic>
      <p:sp>
        <p:nvSpPr>
          <p:cNvPr id="74" name="Rectangle 73"/>
          <p:cNvSpPr/>
          <p:nvPr/>
        </p:nvSpPr>
        <p:spPr>
          <a:xfrm>
            <a:off x="590703" y="1168463"/>
            <a:ext cx="3336036" cy="1600445"/>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endParaRPr>
          </a:p>
        </p:txBody>
      </p:sp>
      <p:sp>
        <p:nvSpPr>
          <p:cNvPr id="75" name="Rectangle 74"/>
          <p:cNvSpPr/>
          <p:nvPr/>
        </p:nvSpPr>
        <p:spPr>
          <a:xfrm>
            <a:off x="590920" y="1886131"/>
            <a:ext cx="3332491" cy="310824"/>
          </a:xfrm>
          <a:prstGeom prst="rect">
            <a:avLst/>
          </a:prstGeom>
          <a:no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2313570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5" y="44291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综合营销管理举例 </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行业销售机会</a:t>
            </a:r>
          </a:p>
        </p:txBody>
      </p:sp>
      <p:sp>
        <p:nvSpPr>
          <p:cNvPr id="3" name="Oval 2"/>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prstClr val="white"/>
                </a:solidFill>
                <a:latin typeface="微软雅黑" panose="020B0503020204020204" pitchFamily="34" charset="-122"/>
                <a:ea typeface="微软雅黑" panose="020B0503020204020204" pitchFamily="34" charset="-122"/>
              </a:rPr>
              <a:t>C</a:t>
            </a:r>
            <a:endParaRPr lang="en-GB" dirty="0" err="1">
              <a:solidFill>
                <a:prstClr val="white"/>
              </a:solidFill>
              <a:latin typeface="微软雅黑" panose="020B0503020204020204" pitchFamily="34" charset="-122"/>
              <a:ea typeface="微软雅黑" panose="020B0503020204020204" pitchFamily="34" charset="-122"/>
            </a:endParaRPr>
          </a:p>
        </p:txBody>
      </p:sp>
      <p:sp>
        <p:nvSpPr>
          <p:cNvPr id="18" name="Oval 17"/>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prstClr val="white"/>
                </a:solidFill>
                <a:latin typeface="微软雅黑" panose="020B0503020204020204" pitchFamily="34" charset="-122"/>
                <a:ea typeface="微软雅黑" panose="020B0503020204020204" pitchFamily="34" charset="-122"/>
              </a:rPr>
              <a:t>2</a:t>
            </a:r>
            <a:endParaRPr lang="en-GB" dirty="0" err="1">
              <a:solidFill>
                <a:prstClr val="white"/>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5749240" y="2468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solidFill>
                <a:srgbClr val="000000"/>
              </a:solidFill>
            </a:endParaRPr>
          </a:p>
        </p:txBody>
      </p:sp>
      <p:sp>
        <p:nvSpPr>
          <p:cNvPr id="20" name="Rectangle 19"/>
          <p:cNvSpPr/>
          <p:nvPr/>
        </p:nvSpPr>
        <p:spPr>
          <a:xfrm>
            <a:off x="597808" y="1177925"/>
            <a:ext cx="10970305" cy="460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1" name="Rectangle 20"/>
          <p:cNvSpPr/>
          <p:nvPr/>
        </p:nvSpPr>
        <p:spPr>
          <a:xfrm>
            <a:off x="597809" y="1658746"/>
            <a:ext cx="7174592"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2" name="Rectangle 21"/>
          <p:cNvSpPr/>
          <p:nvPr/>
        </p:nvSpPr>
        <p:spPr>
          <a:xfrm>
            <a:off x="7794688" y="1658746"/>
            <a:ext cx="3773426"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4" name="object 20"/>
          <p:cNvSpPr txBox="1"/>
          <p:nvPr/>
        </p:nvSpPr>
        <p:spPr>
          <a:xfrm>
            <a:off x="1138478" y="1846446"/>
            <a:ext cx="716513"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业务流程</a:t>
            </a:r>
            <a:endParaRPr sz="1200" dirty="0">
              <a:solidFill>
                <a:srgbClr val="000000"/>
              </a:solidFill>
              <a:latin typeface="微软雅黑" panose="020B0503020204020204" pitchFamily="34" charset="-122"/>
              <a:ea typeface="微软雅黑" panose="020B0503020204020204" pitchFamily="34" charset="-122"/>
              <a:cs typeface="Calibri"/>
            </a:endParaRPr>
          </a:p>
        </p:txBody>
      </p:sp>
      <p:sp>
        <p:nvSpPr>
          <p:cNvPr id="25" name="object 28"/>
          <p:cNvSpPr txBox="1"/>
          <p:nvPr/>
        </p:nvSpPr>
        <p:spPr>
          <a:xfrm>
            <a:off x="8468374" y="2530814"/>
            <a:ext cx="1124671"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环节信息需求</a:t>
            </a:r>
            <a:endParaRPr sz="1200" dirty="0">
              <a:solidFill>
                <a:srgbClr val="000000"/>
              </a:solidFill>
              <a:latin typeface="微软雅黑" panose="020B0503020204020204" pitchFamily="34" charset="-122"/>
              <a:ea typeface="微软雅黑" panose="020B0503020204020204" pitchFamily="34" charset="-122"/>
              <a:cs typeface="Calibri"/>
            </a:endParaRPr>
          </a:p>
        </p:txBody>
      </p:sp>
      <p:sp>
        <p:nvSpPr>
          <p:cNvPr id="26" name="object 15"/>
          <p:cNvSpPr txBox="1"/>
          <p:nvPr/>
        </p:nvSpPr>
        <p:spPr>
          <a:xfrm>
            <a:off x="1138478" y="1330178"/>
            <a:ext cx="986324" cy="184666"/>
          </a:xfrm>
          <a:prstGeom prst="rect">
            <a:avLst/>
          </a:prstGeom>
        </p:spPr>
        <p:txBody>
          <a:bodyPr vert="horz" wrap="square" lIns="0" tIns="0" rIns="0" bIns="0" rtlCol="0">
            <a:spAutoFit/>
          </a:bodyPr>
          <a:lstStyle/>
          <a:p>
            <a:pPr marL="15239"/>
            <a:r>
              <a:rPr lang="zh-CN" altLang="en-US" sz="1200" b="1" dirty="0">
                <a:solidFill>
                  <a:srgbClr val="000000"/>
                </a:solidFill>
                <a:latin typeface="微软雅黑" panose="020B0503020204020204" pitchFamily="34" charset="-122"/>
                <a:ea typeface="微软雅黑" panose="020B0503020204020204" pitchFamily="34" charset="-122"/>
                <a:cs typeface="Calibri"/>
              </a:rPr>
              <a:t>场景 </a:t>
            </a:r>
            <a:endParaRPr sz="1200" b="1" dirty="0">
              <a:solidFill>
                <a:srgbClr val="000000"/>
              </a:solidFill>
              <a:latin typeface="微软雅黑" panose="020B0503020204020204" pitchFamily="34" charset="-122"/>
              <a:ea typeface="微软雅黑" panose="020B0503020204020204" pitchFamily="34" charset="-122"/>
              <a:cs typeface="Calibri"/>
            </a:endParaRPr>
          </a:p>
        </p:txBody>
      </p:sp>
      <p:sp>
        <p:nvSpPr>
          <p:cNvPr id="27" name="Oval 26"/>
          <p:cNvSpPr/>
          <p:nvPr/>
        </p:nvSpPr>
        <p:spPr>
          <a:xfrm>
            <a:off x="706954" y="1225449"/>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2.1</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8" name="Oval 27"/>
          <p:cNvSpPr/>
          <p:nvPr/>
        </p:nvSpPr>
        <p:spPr>
          <a:xfrm>
            <a:off x="710352" y="1763046"/>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2.2</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29" name="Oval 28"/>
          <p:cNvSpPr/>
          <p:nvPr/>
        </p:nvSpPr>
        <p:spPr>
          <a:xfrm>
            <a:off x="8033447" y="241369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2.3</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31" name="Oval 30"/>
          <p:cNvSpPr/>
          <p:nvPr/>
        </p:nvSpPr>
        <p:spPr>
          <a:xfrm>
            <a:off x="10105360" y="2429377"/>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2.5</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10171347" y="2854369"/>
            <a:ext cx="1600200" cy="709752"/>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rgbClr val="000000"/>
                </a:solidFill>
                <a:latin typeface="微软雅黑" panose="020B0503020204020204" pitchFamily="34" charset="-122"/>
                <a:ea typeface="微软雅黑" panose="020B0503020204020204" pitchFamily="34" charset="-122"/>
              </a:rPr>
              <a:t>销售管理记录功能</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zh-CN" altLang="en-US" sz="1200" dirty="0">
                <a:solidFill>
                  <a:srgbClr val="000000"/>
                </a:solidFill>
                <a:latin typeface="微软雅黑" panose="020B0503020204020204" pitchFamily="34" charset="-122"/>
                <a:ea typeface="微软雅黑" panose="020B0503020204020204" pitchFamily="34" charset="-122"/>
              </a:rPr>
              <a:t>产品推介功能</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zh-CN" altLang="en-US" sz="1200" dirty="0">
                <a:solidFill>
                  <a:srgbClr val="000000"/>
                </a:solidFill>
                <a:latin typeface="微软雅黑" panose="020B0503020204020204" pitchFamily="34" charset="-122"/>
                <a:ea typeface="微软雅黑" panose="020B0503020204020204" pitchFamily="34" charset="-122"/>
              </a:rPr>
              <a:t>产品模拟定价功能</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zh-CN" altLang="en-US" sz="1200" dirty="0">
                <a:solidFill>
                  <a:srgbClr val="000000"/>
                </a:solidFill>
                <a:latin typeface="微软雅黑" panose="020B0503020204020204" pitchFamily="34" charset="-122"/>
                <a:ea typeface="微软雅黑" panose="020B0503020204020204" pitchFamily="34" charset="-122"/>
              </a:rPr>
              <a:t>产品审批流程</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zh-CN" altLang="en-US" sz="1200" dirty="0">
                <a:solidFill>
                  <a:srgbClr val="000000"/>
                </a:solidFill>
                <a:latin typeface="微软雅黑" panose="020B0503020204020204" pitchFamily="34" charset="-122"/>
                <a:ea typeface="微软雅黑" panose="020B0503020204020204" pitchFamily="34" charset="-122"/>
              </a:rPr>
              <a:t>产品条款展示</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indent="0">
              <a:buNone/>
            </a:pPr>
            <a:endParaRPr lang="en-US" altLang="zh-CN" sz="1200" dirty="0">
              <a:solidFill>
                <a:srgbClr val="000000"/>
              </a:solidFill>
              <a:latin typeface="微软雅黑" panose="020B0503020204020204" pitchFamily="34" charset="-122"/>
              <a:ea typeface="微软雅黑" panose="020B0503020204020204" pitchFamily="34" charset="-122"/>
            </a:endParaRPr>
          </a:p>
          <a:p>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34" name="Rectangle 33"/>
          <p:cNvSpPr/>
          <p:nvPr/>
        </p:nvSpPr>
        <p:spPr>
          <a:xfrm>
            <a:off x="1487706" y="1282929"/>
            <a:ext cx="1154483" cy="276999"/>
          </a:xfrm>
          <a:prstGeom prst="rect">
            <a:avLst/>
          </a:prstGeom>
        </p:spPr>
        <p:txBody>
          <a:bodyPr wrap="none">
            <a:spAutoFit/>
          </a:bodyPr>
          <a:lstStyle/>
          <a:p>
            <a:r>
              <a:rPr lang="zh-CN" altLang="en-US" sz="1200" b="1"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行业销售机会 </a:t>
            </a:r>
            <a:endParaRPr lang="en-GB" sz="1200" dirty="0">
              <a:solidFill>
                <a:srgbClr val="000000"/>
              </a:solidFill>
              <a:latin typeface="微软雅黑" panose="020B0503020204020204" pitchFamily="34" charset="-122"/>
              <a:ea typeface="微软雅黑" panose="020B0503020204020204" pitchFamily="34" charset="-122"/>
            </a:endParaRPr>
          </a:p>
        </p:txBody>
      </p:sp>
      <p:sp>
        <p:nvSpPr>
          <p:cNvPr id="39" name="Oval 38"/>
          <p:cNvSpPr/>
          <p:nvPr/>
        </p:nvSpPr>
        <p:spPr>
          <a:xfrm>
            <a:off x="8056992" y="2989371"/>
            <a:ext cx="208707" cy="2035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1</a:t>
            </a:r>
            <a:endParaRPr lang="en-GB" sz="1200" dirty="0" err="1">
              <a:solidFill>
                <a:prstClr val="white"/>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8286687" y="2918461"/>
            <a:ext cx="2145802" cy="2965406"/>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200">
                <a:latin typeface="微软雅黑" panose="020B0503020204020204" pitchFamily="34" charset="-122"/>
                <a:ea typeface="微软雅黑" panose="020B0503020204020204" pitchFamily="34" charset="-122"/>
              </a:defRPr>
            </a:lvl1pPr>
          </a:lstStyle>
          <a:p>
            <a:r>
              <a:rPr lang="zh-CN" altLang="en-US" dirty="0">
                <a:solidFill>
                  <a:srgbClr val="000000"/>
                </a:solidFill>
              </a:rPr>
              <a:t>行业基础数据</a:t>
            </a:r>
            <a:endParaRPr lang="en-US" altLang="zh-CN" dirty="0">
              <a:solidFill>
                <a:srgbClr val="000000"/>
              </a:solidFill>
            </a:endParaRPr>
          </a:p>
          <a:p>
            <a:r>
              <a:rPr lang="zh-CN" altLang="en-US" dirty="0">
                <a:solidFill>
                  <a:srgbClr val="000000"/>
                </a:solidFill>
              </a:rPr>
              <a:t>目标客户基础信息</a:t>
            </a:r>
            <a:endParaRPr lang="en-US" altLang="zh-CN" dirty="0">
              <a:solidFill>
                <a:srgbClr val="000000"/>
              </a:solidFill>
            </a:endParaRPr>
          </a:p>
          <a:p>
            <a:r>
              <a:rPr lang="zh-CN" altLang="en-US" dirty="0">
                <a:solidFill>
                  <a:srgbClr val="000000"/>
                </a:solidFill>
              </a:rPr>
              <a:t>目标客户产品偏好</a:t>
            </a:r>
            <a:endParaRPr lang="en-US" altLang="zh-CN" dirty="0">
              <a:solidFill>
                <a:srgbClr val="000000"/>
              </a:solidFill>
            </a:endParaRPr>
          </a:p>
          <a:p>
            <a:endParaRPr lang="en-US" altLang="zh-CN" dirty="0">
              <a:solidFill>
                <a:srgbClr val="000000"/>
              </a:solidFill>
            </a:endParaRPr>
          </a:p>
        </p:txBody>
      </p:sp>
      <p:cxnSp>
        <p:nvCxnSpPr>
          <p:cNvPr id="41" name="Straight Connector 40"/>
          <p:cNvCxnSpPr/>
          <p:nvPr/>
        </p:nvCxnSpPr>
        <p:spPr>
          <a:xfrm>
            <a:off x="2656068" y="2019843"/>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a:off x="4325202" y="2019843"/>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5994336" y="2018360"/>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sp>
        <p:nvSpPr>
          <p:cNvPr id="49" name="Flowchart: Magnetic Disk 48"/>
          <p:cNvSpPr/>
          <p:nvPr/>
        </p:nvSpPr>
        <p:spPr>
          <a:xfrm>
            <a:off x="2912907" y="2171222"/>
            <a:ext cx="1150836" cy="516309"/>
          </a:xfrm>
          <a:prstGeom prst="flowChartMagneticDisk">
            <a:avLst/>
          </a:prstGeom>
          <a:solidFill>
            <a:srgbClr val="00A3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100" dirty="0">
                <a:solidFill>
                  <a:prstClr val="white"/>
                </a:solidFill>
                <a:latin typeface="微软雅黑" panose="020B0503020204020204" pitchFamily="34" charset="-122"/>
                <a:ea typeface="微软雅黑" panose="020B0503020204020204" pitchFamily="34" charset="-122"/>
              </a:rPr>
              <a:t>对公营销平台</a:t>
            </a:r>
            <a:endParaRPr lang="en-GB" sz="1100" dirty="0" err="1">
              <a:solidFill>
                <a:prstClr val="white"/>
              </a:solidFill>
              <a:latin typeface="微软雅黑" panose="020B0503020204020204" pitchFamily="34" charset="-122"/>
              <a:ea typeface="微软雅黑" panose="020B0503020204020204" pitchFamily="34" charset="-122"/>
            </a:endParaRPr>
          </a:p>
        </p:txBody>
      </p:sp>
      <p:grpSp>
        <p:nvGrpSpPr>
          <p:cNvPr id="61" name="Group 60"/>
          <p:cNvGrpSpPr/>
          <p:nvPr/>
        </p:nvGrpSpPr>
        <p:grpSpPr>
          <a:xfrm>
            <a:off x="6206307" y="2025887"/>
            <a:ext cx="1178214" cy="632675"/>
            <a:chOff x="4500184" y="2031011"/>
            <a:chExt cx="1178214" cy="632675"/>
          </a:xfrm>
        </p:grpSpPr>
        <p:sp>
          <p:nvSpPr>
            <p:cNvPr id="62" name="Rounded Rectangle 61"/>
            <p:cNvSpPr/>
            <p:nvPr/>
          </p:nvSpPr>
          <p:spPr>
            <a:xfrm>
              <a:off x="4500184" y="2445414"/>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rgbClr val="000000"/>
                  </a:solidFill>
                  <a:latin typeface="微软雅黑" panose="020B0503020204020204" pitchFamily="34" charset="-122"/>
                  <a:ea typeface="微软雅黑" panose="020B0503020204020204" pitchFamily="34" charset="-122"/>
                </a:rPr>
                <a:t>客户</a:t>
              </a:r>
              <a:endParaRPr lang="en-GB" sz="1200" b="1" dirty="0" err="1">
                <a:solidFill>
                  <a:srgbClr val="000000"/>
                </a:solidFill>
                <a:latin typeface="微软雅黑" panose="020B0503020204020204" pitchFamily="34" charset="-122"/>
                <a:ea typeface="微软雅黑" panose="020B0503020204020204" pitchFamily="34" charset="-122"/>
              </a:endParaRPr>
            </a:p>
          </p:txBody>
        </p:sp>
        <p:grpSp>
          <p:nvGrpSpPr>
            <p:cNvPr id="63" name="Group 62"/>
            <p:cNvGrpSpPr/>
            <p:nvPr/>
          </p:nvGrpSpPr>
          <p:grpSpPr>
            <a:xfrm>
              <a:off x="4874875" y="2031011"/>
              <a:ext cx="321826" cy="421466"/>
              <a:chOff x="1435100" y="1541463"/>
              <a:chExt cx="382588" cy="368300"/>
            </a:xfrm>
            <a:solidFill>
              <a:schemeClr val="tx2"/>
            </a:solidFill>
          </p:grpSpPr>
          <p:sp>
            <p:nvSpPr>
              <p:cNvPr id="64"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5"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6"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7"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8"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9"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0"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grpSp>
        <p:nvGrpSpPr>
          <p:cNvPr id="71" name="Group 70"/>
          <p:cNvGrpSpPr/>
          <p:nvPr/>
        </p:nvGrpSpPr>
        <p:grpSpPr>
          <a:xfrm>
            <a:off x="919787" y="2057602"/>
            <a:ext cx="1414303" cy="649144"/>
            <a:chOff x="6176952" y="2029623"/>
            <a:chExt cx="1414303" cy="649144"/>
          </a:xfrm>
        </p:grpSpPr>
        <p:sp>
          <p:nvSpPr>
            <p:cNvPr id="72" name="Rounded Rectangle 71"/>
            <p:cNvSpPr/>
            <p:nvPr/>
          </p:nvSpPr>
          <p:spPr>
            <a:xfrm>
              <a:off x="6176952" y="2444046"/>
              <a:ext cx="1414303" cy="234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rgbClr val="000000"/>
                  </a:solidFill>
                  <a:latin typeface="微软雅黑" panose="020B0503020204020204" pitchFamily="34" charset="-122"/>
                  <a:ea typeface="微软雅黑" panose="020B0503020204020204" pitchFamily="34" charset="-122"/>
                </a:rPr>
                <a:t>业务部门</a:t>
              </a:r>
              <a:endParaRPr lang="en-GB" sz="1200" b="1" dirty="0" err="1">
                <a:solidFill>
                  <a:srgbClr val="000000"/>
                </a:solidFill>
                <a:latin typeface="微软雅黑" panose="020B0503020204020204" pitchFamily="34" charset="-122"/>
                <a:ea typeface="微软雅黑" panose="020B0503020204020204" pitchFamily="34" charset="-122"/>
              </a:endParaRPr>
            </a:p>
          </p:txBody>
        </p:sp>
        <p:grpSp>
          <p:nvGrpSpPr>
            <p:cNvPr id="73" name="Group 94"/>
            <p:cNvGrpSpPr/>
            <p:nvPr/>
          </p:nvGrpSpPr>
          <p:grpSpPr>
            <a:xfrm>
              <a:off x="6770004" y="2029623"/>
              <a:ext cx="365295" cy="422854"/>
              <a:chOff x="4200525" y="4718050"/>
              <a:chExt cx="1077913" cy="1296988"/>
            </a:xfrm>
            <a:solidFill>
              <a:schemeClr val="tx2"/>
            </a:solidFill>
          </p:grpSpPr>
          <p:sp>
            <p:nvSpPr>
              <p:cNvPr id="74" name="Freeform 81"/>
              <p:cNvSpPr>
                <a:spLocks/>
              </p:cNvSpPr>
              <p:nvPr/>
            </p:nvSpPr>
            <p:spPr bwMode="auto">
              <a:xfrm>
                <a:off x="4200525" y="5024438"/>
                <a:ext cx="673100" cy="990600"/>
              </a:xfrm>
              <a:custGeom>
                <a:avLst/>
                <a:gdLst/>
                <a:ahLst/>
                <a:cxnLst>
                  <a:cxn ang="0">
                    <a:pos x="298" y="273"/>
                  </a:cxn>
                  <a:cxn ang="0">
                    <a:pos x="298" y="72"/>
                  </a:cxn>
                  <a:cxn ang="0">
                    <a:pos x="375" y="150"/>
                  </a:cxn>
                  <a:cxn ang="0">
                    <a:pos x="404" y="202"/>
                  </a:cxn>
                  <a:cxn ang="0">
                    <a:pos x="426" y="243"/>
                  </a:cxn>
                  <a:cxn ang="0">
                    <a:pos x="446" y="250"/>
                  </a:cxn>
                  <a:cxn ang="0">
                    <a:pos x="470" y="238"/>
                  </a:cxn>
                  <a:cxn ang="0">
                    <a:pos x="475" y="205"/>
                  </a:cxn>
                  <a:cxn ang="0">
                    <a:pos x="462" y="177"/>
                  </a:cxn>
                  <a:cxn ang="0">
                    <a:pos x="361" y="37"/>
                  </a:cxn>
                  <a:cxn ang="0">
                    <a:pos x="267" y="0"/>
                  </a:cxn>
                  <a:cxn ang="0">
                    <a:pos x="106" y="1"/>
                  </a:cxn>
                  <a:cxn ang="0">
                    <a:pos x="20" y="57"/>
                  </a:cxn>
                  <a:cxn ang="0">
                    <a:pos x="9" y="161"/>
                  </a:cxn>
                  <a:cxn ang="0">
                    <a:pos x="73" y="211"/>
                  </a:cxn>
                  <a:cxn ang="0">
                    <a:pos x="83" y="214"/>
                  </a:cxn>
                  <a:cxn ang="0">
                    <a:pos x="145" y="221"/>
                  </a:cxn>
                  <a:cxn ang="0">
                    <a:pos x="179" y="219"/>
                  </a:cxn>
                  <a:cxn ang="0">
                    <a:pos x="167" y="157"/>
                  </a:cxn>
                  <a:cxn ang="0">
                    <a:pos x="131" y="157"/>
                  </a:cxn>
                  <a:cxn ang="0">
                    <a:pos x="76" y="142"/>
                  </a:cxn>
                  <a:cxn ang="0">
                    <a:pos x="67" y="132"/>
                  </a:cxn>
                  <a:cxn ang="0">
                    <a:pos x="81" y="82"/>
                  </a:cxn>
                  <a:cxn ang="0">
                    <a:pos x="81" y="137"/>
                  </a:cxn>
                  <a:cxn ang="0">
                    <a:pos x="133" y="149"/>
                  </a:cxn>
                  <a:cxn ang="0">
                    <a:pos x="252" y="96"/>
                  </a:cxn>
                  <a:cxn ang="0">
                    <a:pos x="223" y="278"/>
                  </a:cxn>
                  <a:cxn ang="0">
                    <a:pos x="180" y="271"/>
                  </a:cxn>
                  <a:cxn ang="0">
                    <a:pos x="120" y="229"/>
                  </a:cxn>
                  <a:cxn ang="0">
                    <a:pos x="81" y="222"/>
                  </a:cxn>
                  <a:cxn ang="0">
                    <a:pos x="81" y="305"/>
                  </a:cxn>
                  <a:cxn ang="0">
                    <a:pos x="131" y="706"/>
                  </a:cxn>
                  <a:cxn ang="0">
                    <a:pos x="180" y="336"/>
                  </a:cxn>
                  <a:cxn ang="0">
                    <a:pos x="199" y="657"/>
                  </a:cxn>
                  <a:cxn ang="0">
                    <a:pos x="298" y="657"/>
                  </a:cxn>
                  <a:cxn ang="0">
                    <a:pos x="238" y="442"/>
                  </a:cxn>
                </a:cxnLst>
                <a:rect l="0" t="0" r="r" b="b"/>
                <a:pathLst>
                  <a:path w="479" h="706">
                    <a:moveTo>
                      <a:pt x="260" y="336"/>
                    </a:moveTo>
                    <a:cubicBezTo>
                      <a:pt x="270" y="313"/>
                      <a:pt x="282" y="292"/>
                      <a:pt x="298" y="273"/>
                    </a:cubicBezTo>
                    <a:cubicBezTo>
                      <a:pt x="298" y="229"/>
                      <a:pt x="298" y="229"/>
                      <a:pt x="298" y="229"/>
                    </a:cubicBezTo>
                    <a:cubicBezTo>
                      <a:pt x="298" y="72"/>
                      <a:pt x="298" y="72"/>
                      <a:pt x="298" y="72"/>
                    </a:cubicBezTo>
                    <a:cubicBezTo>
                      <a:pt x="304" y="75"/>
                      <a:pt x="312" y="80"/>
                      <a:pt x="322" y="87"/>
                    </a:cubicBezTo>
                    <a:cubicBezTo>
                      <a:pt x="337" y="99"/>
                      <a:pt x="355" y="119"/>
                      <a:pt x="375" y="150"/>
                    </a:cubicBezTo>
                    <a:cubicBezTo>
                      <a:pt x="383" y="163"/>
                      <a:pt x="392" y="178"/>
                      <a:pt x="400" y="195"/>
                    </a:cubicBezTo>
                    <a:cubicBezTo>
                      <a:pt x="401" y="197"/>
                      <a:pt x="403" y="200"/>
                      <a:pt x="404" y="202"/>
                    </a:cubicBezTo>
                    <a:cubicBezTo>
                      <a:pt x="408" y="211"/>
                      <a:pt x="412" y="220"/>
                      <a:pt x="416" y="230"/>
                    </a:cubicBezTo>
                    <a:cubicBezTo>
                      <a:pt x="418" y="235"/>
                      <a:pt x="422" y="239"/>
                      <a:pt x="426" y="243"/>
                    </a:cubicBezTo>
                    <a:cubicBezTo>
                      <a:pt x="428" y="245"/>
                      <a:pt x="432" y="246"/>
                      <a:pt x="435" y="248"/>
                    </a:cubicBezTo>
                    <a:cubicBezTo>
                      <a:pt x="438" y="249"/>
                      <a:pt x="442" y="250"/>
                      <a:pt x="446" y="250"/>
                    </a:cubicBezTo>
                    <a:cubicBezTo>
                      <a:pt x="450" y="250"/>
                      <a:pt x="454" y="249"/>
                      <a:pt x="458" y="247"/>
                    </a:cubicBezTo>
                    <a:cubicBezTo>
                      <a:pt x="463" y="245"/>
                      <a:pt x="467" y="242"/>
                      <a:pt x="470" y="238"/>
                    </a:cubicBezTo>
                    <a:cubicBezTo>
                      <a:pt x="473" y="235"/>
                      <a:pt x="474" y="232"/>
                      <a:pt x="476" y="229"/>
                    </a:cubicBezTo>
                    <a:cubicBezTo>
                      <a:pt x="478" y="221"/>
                      <a:pt x="479" y="213"/>
                      <a:pt x="475" y="205"/>
                    </a:cubicBezTo>
                    <a:cubicBezTo>
                      <a:pt x="472" y="198"/>
                      <a:pt x="469" y="191"/>
                      <a:pt x="466" y="184"/>
                    </a:cubicBezTo>
                    <a:cubicBezTo>
                      <a:pt x="465" y="182"/>
                      <a:pt x="464" y="179"/>
                      <a:pt x="462" y="177"/>
                    </a:cubicBezTo>
                    <a:cubicBezTo>
                      <a:pt x="453" y="157"/>
                      <a:pt x="444" y="140"/>
                      <a:pt x="434" y="124"/>
                    </a:cubicBezTo>
                    <a:cubicBezTo>
                      <a:pt x="410" y="83"/>
                      <a:pt x="385" y="56"/>
                      <a:pt x="361" y="37"/>
                    </a:cubicBezTo>
                    <a:cubicBezTo>
                      <a:pt x="327" y="9"/>
                      <a:pt x="295" y="2"/>
                      <a:pt x="277" y="2"/>
                    </a:cubicBezTo>
                    <a:cubicBezTo>
                      <a:pt x="274" y="1"/>
                      <a:pt x="270" y="0"/>
                      <a:pt x="267" y="0"/>
                    </a:cubicBezTo>
                    <a:cubicBezTo>
                      <a:pt x="112" y="0"/>
                      <a:pt x="112" y="0"/>
                      <a:pt x="112" y="0"/>
                    </a:cubicBezTo>
                    <a:cubicBezTo>
                      <a:pt x="110" y="0"/>
                      <a:pt x="108" y="1"/>
                      <a:pt x="106" y="1"/>
                    </a:cubicBezTo>
                    <a:cubicBezTo>
                      <a:pt x="92" y="2"/>
                      <a:pt x="79" y="6"/>
                      <a:pt x="67" y="12"/>
                    </a:cubicBezTo>
                    <a:cubicBezTo>
                      <a:pt x="48" y="23"/>
                      <a:pt x="32" y="39"/>
                      <a:pt x="20" y="57"/>
                    </a:cubicBezTo>
                    <a:cubicBezTo>
                      <a:pt x="8" y="76"/>
                      <a:pt x="0" y="97"/>
                      <a:pt x="0" y="121"/>
                    </a:cubicBezTo>
                    <a:cubicBezTo>
                      <a:pt x="0" y="134"/>
                      <a:pt x="3" y="148"/>
                      <a:pt x="9" y="161"/>
                    </a:cubicBezTo>
                    <a:cubicBezTo>
                      <a:pt x="19" y="180"/>
                      <a:pt x="37" y="196"/>
                      <a:pt x="59" y="206"/>
                    </a:cubicBezTo>
                    <a:cubicBezTo>
                      <a:pt x="64" y="208"/>
                      <a:pt x="68" y="210"/>
                      <a:pt x="73" y="211"/>
                    </a:cubicBezTo>
                    <a:cubicBezTo>
                      <a:pt x="76" y="212"/>
                      <a:pt x="78" y="213"/>
                      <a:pt x="81" y="214"/>
                    </a:cubicBezTo>
                    <a:cubicBezTo>
                      <a:pt x="82" y="214"/>
                      <a:pt x="83" y="214"/>
                      <a:pt x="83" y="214"/>
                    </a:cubicBezTo>
                    <a:cubicBezTo>
                      <a:pt x="95" y="217"/>
                      <a:pt x="107" y="219"/>
                      <a:pt x="121" y="220"/>
                    </a:cubicBezTo>
                    <a:cubicBezTo>
                      <a:pt x="129" y="221"/>
                      <a:pt x="137" y="221"/>
                      <a:pt x="145" y="221"/>
                    </a:cubicBezTo>
                    <a:cubicBezTo>
                      <a:pt x="153" y="221"/>
                      <a:pt x="162" y="221"/>
                      <a:pt x="171" y="221"/>
                    </a:cubicBezTo>
                    <a:cubicBezTo>
                      <a:pt x="174" y="220"/>
                      <a:pt x="176" y="220"/>
                      <a:pt x="179" y="219"/>
                    </a:cubicBezTo>
                    <a:cubicBezTo>
                      <a:pt x="192" y="214"/>
                      <a:pt x="201" y="201"/>
                      <a:pt x="201" y="186"/>
                    </a:cubicBezTo>
                    <a:cubicBezTo>
                      <a:pt x="199" y="169"/>
                      <a:pt x="184" y="155"/>
                      <a:pt x="167" y="157"/>
                    </a:cubicBezTo>
                    <a:cubicBezTo>
                      <a:pt x="159" y="157"/>
                      <a:pt x="152" y="157"/>
                      <a:pt x="145" y="157"/>
                    </a:cubicBezTo>
                    <a:cubicBezTo>
                      <a:pt x="140" y="157"/>
                      <a:pt x="136" y="157"/>
                      <a:pt x="131" y="157"/>
                    </a:cubicBezTo>
                    <a:cubicBezTo>
                      <a:pt x="107" y="156"/>
                      <a:pt x="91" y="151"/>
                      <a:pt x="81" y="146"/>
                    </a:cubicBezTo>
                    <a:cubicBezTo>
                      <a:pt x="79" y="145"/>
                      <a:pt x="77" y="144"/>
                      <a:pt x="76" y="142"/>
                    </a:cubicBezTo>
                    <a:cubicBezTo>
                      <a:pt x="75" y="142"/>
                      <a:pt x="74" y="141"/>
                      <a:pt x="73" y="140"/>
                    </a:cubicBezTo>
                    <a:cubicBezTo>
                      <a:pt x="70" y="138"/>
                      <a:pt x="68" y="135"/>
                      <a:pt x="67" y="132"/>
                    </a:cubicBezTo>
                    <a:cubicBezTo>
                      <a:pt x="65" y="129"/>
                      <a:pt x="64" y="125"/>
                      <a:pt x="64" y="121"/>
                    </a:cubicBezTo>
                    <a:cubicBezTo>
                      <a:pt x="64" y="110"/>
                      <a:pt x="70" y="94"/>
                      <a:pt x="81" y="82"/>
                    </a:cubicBezTo>
                    <a:cubicBezTo>
                      <a:pt x="81" y="82"/>
                      <a:pt x="81" y="82"/>
                      <a:pt x="81" y="82"/>
                    </a:cubicBezTo>
                    <a:cubicBezTo>
                      <a:pt x="81" y="137"/>
                      <a:pt x="81" y="137"/>
                      <a:pt x="81" y="137"/>
                    </a:cubicBezTo>
                    <a:cubicBezTo>
                      <a:pt x="85" y="139"/>
                      <a:pt x="85" y="139"/>
                      <a:pt x="85" y="139"/>
                    </a:cubicBezTo>
                    <a:cubicBezTo>
                      <a:pt x="92" y="142"/>
                      <a:pt x="106" y="148"/>
                      <a:pt x="133" y="149"/>
                    </a:cubicBezTo>
                    <a:cubicBezTo>
                      <a:pt x="144" y="79"/>
                      <a:pt x="144" y="79"/>
                      <a:pt x="144" y="79"/>
                    </a:cubicBezTo>
                    <a:cubicBezTo>
                      <a:pt x="252" y="96"/>
                      <a:pt x="252" y="96"/>
                      <a:pt x="252" y="96"/>
                    </a:cubicBezTo>
                    <a:cubicBezTo>
                      <a:pt x="238" y="181"/>
                      <a:pt x="238" y="181"/>
                      <a:pt x="238" y="181"/>
                    </a:cubicBezTo>
                    <a:cubicBezTo>
                      <a:pt x="223" y="278"/>
                      <a:pt x="223" y="278"/>
                      <a:pt x="223" y="278"/>
                    </a:cubicBezTo>
                    <a:cubicBezTo>
                      <a:pt x="199" y="274"/>
                      <a:pt x="199" y="274"/>
                      <a:pt x="199" y="274"/>
                    </a:cubicBezTo>
                    <a:cubicBezTo>
                      <a:pt x="180" y="271"/>
                      <a:pt x="180" y="271"/>
                      <a:pt x="180" y="271"/>
                    </a:cubicBezTo>
                    <a:cubicBezTo>
                      <a:pt x="115" y="261"/>
                      <a:pt x="115" y="261"/>
                      <a:pt x="115" y="261"/>
                    </a:cubicBezTo>
                    <a:cubicBezTo>
                      <a:pt x="120" y="229"/>
                      <a:pt x="120" y="229"/>
                      <a:pt x="120" y="229"/>
                    </a:cubicBezTo>
                    <a:cubicBezTo>
                      <a:pt x="106" y="227"/>
                      <a:pt x="94" y="225"/>
                      <a:pt x="82" y="222"/>
                    </a:cubicBezTo>
                    <a:cubicBezTo>
                      <a:pt x="82" y="222"/>
                      <a:pt x="81" y="222"/>
                      <a:pt x="81" y="222"/>
                    </a:cubicBezTo>
                    <a:cubicBezTo>
                      <a:pt x="81" y="229"/>
                      <a:pt x="81" y="229"/>
                      <a:pt x="81" y="229"/>
                    </a:cubicBezTo>
                    <a:cubicBezTo>
                      <a:pt x="81" y="305"/>
                      <a:pt x="81" y="305"/>
                      <a:pt x="81" y="305"/>
                    </a:cubicBezTo>
                    <a:cubicBezTo>
                      <a:pt x="81" y="657"/>
                      <a:pt x="81" y="657"/>
                      <a:pt x="81" y="657"/>
                    </a:cubicBezTo>
                    <a:cubicBezTo>
                      <a:pt x="81" y="684"/>
                      <a:pt x="103" y="706"/>
                      <a:pt x="131" y="706"/>
                    </a:cubicBezTo>
                    <a:cubicBezTo>
                      <a:pt x="158" y="706"/>
                      <a:pt x="180" y="684"/>
                      <a:pt x="180" y="657"/>
                    </a:cubicBezTo>
                    <a:cubicBezTo>
                      <a:pt x="180" y="336"/>
                      <a:pt x="180" y="336"/>
                      <a:pt x="180" y="336"/>
                    </a:cubicBezTo>
                    <a:cubicBezTo>
                      <a:pt x="199" y="336"/>
                      <a:pt x="199" y="336"/>
                      <a:pt x="199" y="336"/>
                    </a:cubicBezTo>
                    <a:cubicBezTo>
                      <a:pt x="199" y="657"/>
                      <a:pt x="199" y="657"/>
                      <a:pt x="199" y="657"/>
                    </a:cubicBezTo>
                    <a:cubicBezTo>
                      <a:pt x="199" y="684"/>
                      <a:pt x="221" y="706"/>
                      <a:pt x="248" y="706"/>
                    </a:cubicBezTo>
                    <a:cubicBezTo>
                      <a:pt x="275" y="706"/>
                      <a:pt x="298" y="684"/>
                      <a:pt x="298" y="657"/>
                    </a:cubicBezTo>
                    <a:cubicBezTo>
                      <a:pt x="298" y="611"/>
                      <a:pt x="298" y="611"/>
                      <a:pt x="298" y="611"/>
                    </a:cubicBezTo>
                    <a:cubicBezTo>
                      <a:pt x="260" y="564"/>
                      <a:pt x="238" y="506"/>
                      <a:pt x="238" y="442"/>
                    </a:cubicBezTo>
                    <a:cubicBezTo>
                      <a:pt x="238" y="404"/>
                      <a:pt x="246" y="368"/>
                      <a:pt x="260" y="3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5" name="Freeform 82"/>
              <p:cNvSpPr>
                <a:spLocks/>
              </p:cNvSpPr>
              <p:nvPr/>
            </p:nvSpPr>
            <p:spPr bwMode="auto">
              <a:xfrm>
                <a:off x="4318000" y="4718050"/>
                <a:ext cx="277813" cy="276225"/>
              </a:xfrm>
              <a:custGeom>
                <a:avLst/>
                <a:gdLst/>
                <a:ahLst/>
                <a:cxnLst>
                  <a:cxn ang="0">
                    <a:pos x="120" y="11"/>
                  </a:cxn>
                  <a:cxn ang="0">
                    <a:pos x="12" y="78"/>
                  </a:cxn>
                  <a:cxn ang="0">
                    <a:pos x="79" y="186"/>
                  </a:cxn>
                  <a:cxn ang="0">
                    <a:pos x="187" y="119"/>
                  </a:cxn>
                  <a:cxn ang="0">
                    <a:pos x="120" y="11"/>
                  </a:cxn>
                </a:cxnLst>
                <a:rect l="0" t="0" r="r" b="b"/>
                <a:pathLst>
                  <a:path w="198" h="197">
                    <a:moveTo>
                      <a:pt x="120" y="11"/>
                    </a:moveTo>
                    <a:cubicBezTo>
                      <a:pt x="71" y="0"/>
                      <a:pt x="23" y="30"/>
                      <a:pt x="12" y="78"/>
                    </a:cubicBezTo>
                    <a:cubicBezTo>
                      <a:pt x="0" y="126"/>
                      <a:pt x="30" y="175"/>
                      <a:pt x="79" y="186"/>
                    </a:cubicBezTo>
                    <a:cubicBezTo>
                      <a:pt x="127" y="197"/>
                      <a:pt x="176" y="167"/>
                      <a:pt x="187" y="119"/>
                    </a:cubicBezTo>
                    <a:cubicBezTo>
                      <a:pt x="198" y="71"/>
                      <a:pt x="168" y="22"/>
                      <a:pt x="120"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6" name="Freeform 83"/>
              <p:cNvSpPr>
                <a:spLocks/>
              </p:cNvSpPr>
              <p:nvPr/>
            </p:nvSpPr>
            <p:spPr bwMode="auto">
              <a:xfrm>
                <a:off x="4546600" y="5278438"/>
                <a:ext cx="731838" cy="731838"/>
              </a:xfrm>
              <a:custGeom>
                <a:avLst/>
                <a:gdLst/>
                <a:ahLst/>
                <a:cxnLst>
                  <a:cxn ang="0">
                    <a:pos x="261" y="0"/>
                  </a:cxn>
                  <a:cxn ang="0">
                    <a:pos x="228" y="2"/>
                  </a:cxn>
                  <a:cxn ang="0">
                    <a:pos x="237" y="21"/>
                  </a:cxn>
                  <a:cxn ang="0">
                    <a:pos x="238" y="47"/>
                  </a:cxn>
                  <a:cxn ang="0">
                    <a:pos x="261" y="46"/>
                  </a:cxn>
                  <a:cxn ang="0">
                    <a:pos x="476" y="261"/>
                  </a:cxn>
                  <a:cxn ang="0">
                    <a:pos x="261" y="476"/>
                  </a:cxn>
                  <a:cxn ang="0">
                    <a:pos x="52" y="311"/>
                  </a:cxn>
                  <a:cxn ang="0">
                    <a:pos x="46" y="261"/>
                  </a:cxn>
                  <a:cxn ang="0">
                    <a:pos x="52" y="211"/>
                  </a:cxn>
                  <a:cxn ang="0">
                    <a:pos x="172" y="65"/>
                  </a:cxn>
                  <a:cxn ang="0">
                    <a:pos x="163" y="52"/>
                  </a:cxn>
                  <a:cxn ang="0">
                    <a:pos x="150" y="24"/>
                  </a:cxn>
                  <a:cxn ang="0">
                    <a:pos x="52" y="105"/>
                  </a:cxn>
                  <a:cxn ang="0">
                    <a:pos x="23" y="155"/>
                  </a:cxn>
                  <a:cxn ang="0">
                    <a:pos x="0" y="261"/>
                  </a:cxn>
                  <a:cxn ang="0">
                    <a:pos x="52" y="417"/>
                  </a:cxn>
                  <a:cxn ang="0">
                    <a:pos x="261" y="522"/>
                  </a:cxn>
                  <a:cxn ang="0">
                    <a:pos x="522" y="261"/>
                  </a:cxn>
                  <a:cxn ang="0">
                    <a:pos x="261" y="0"/>
                  </a:cxn>
                </a:cxnLst>
                <a:rect l="0" t="0" r="r" b="b"/>
                <a:pathLst>
                  <a:path w="522" h="522">
                    <a:moveTo>
                      <a:pt x="261" y="0"/>
                    </a:moveTo>
                    <a:cubicBezTo>
                      <a:pt x="250" y="0"/>
                      <a:pt x="239" y="1"/>
                      <a:pt x="228" y="2"/>
                    </a:cubicBezTo>
                    <a:cubicBezTo>
                      <a:pt x="231" y="8"/>
                      <a:pt x="234" y="14"/>
                      <a:pt x="237" y="21"/>
                    </a:cubicBezTo>
                    <a:cubicBezTo>
                      <a:pt x="240" y="29"/>
                      <a:pt x="241" y="38"/>
                      <a:pt x="238" y="47"/>
                    </a:cubicBezTo>
                    <a:cubicBezTo>
                      <a:pt x="246" y="46"/>
                      <a:pt x="253" y="46"/>
                      <a:pt x="261" y="46"/>
                    </a:cubicBezTo>
                    <a:cubicBezTo>
                      <a:pt x="380" y="46"/>
                      <a:pt x="476" y="142"/>
                      <a:pt x="476" y="261"/>
                    </a:cubicBezTo>
                    <a:cubicBezTo>
                      <a:pt x="476" y="380"/>
                      <a:pt x="380" y="476"/>
                      <a:pt x="261" y="476"/>
                    </a:cubicBezTo>
                    <a:cubicBezTo>
                      <a:pt x="159" y="476"/>
                      <a:pt x="74" y="406"/>
                      <a:pt x="52" y="311"/>
                    </a:cubicBezTo>
                    <a:cubicBezTo>
                      <a:pt x="48" y="295"/>
                      <a:pt x="46" y="278"/>
                      <a:pt x="46" y="261"/>
                    </a:cubicBezTo>
                    <a:cubicBezTo>
                      <a:pt x="46" y="244"/>
                      <a:pt x="48" y="227"/>
                      <a:pt x="52" y="211"/>
                    </a:cubicBezTo>
                    <a:cubicBezTo>
                      <a:pt x="67" y="146"/>
                      <a:pt x="112" y="92"/>
                      <a:pt x="172" y="65"/>
                    </a:cubicBezTo>
                    <a:cubicBezTo>
                      <a:pt x="168" y="61"/>
                      <a:pt x="165" y="57"/>
                      <a:pt x="163" y="52"/>
                    </a:cubicBezTo>
                    <a:cubicBezTo>
                      <a:pt x="159" y="42"/>
                      <a:pt x="155" y="33"/>
                      <a:pt x="150" y="24"/>
                    </a:cubicBezTo>
                    <a:cubicBezTo>
                      <a:pt x="111" y="43"/>
                      <a:pt x="77" y="71"/>
                      <a:pt x="52" y="105"/>
                    </a:cubicBezTo>
                    <a:cubicBezTo>
                      <a:pt x="40" y="120"/>
                      <a:pt x="30" y="137"/>
                      <a:pt x="23" y="155"/>
                    </a:cubicBezTo>
                    <a:cubicBezTo>
                      <a:pt x="8" y="187"/>
                      <a:pt x="0" y="223"/>
                      <a:pt x="0" y="261"/>
                    </a:cubicBezTo>
                    <a:cubicBezTo>
                      <a:pt x="0" y="319"/>
                      <a:pt x="19" y="373"/>
                      <a:pt x="52" y="417"/>
                    </a:cubicBezTo>
                    <a:cubicBezTo>
                      <a:pt x="99" y="481"/>
                      <a:pt x="175" y="522"/>
                      <a:pt x="261" y="522"/>
                    </a:cubicBezTo>
                    <a:cubicBezTo>
                      <a:pt x="405" y="522"/>
                      <a:pt x="522" y="405"/>
                      <a:pt x="522" y="261"/>
                    </a:cubicBezTo>
                    <a:cubicBezTo>
                      <a:pt x="522" y="117"/>
                      <a:pt x="405" y="0"/>
                      <a:pt x="26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7" name="Freeform 84"/>
              <p:cNvSpPr>
                <a:spLocks/>
              </p:cNvSpPr>
              <p:nvPr/>
            </p:nvSpPr>
            <p:spPr bwMode="auto">
              <a:xfrm>
                <a:off x="4716463" y="5707063"/>
                <a:ext cx="314325" cy="122238"/>
              </a:xfrm>
              <a:custGeom>
                <a:avLst/>
                <a:gdLst/>
                <a:ahLst/>
                <a:cxnLst>
                  <a:cxn ang="0">
                    <a:pos x="112" y="41"/>
                  </a:cxn>
                  <a:cxn ang="0">
                    <a:pos x="41" y="0"/>
                  </a:cxn>
                  <a:cxn ang="0">
                    <a:pos x="0" y="87"/>
                  </a:cxn>
                  <a:cxn ang="0">
                    <a:pos x="224" y="87"/>
                  </a:cxn>
                  <a:cxn ang="0">
                    <a:pos x="182" y="0"/>
                  </a:cxn>
                  <a:cxn ang="0">
                    <a:pos x="112" y="41"/>
                  </a:cxn>
                </a:cxnLst>
                <a:rect l="0" t="0" r="r" b="b"/>
                <a:pathLst>
                  <a:path w="224" h="87">
                    <a:moveTo>
                      <a:pt x="112" y="41"/>
                    </a:moveTo>
                    <a:cubicBezTo>
                      <a:pt x="82" y="41"/>
                      <a:pt x="57" y="24"/>
                      <a:pt x="41" y="0"/>
                    </a:cubicBezTo>
                    <a:cubicBezTo>
                      <a:pt x="16" y="20"/>
                      <a:pt x="0" y="52"/>
                      <a:pt x="0" y="87"/>
                    </a:cubicBezTo>
                    <a:cubicBezTo>
                      <a:pt x="224" y="87"/>
                      <a:pt x="224" y="87"/>
                      <a:pt x="224" y="87"/>
                    </a:cubicBezTo>
                    <a:cubicBezTo>
                      <a:pt x="224" y="52"/>
                      <a:pt x="207" y="20"/>
                      <a:pt x="182" y="0"/>
                    </a:cubicBezTo>
                    <a:cubicBezTo>
                      <a:pt x="167" y="24"/>
                      <a:pt x="141" y="41"/>
                      <a:pt x="112"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8" name="Oval 85"/>
              <p:cNvSpPr>
                <a:spLocks noChangeArrowheads="1"/>
              </p:cNvSpPr>
              <p:nvPr/>
            </p:nvSpPr>
            <p:spPr bwMode="auto">
              <a:xfrm>
                <a:off x="4772025" y="5513388"/>
                <a:ext cx="200025" cy="2286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9" name="Freeform 86"/>
              <p:cNvSpPr>
                <a:spLocks/>
              </p:cNvSpPr>
              <p:nvPr/>
            </p:nvSpPr>
            <p:spPr bwMode="auto">
              <a:xfrm>
                <a:off x="4981575" y="5575300"/>
                <a:ext cx="155575" cy="109538"/>
              </a:xfrm>
              <a:custGeom>
                <a:avLst/>
                <a:gdLst/>
                <a:ahLst/>
                <a:cxnLst>
                  <a:cxn ang="0">
                    <a:pos x="75" y="0"/>
                  </a:cxn>
                  <a:cxn ang="0">
                    <a:pos x="12" y="37"/>
                  </a:cxn>
                  <a:cxn ang="0">
                    <a:pos x="8" y="37"/>
                  </a:cxn>
                  <a:cxn ang="0">
                    <a:pos x="8" y="37"/>
                  </a:cxn>
                  <a:cxn ang="0">
                    <a:pos x="0" y="78"/>
                  </a:cxn>
                  <a:cxn ang="0">
                    <a:pos x="111" y="78"/>
                  </a:cxn>
                  <a:cxn ang="0">
                    <a:pos x="75" y="0"/>
                  </a:cxn>
                </a:cxnLst>
                <a:rect l="0" t="0" r="r" b="b"/>
                <a:pathLst>
                  <a:path w="111" h="78">
                    <a:moveTo>
                      <a:pt x="75" y="0"/>
                    </a:moveTo>
                    <a:cubicBezTo>
                      <a:pt x="61" y="22"/>
                      <a:pt x="38" y="37"/>
                      <a:pt x="12" y="37"/>
                    </a:cubicBezTo>
                    <a:cubicBezTo>
                      <a:pt x="11" y="37"/>
                      <a:pt x="10" y="37"/>
                      <a:pt x="8" y="37"/>
                    </a:cubicBezTo>
                    <a:cubicBezTo>
                      <a:pt x="8" y="37"/>
                      <a:pt x="8" y="37"/>
                      <a:pt x="8" y="37"/>
                    </a:cubicBezTo>
                    <a:cubicBezTo>
                      <a:pt x="8" y="51"/>
                      <a:pt x="5" y="65"/>
                      <a:pt x="0" y="78"/>
                    </a:cubicBezTo>
                    <a:cubicBezTo>
                      <a:pt x="111" y="78"/>
                      <a:pt x="111" y="78"/>
                      <a:pt x="111" y="78"/>
                    </a:cubicBezTo>
                    <a:cubicBezTo>
                      <a:pt x="111" y="46"/>
                      <a:pt x="97" y="19"/>
                      <a:pt x="7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0" name="Freeform 87"/>
              <p:cNvSpPr>
                <a:spLocks/>
              </p:cNvSpPr>
              <p:nvPr/>
            </p:nvSpPr>
            <p:spPr bwMode="auto">
              <a:xfrm>
                <a:off x="4910138" y="5407025"/>
                <a:ext cx="176213" cy="201613"/>
              </a:xfrm>
              <a:custGeom>
                <a:avLst/>
                <a:gdLst/>
                <a:ahLst/>
                <a:cxnLst>
                  <a:cxn ang="0">
                    <a:pos x="62" y="0"/>
                  </a:cxn>
                  <a:cxn ang="0">
                    <a:pos x="0" y="66"/>
                  </a:cxn>
                  <a:cxn ang="0">
                    <a:pos x="57" y="144"/>
                  </a:cxn>
                  <a:cxn ang="0">
                    <a:pos x="62" y="144"/>
                  </a:cxn>
                  <a:cxn ang="0">
                    <a:pos x="125" y="72"/>
                  </a:cxn>
                  <a:cxn ang="0">
                    <a:pos x="62" y="0"/>
                  </a:cxn>
                </a:cxnLst>
                <a:rect l="0" t="0" r="r" b="b"/>
                <a:pathLst>
                  <a:path w="125" h="144">
                    <a:moveTo>
                      <a:pt x="62" y="0"/>
                    </a:moveTo>
                    <a:cubicBezTo>
                      <a:pt x="29" y="0"/>
                      <a:pt x="2" y="29"/>
                      <a:pt x="0" y="66"/>
                    </a:cubicBezTo>
                    <a:cubicBezTo>
                      <a:pt x="30" y="78"/>
                      <a:pt x="52" y="108"/>
                      <a:pt x="57" y="144"/>
                    </a:cubicBezTo>
                    <a:cubicBezTo>
                      <a:pt x="59" y="144"/>
                      <a:pt x="60" y="144"/>
                      <a:pt x="62" y="144"/>
                    </a:cubicBezTo>
                    <a:cubicBezTo>
                      <a:pt x="97" y="144"/>
                      <a:pt x="125" y="112"/>
                      <a:pt x="125" y="72"/>
                    </a:cubicBezTo>
                    <a:cubicBezTo>
                      <a:pt x="125" y="32"/>
                      <a:pt x="97" y="0"/>
                      <a:pt x="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sp>
        <p:nvSpPr>
          <p:cNvPr id="91" name="Rectangle 90"/>
          <p:cNvSpPr/>
          <p:nvPr/>
        </p:nvSpPr>
        <p:spPr>
          <a:xfrm>
            <a:off x="2768774" y="3596352"/>
            <a:ext cx="1462099" cy="5795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导入行业数据，营销平台自动匹配，制定初步的符合需求的客户画像</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11" name="object 28"/>
          <p:cNvSpPr txBox="1"/>
          <p:nvPr/>
        </p:nvSpPr>
        <p:spPr>
          <a:xfrm>
            <a:off x="10498083" y="2561969"/>
            <a:ext cx="924883" cy="169277"/>
          </a:xfrm>
          <a:prstGeom prst="rect">
            <a:avLst/>
          </a:prstGeom>
        </p:spPr>
        <p:txBody>
          <a:bodyPr vert="horz" wrap="square" lIns="0" tIns="0" rIns="0" bIns="0" rtlCol="0">
            <a:spAutoFit/>
          </a:bodyPr>
          <a:lstStyle/>
          <a:p>
            <a:pPr marL="15239"/>
            <a:r>
              <a:rPr lang="zh-CN" altLang="en-US" sz="1100" b="1" spc="-12" dirty="0">
                <a:solidFill>
                  <a:srgbClr val="111111"/>
                </a:solidFill>
                <a:latin typeface="Calibri"/>
                <a:cs typeface="Calibri"/>
              </a:rPr>
              <a:t>系统功能</a:t>
            </a:r>
            <a:endParaRPr sz="1100" dirty="0">
              <a:solidFill>
                <a:srgbClr val="000000"/>
              </a:solidFill>
              <a:latin typeface="Calibri"/>
              <a:cs typeface="Calibri"/>
            </a:endParaRPr>
          </a:p>
        </p:txBody>
      </p:sp>
      <p:sp>
        <p:nvSpPr>
          <p:cNvPr id="113" name="object 20"/>
          <p:cNvSpPr txBox="1"/>
          <p:nvPr/>
        </p:nvSpPr>
        <p:spPr>
          <a:xfrm>
            <a:off x="8885818" y="1841221"/>
            <a:ext cx="1882996"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环节信息和模型需求举例</a:t>
            </a:r>
            <a:endParaRPr sz="1200" dirty="0">
              <a:solidFill>
                <a:srgbClr val="000000"/>
              </a:solidFill>
              <a:latin typeface="微软雅黑" panose="020B0503020204020204" pitchFamily="34" charset="-122"/>
              <a:ea typeface="微软雅黑" panose="020B0503020204020204" pitchFamily="34" charset="-122"/>
              <a:cs typeface="Calibri"/>
            </a:endParaRPr>
          </a:p>
        </p:txBody>
      </p:sp>
      <p:sp>
        <p:nvSpPr>
          <p:cNvPr id="228" name="Rounded Rectangle 227"/>
          <p:cNvSpPr/>
          <p:nvPr/>
        </p:nvSpPr>
        <p:spPr>
          <a:xfrm>
            <a:off x="1089161" y="2838364"/>
            <a:ext cx="1053411" cy="348880"/>
          </a:xfrm>
          <a:prstGeom prst="roundRect">
            <a:avLst>
              <a:gd name="adj" fmla="val 2740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开始</a:t>
            </a:r>
            <a:endParaRPr lang="en-GB" sz="1000" dirty="0" err="1">
              <a:solidFill>
                <a:schemeClr val="tx1"/>
              </a:solidFill>
              <a:latin typeface="微软雅黑" panose="020B0503020204020204" pitchFamily="34" charset="-122"/>
              <a:ea typeface="微软雅黑" panose="020B0503020204020204" pitchFamily="34" charset="-122"/>
            </a:endParaRPr>
          </a:p>
        </p:txBody>
      </p:sp>
      <p:cxnSp>
        <p:nvCxnSpPr>
          <p:cNvPr id="229" name="Elbow Connector 228"/>
          <p:cNvCxnSpPr>
            <a:stCxn id="228" idx="2"/>
            <a:endCxn id="91" idx="0"/>
          </p:cNvCxnSpPr>
          <p:nvPr/>
        </p:nvCxnSpPr>
        <p:spPr>
          <a:xfrm rot="16200000" flipH="1">
            <a:off x="2353291" y="2449819"/>
            <a:ext cx="409108" cy="1883957"/>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4548406" y="2020751"/>
            <a:ext cx="1178214" cy="632675"/>
            <a:chOff x="4500184" y="2031011"/>
            <a:chExt cx="1178214" cy="632675"/>
          </a:xfrm>
        </p:grpSpPr>
        <p:sp>
          <p:nvSpPr>
            <p:cNvPr id="85" name="Rounded Rectangle 84"/>
            <p:cNvSpPr/>
            <p:nvPr/>
          </p:nvSpPr>
          <p:spPr>
            <a:xfrm>
              <a:off x="4500184" y="2445414"/>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rgbClr val="000000"/>
                  </a:solidFill>
                  <a:latin typeface="微软雅黑" panose="020B0503020204020204" pitchFamily="34" charset="-122"/>
                  <a:ea typeface="微软雅黑" panose="020B0503020204020204" pitchFamily="34" charset="-122"/>
                </a:rPr>
                <a:t>产品管理部门</a:t>
              </a:r>
              <a:endParaRPr lang="en-GB" sz="1200" b="1" dirty="0" err="1">
                <a:solidFill>
                  <a:srgbClr val="000000"/>
                </a:solidFill>
                <a:latin typeface="微软雅黑" panose="020B0503020204020204" pitchFamily="34" charset="-122"/>
                <a:ea typeface="微软雅黑" panose="020B0503020204020204" pitchFamily="34" charset="-122"/>
              </a:endParaRPr>
            </a:p>
          </p:txBody>
        </p:sp>
        <p:grpSp>
          <p:nvGrpSpPr>
            <p:cNvPr id="86" name="Group 85"/>
            <p:cNvGrpSpPr/>
            <p:nvPr/>
          </p:nvGrpSpPr>
          <p:grpSpPr>
            <a:xfrm>
              <a:off x="4874875" y="2031011"/>
              <a:ext cx="321826" cy="421466"/>
              <a:chOff x="1435100" y="1541463"/>
              <a:chExt cx="382588" cy="368300"/>
            </a:xfrm>
            <a:solidFill>
              <a:schemeClr val="tx2"/>
            </a:solidFill>
          </p:grpSpPr>
          <p:sp>
            <p:nvSpPr>
              <p:cNvPr id="87"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8"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9"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0"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5"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6"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7"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20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sp>
        <p:nvSpPr>
          <p:cNvPr id="99" name="Rectangle 98"/>
          <p:cNvSpPr/>
          <p:nvPr/>
        </p:nvSpPr>
        <p:spPr>
          <a:xfrm>
            <a:off x="948336" y="4303735"/>
            <a:ext cx="1456333" cy="46001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业务部门基于基于客户基础数据分析，匹配适合客户的相关产品</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5" name="Elbow Connector 14"/>
          <p:cNvCxnSpPr>
            <a:stCxn id="91" idx="1"/>
            <a:endCxn id="99" idx="0"/>
          </p:cNvCxnSpPr>
          <p:nvPr/>
        </p:nvCxnSpPr>
        <p:spPr>
          <a:xfrm rot="10800000" flipV="1">
            <a:off x="1676504" y="3886115"/>
            <a:ext cx="1092271" cy="41761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ounded Rectangle 121"/>
          <p:cNvSpPr/>
          <p:nvPr/>
        </p:nvSpPr>
        <p:spPr>
          <a:xfrm>
            <a:off x="3798496" y="5762963"/>
            <a:ext cx="1053411" cy="348880"/>
          </a:xfrm>
          <a:prstGeom prst="roundRect">
            <a:avLst>
              <a:gd name="adj" fmla="val 2740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结束</a:t>
            </a:r>
            <a:endParaRPr lang="en-GB" sz="1000" dirty="0" err="1">
              <a:solidFill>
                <a:schemeClr val="tx1"/>
              </a:solidFill>
              <a:latin typeface="微软雅黑" panose="020B0503020204020204" pitchFamily="34" charset="-122"/>
              <a:ea typeface="微软雅黑" panose="020B0503020204020204" pitchFamily="34" charset="-122"/>
            </a:endParaRPr>
          </a:p>
        </p:txBody>
      </p:sp>
      <p:sp>
        <p:nvSpPr>
          <p:cNvPr id="82" name="Rectangle 81"/>
          <p:cNvSpPr/>
          <p:nvPr/>
        </p:nvSpPr>
        <p:spPr>
          <a:xfrm>
            <a:off x="4426352" y="4306560"/>
            <a:ext cx="1456333" cy="46001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与业务部门讨论匹配适合行业客户的产品</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23" name="Elbow Connector 22"/>
          <p:cNvCxnSpPr>
            <a:stCxn id="99" idx="3"/>
            <a:endCxn id="82" idx="1"/>
          </p:cNvCxnSpPr>
          <p:nvPr/>
        </p:nvCxnSpPr>
        <p:spPr>
          <a:xfrm>
            <a:off x="2404669" y="4533744"/>
            <a:ext cx="2021683" cy="2825"/>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2767720" y="5034762"/>
            <a:ext cx="1456333" cy="46001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总结初步的销售需求报告，供业务</a:t>
            </a:r>
            <a:r>
              <a:rPr lang="en-US" altLang="zh-CN"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产品部门参考</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230" name="Elbow Connector 229"/>
          <p:cNvCxnSpPr>
            <a:endCxn id="92" idx="0"/>
          </p:cNvCxnSpPr>
          <p:nvPr/>
        </p:nvCxnSpPr>
        <p:spPr>
          <a:xfrm rot="16200000" flipH="1">
            <a:off x="3245377" y="4784251"/>
            <a:ext cx="501019" cy="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6131925" y="5034760"/>
            <a:ext cx="1456333" cy="4607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与符合要求的行业客户进行沟通，确定产品方案</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234" name="Elbow Connector 233"/>
          <p:cNvCxnSpPr>
            <a:stCxn id="92" idx="3"/>
            <a:endCxn id="93" idx="1"/>
          </p:cNvCxnSpPr>
          <p:nvPr/>
        </p:nvCxnSpPr>
        <p:spPr>
          <a:xfrm>
            <a:off x="4224053" y="5264771"/>
            <a:ext cx="1907872" cy="38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Elbow Connector 236"/>
          <p:cNvCxnSpPr>
            <a:stCxn id="93" idx="2"/>
            <a:endCxn id="122" idx="3"/>
          </p:cNvCxnSpPr>
          <p:nvPr/>
        </p:nvCxnSpPr>
        <p:spPr>
          <a:xfrm rot="5400000">
            <a:off x="5635070" y="4712381"/>
            <a:ext cx="441860" cy="200818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bject 28"/>
          <p:cNvSpPr txBox="1"/>
          <p:nvPr/>
        </p:nvSpPr>
        <p:spPr>
          <a:xfrm>
            <a:off x="10498083" y="4264738"/>
            <a:ext cx="1478115" cy="169277"/>
          </a:xfrm>
          <a:prstGeom prst="rect">
            <a:avLst/>
          </a:prstGeom>
        </p:spPr>
        <p:txBody>
          <a:bodyPr vert="horz" wrap="square" lIns="0" tIns="0" rIns="0" bIns="0" rtlCol="0">
            <a:spAutoFit/>
          </a:bodyPr>
          <a:lstStyle/>
          <a:p>
            <a:pPr marL="15239"/>
            <a:r>
              <a:rPr lang="zh-CN" altLang="en-US" sz="1100" b="1" spc="-12" dirty="0">
                <a:solidFill>
                  <a:srgbClr val="111111"/>
                </a:solidFill>
                <a:latin typeface="Calibri"/>
                <a:cs typeface="Calibri"/>
              </a:rPr>
              <a:t>外部数据需求</a:t>
            </a:r>
            <a:endParaRPr sz="1100" dirty="0">
              <a:latin typeface="Calibri"/>
              <a:cs typeface="Calibri"/>
            </a:endParaRPr>
          </a:p>
        </p:txBody>
      </p:sp>
      <p:sp>
        <p:nvSpPr>
          <p:cNvPr id="83" name="object 28"/>
          <p:cNvSpPr txBox="1"/>
          <p:nvPr/>
        </p:nvSpPr>
        <p:spPr>
          <a:xfrm>
            <a:off x="8498331" y="4285884"/>
            <a:ext cx="1124671"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模型需求</a:t>
            </a:r>
            <a:endParaRPr sz="1200" dirty="0">
              <a:latin typeface="微软雅黑" panose="020B0503020204020204" pitchFamily="34" charset="-122"/>
              <a:ea typeface="微软雅黑" panose="020B0503020204020204" pitchFamily="34" charset="-122"/>
              <a:cs typeface="Calibri"/>
            </a:endParaRPr>
          </a:p>
        </p:txBody>
      </p:sp>
      <p:sp>
        <p:nvSpPr>
          <p:cNvPr id="94" name="Oval 93"/>
          <p:cNvSpPr/>
          <p:nvPr/>
        </p:nvSpPr>
        <p:spPr>
          <a:xfrm>
            <a:off x="8063404" y="418345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2.4</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8248814" y="4593379"/>
            <a:ext cx="1684107" cy="506450"/>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行业产品数据模型</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行业销售数据模型</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100" name="Sun 99"/>
          <p:cNvSpPr/>
          <p:nvPr/>
        </p:nvSpPr>
        <p:spPr>
          <a:xfrm>
            <a:off x="7976132" y="4933745"/>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1" name="Sun 100"/>
          <p:cNvSpPr/>
          <p:nvPr/>
        </p:nvSpPr>
        <p:spPr>
          <a:xfrm>
            <a:off x="7976131" y="4546617"/>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2" name="Oval 101"/>
          <p:cNvSpPr/>
          <p:nvPr/>
        </p:nvSpPr>
        <p:spPr>
          <a:xfrm>
            <a:off x="10105360" y="4183702"/>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2.6</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3" name="TextBox 102"/>
          <p:cNvSpPr txBox="1"/>
          <p:nvPr/>
        </p:nvSpPr>
        <p:spPr>
          <a:xfrm>
            <a:off x="10136355" y="4610970"/>
            <a:ext cx="1600200" cy="234436"/>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目标客户风险信息</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外部市场数据导入</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产品定价数据</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104" name="Sun 103"/>
          <p:cNvSpPr/>
          <p:nvPr/>
        </p:nvSpPr>
        <p:spPr>
          <a:xfrm>
            <a:off x="3529099" y="3226833"/>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5" name="Sun 104"/>
          <p:cNvSpPr/>
          <p:nvPr/>
        </p:nvSpPr>
        <p:spPr>
          <a:xfrm>
            <a:off x="3190772" y="4702097"/>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6" name="Oval 105"/>
          <p:cNvSpPr/>
          <p:nvPr/>
        </p:nvSpPr>
        <p:spPr>
          <a:xfrm>
            <a:off x="2860152" y="3141771"/>
            <a:ext cx="208707" cy="2035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prstClr val="white"/>
                </a:solidFill>
                <a:latin typeface="微软雅黑" panose="020B0503020204020204" pitchFamily="34" charset="-122"/>
                <a:ea typeface="微软雅黑" panose="020B0503020204020204" pitchFamily="34" charset="-122"/>
              </a:rPr>
              <a:t>1</a:t>
            </a:r>
            <a:endParaRPr lang="en-GB" sz="1200" dirty="0" err="1">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2705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团队绩效场景集</a:t>
            </a:r>
          </a:p>
        </p:txBody>
      </p:sp>
      <p:sp>
        <p:nvSpPr>
          <p:cNvPr id="15" name="Oval 14"/>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dirty="0">
                <a:solidFill>
                  <a:schemeClr val="bg1"/>
                </a:solidFill>
                <a:latin typeface="微软雅黑" panose="020B0503020204020204" pitchFamily="34" charset="-122"/>
                <a:ea typeface="微软雅黑" panose="020B0503020204020204" pitchFamily="34" charset="-122"/>
              </a:rPr>
              <a:t>D</a:t>
            </a:r>
          </a:p>
        </p:txBody>
      </p:sp>
      <p:sp>
        <p:nvSpPr>
          <p:cNvPr id="16" name="Oval 15"/>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27" name="Rectangle 23"/>
          <p:cNvSpPr/>
          <p:nvPr/>
        </p:nvSpPr>
        <p:spPr>
          <a:xfrm>
            <a:off x="3905948" y="1177925"/>
            <a:ext cx="494324" cy="5160513"/>
          </a:xfrm>
          <a:custGeom>
            <a:avLst/>
            <a:gdLst>
              <a:gd name="connsiteX0" fmla="*/ 0 w 3505200"/>
              <a:gd name="connsiteY0" fmla="*/ 0 h 914400"/>
              <a:gd name="connsiteX1" fmla="*/ 3505200 w 3505200"/>
              <a:gd name="connsiteY1" fmla="*/ 0 h 914400"/>
              <a:gd name="connsiteX2" fmla="*/ 3505200 w 3505200"/>
              <a:gd name="connsiteY2" fmla="*/ 914400 h 914400"/>
              <a:gd name="connsiteX3" fmla="*/ 0 w 3505200"/>
              <a:gd name="connsiteY3" fmla="*/ 914400 h 914400"/>
              <a:gd name="connsiteX4" fmla="*/ 0 w 3505200"/>
              <a:gd name="connsiteY4" fmla="*/ 0 h 914400"/>
              <a:gd name="connsiteX0" fmla="*/ 0 w 3505200"/>
              <a:gd name="connsiteY0" fmla="*/ 435428 h 1349828"/>
              <a:gd name="connsiteX1" fmla="*/ 1807028 w 3505200"/>
              <a:gd name="connsiteY1" fmla="*/ 0 h 1349828"/>
              <a:gd name="connsiteX2" fmla="*/ 3505200 w 3505200"/>
              <a:gd name="connsiteY2" fmla="*/ 1349828 h 1349828"/>
              <a:gd name="connsiteX3" fmla="*/ 0 w 3505200"/>
              <a:gd name="connsiteY3" fmla="*/ 1349828 h 1349828"/>
              <a:gd name="connsiteX4" fmla="*/ 0 w 3505200"/>
              <a:gd name="connsiteY4" fmla="*/ 435428 h 1349828"/>
              <a:gd name="connsiteX0" fmla="*/ 0 w 1821542"/>
              <a:gd name="connsiteY0" fmla="*/ 435428 h 3381828"/>
              <a:gd name="connsiteX1" fmla="*/ 1807028 w 1821542"/>
              <a:gd name="connsiteY1" fmla="*/ 0 h 3381828"/>
              <a:gd name="connsiteX2" fmla="*/ 1821542 w 1821542"/>
              <a:gd name="connsiteY2" fmla="*/ 3381828 h 3381828"/>
              <a:gd name="connsiteX3" fmla="*/ 0 w 1821542"/>
              <a:gd name="connsiteY3" fmla="*/ 1349828 h 3381828"/>
              <a:gd name="connsiteX4" fmla="*/ 0 w 1821542"/>
              <a:gd name="connsiteY4" fmla="*/ 435428 h 3381828"/>
              <a:gd name="connsiteX0" fmla="*/ 0 w 1807028"/>
              <a:gd name="connsiteY0" fmla="*/ 435428 h 3381828"/>
              <a:gd name="connsiteX1" fmla="*/ 1807028 w 1807028"/>
              <a:gd name="connsiteY1" fmla="*/ 0 h 3381828"/>
              <a:gd name="connsiteX2" fmla="*/ 1807028 w 1807028"/>
              <a:gd name="connsiteY2" fmla="*/ 3381828 h 3381828"/>
              <a:gd name="connsiteX3" fmla="*/ 0 w 1807028"/>
              <a:gd name="connsiteY3" fmla="*/ 1349828 h 3381828"/>
              <a:gd name="connsiteX4" fmla="*/ 0 w 1807028"/>
              <a:gd name="connsiteY4" fmla="*/ 435428 h 3381828"/>
              <a:gd name="connsiteX0" fmla="*/ 0 w 1807028"/>
              <a:gd name="connsiteY0" fmla="*/ 435428 h 3381828"/>
              <a:gd name="connsiteX1" fmla="*/ 1807028 w 1807028"/>
              <a:gd name="connsiteY1" fmla="*/ 0 h 3381828"/>
              <a:gd name="connsiteX2" fmla="*/ 1763485 w 1807028"/>
              <a:gd name="connsiteY2" fmla="*/ 3381828 h 3381828"/>
              <a:gd name="connsiteX3" fmla="*/ 0 w 1807028"/>
              <a:gd name="connsiteY3" fmla="*/ 1349828 h 3381828"/>
              <a:gd name="connsiteX4" fmla="*/ 0 w 1807028"/>
              <a:gd name="connsiteY4" fmla="*/ 435428 h 3381828"/>
              <a:gd name="connsiteX0" fmla="*/ 0 w 1807028"/>
              <a:gd name="connsiteY0" fmla="*/ 435428 h 3367314"/>
              <a:gd name="connsiteX1" fmla="*/ 1807028 w 1807028"/>
              <a:gd name="connsiteY1" fmla="*/ 0 h 3367314"/>
              <a:gd name="connsiteX2" fmla="*/ 1763485 w 1807028"/>
              <a:gd name="connsiteY2" fmla="*/ 3367314 h 3367314"/>
              <a:gd name="connsiteX3" fmla="*/ 0 w 1807028"/>
              <a:gd name="connsiteY3" fmla="*/ 1349828 h 3367314"/>
              <a:gd name="connsiteX4" fmla="*/ 0 w 1807028"/>
              <a:gd name="connsiteY4" fmla="*/ 435428 h 3367314"/>
              <a:gd name="connsiteX0" fmla="*/ 0 w 1807028"/>
              <a:gd name="connsiteY0" fmla="*/ 435428 h 3381405"/>
              <a:gd name="connsiteX1" fmla="*/ 1807028 w 1807028"/>
              <a:gd name="connsiteY1" fmla="*/ 0 h 3381405"/>
              <a:gd name="connsiteX2" fmla="*/ 1793415 w 1807028"/>
              <a:gd name="connsiteY2" fmla="*/ 3381405 h 3381405"/>
              <a:gd name="connsiteX3" fmla="*/ 0 w 1807028"/>
              <a:gd name="connsiteY3" fmla="*/ 1349828 h 3381405"/>
              <a:gd name="connsiteX4" fmla="*/ 0 w 1807028"/>
              <a:gd name="connsiteY4" fmla="*/ 435428 h 3381405"/>
              <a:gd name="connsiteX0" fmla="*/ 0 w 1816606"/>
              <a:gd name="connsiteY0" fmla="*/ 435428 h 3381405"/>
              <a:gd name="connsiteX1" fmla="*/ 1807028 w 1816606"/>
              <a:gd name="connsiteY1" fmla="*/ 0 h 3381405"/>
              <a:gd name="connsiteX2" fmla="*/ 1815863 w 1816606"/>
              <a:gd name="connsiteY2" fmla="*/ 3381405 h 3381405"/>
              <a:gd name="connsiteX3" fmla="*/ 0 w 1816606"/>
              <a:gd name="connsiteY3" fmla="*/ 1349828 h 3381405"/>
              <a:gd name="connsiteX4" fmla="*/ 0 w 1816606"/>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0 w 1807028"/>
              <a:gd name="connsiteY3" fmla="*/ 1349828 h 3381405"/>
              <a:gd name="connsiteX4" fmla="*/ 0 w 1807028"/>
              <a:gd name="connsiteY4" fmla="*/ 435428 h 3381405"/>
              <a:gd name="connsiteX0" fmla="*/ 9337 w 1816365"/>
              <a:gd name="connsiteY0" fmla="*/ 435428 h 3381405"/>
              <a:gd name="connsiteX1" fmla="*/ 1816365 w 1816365"/>
              <a:gd name="connsiteY1" fmla="*/ 0 h 3381405"/>
              <a:gd name="connsiteX2" fmla="*/ 1811762 w 1816365"/>
              <a:gd name="connsiteY2" fmla="*/ 3381405 h 3381405"/>
              <a:gd name="connsiteX3" fmla="*/ 0 w 1816365"/>
              <a:gd name="connsiteY3" fmla="*/ 814597 h 3381405"/>
              <a:gd name="connsiteX4" fmla="*/ 9337 w 1816365"/>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3113 w 1807028"/>
              <a:gd name="connsiteY3" fmla="*/ 814597 h 3381405"/>
              <a:gd name="connsiteX4" fmla="*/ 0 w 1807028"/>
              <a:gd name="connsiteY4" fmla="*/ 435428 h 3381405"/>
              <a:gd name="connsiteX0" fmla="*/ 0 w 1822973"/>
              <a:gd name="connsiteY0" fmla="*/ 69904 h 3015881"/>
              <a:gd name="connsiteX1" fmla="*/ 1822973 w 1822973"/>
              <a:gd name="connsiteY1" fmla="*/ 0 h 3015881"/>
              <a:gd name="connsiteX2" fmla="*/ 1802425 w 1822973"/>
              <a:gd name="connsiteY2" fmla="*/ 3015881 h 3015881"/>
              <a:gd name="connsiteX3" fmla="*/ 3113 w 1822973"/>
              <a:gd name="connsiteY3" fmla="*/ 449073 h 3015881"/>
              <a:gd name="connsiteX4" fmla="*/ 0 w 1822973"/>
              <a:gd name="connsiteY4" fmla="*/ 69904 h 3015881"/>
              <a:gd name="connsiteX0" fmla="*/ 0 w 1822973"/>
              <a:gd name="connsiteY0" fmla="*/ 17687 h 2963664"/>
              <a:gd name="connsiteX1" fmla="*/ 1822973 w 1822973"/>
              <a:gd name="connsiteY1" fmla="*/ 0 h 2963664"/>
              <a:gd name="connsiteX2" fmla="*/ 1802425 w 1822973"/>
              <a:gd name="connsiteY2" fmla="*/ 2963664 h 2963664"/>
              <a:gd name="connsiteX3" fmla="*/ 3113 w 1822973"/>
              <a:gd name="connsiteY3" fmla="*/ 396856 h 2963664"/>
              <a:gd name="connsiteX4" fmla="*/ 0 w 1822973"/>
              <a:gd name="connsiteY4" fmla="*/ 17687 h 2963664"/>
              <a:gd name="connsiteX0" fmla="*/ 318591 w 1819863"/>
              <a:gd name="connsiteY0" fmla="*/ 362049 h 2963664"/>
              <a:gd name="connsiteX1" fmla="*/ 1819863 w 1819863"/>
              <a:gd name="connsiteY1" fmla="*/ 0 h 2963664"/>
              <a:gd name="connsiteX2" fmla="*/ 1799315 w 1819863"/>
              <a:gd name="connsiteY2" fmla="*/ 2963664 h 2963664"/>
              <a:gd name="connsiteX3" fmla="*/ 3 w 1819863"/>
              <a:gd name="connsiteY3" fmla="*/ 396856 h 2963664"/>
              <a:gd name="connsiteX4" fmla="*/ 318591 w 1819863"/>
              <a:gd name="connsiteY4" fmla="*/ 362049 h 2963664"/>
              <a:gd name="connsiteX0" fmla="*/ 9820 w 1511092"/>
              <a:gd name="connsiteY0" fmla="*/ 362049 h 2963664"/>
              <a:gd name="connsiteX1" fmla="*/ 1511092 w 1511092"/>
              <a:gd name="connsiteY1" fmla="*/ 0 h 2963664"/>
              <a:gd name="connsiteX2" fmla="*/ 1490544 w 1511092"/>
              <a:gd name="connsiteY2" fmla="*/ 2963664 h 2963664"/>
              <a:gd name="connsiteX3" fmla="*/ 65 w 1511092"/>
              <a:gd name="connsiteY3" fmla="*/ 798611 h 2963664"/>
              <a:gd name="connsiteX4" fmla="*/ 9820 w 1511092"/>
              <a:gd name="connsiteY4" fmla="*/ 362049 h 2963664"/>
              <a:gd name="connsiteX0" fmla="*/ 0 w 1501272"/>
              <a:gd name="connsiteY0" fmla="*/ 362049 h 2963664"/>
              <a:gd name="connsiteX1" fmla="*/ 1501272 w 1501272"/>
              <a:gd name="connsiteY1" fmla="*/ 0 h 2963664"/>
              <a:gd name="connsiteX2" fmla="*/ 1480724 w 1501272"/>
              <a:gd name="connsiteY2" fmla="*/ 2963664 h 2963664"/>
              <a:gd name="connsiteX3" fmla="*/ 3113 w 1501272"/>
              <a:gd name="connsiteY3" fmla="*/ 729739 h 2963664"/>
              <a:gd name="connsiteX4" fmla="*/ 0 w 1501272"/>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729739 h 2963664"/>
              <a:gd name="connsiteX4" fmla="*/ 0 w 1507363"/>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620002 h 2963664"/>
              <a:gd name="connsiteX4" fmla="*/ 0 w 1507363"/>
              <a:gd name="connsiteY4" fmla="*/ 362049 h 2963664"/>
              <a:gd name="connsiteX0" fmla="*/ 9820 w 1504315"/>
              <a:gd name="connsiteY0" fmla="*/ 332120 h 2963664"/>
              <a:gd name="connsiteX1" fmla="*/ 1498224 w 1504315"/>
              <a:gd name="connsiteY1" fmla="*/ 0 h 2963664"/>
              <a:gd name="connsiteX2" fmla="*/ 1503412 w 1504315"/>
              <a:gd name="connsiteY2" fmla="*/ 2963664 h 2963664"/>
              <a:gd name="connsiteX3" fmla="*/ 65 w 1504315"/>
              <a:gd name="connsiteY3" fmla="*/ 620002 h 2963664"/>
              <a:gd name="connsiteX4" fmla="*/ 9820 w 1504315"/>
              <a:gd name="connsiteY4" fmla="*/ 332120 h 2963664"/>
              <a:gd name="connsiteX0" fmla="*/ 107757 w 1504257"/>
              <a:gd name="connsiteY0" fmla="*/ 53344 h 2963664"/>
              <a:gd name="connsiteX1" fmla="*/ 1498166 w 1504257"/>
              <a:gd name="connsiteY1" fmla="*/ 0 h 2963664"/>
              <a:gd name="connsiteX2" fmla="*/ 1503354 w 1504257"/>
              <a:gd name="connsiteY2" fmla="*/ 2963664 h 2963664"/>
              <a:gd name="connsiteX3" fmla="*/ 7 w 1504257"/>
              <a:gd name="connsiteY3" fmla="*/ 620002 h 2963664"/>
              <a:gd name="connsiteX4" fmla="*/ 107757 w 1504257"/>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8 w 1438939"/>
              <a:gd name="connsiteY3" fmla="*/ 360675 h 2963664"/>
              <a:gd name="connsiteX4" fmla="*/ 42439 w 1438939"/>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7 w 1438939"/>
              <a:gd name="connsiteY3" fmla="*/ 198596 h 2963664"/>
              <a:gd name="connsiteX4" fmla="*/ 42439 w 1438939"/>
              <a:gd name="connsiteY4" fmla="*/ 53344 h 2963664"/>
              <a:gd name="connsiteX0" fmla="*/ 0 w 1559824"/>
              <a:gd name="connsiteY0" fmla="*/ 85760 h 2963664"/>
              <a:gd name="connsiteX1" fmla="*/ 1553733 w 1559824"/>
              <a:gd name="connsiteY1" fmla="*/ 0 h 2963664"/>
              <a:gd name="connsiteX2" fmla="*/ 1558921 w 1559824"/>
              <a:gd name="connsiteY2" fmla="*/ 2963664 h 2963664"/>
              <a:gd name="connsiteX3" fmla="*/ 120902 w 1559824"/>
              <a:gd name="connsiteY3" fmla="*/ 198596 h 2963664"/>
              <a:gd name="connsiteX4" fmla="*/ 0 w 1559824"/>
              <a:gd name="connsiteY4" fmla="*/ 85760 h 2963664"/>
              <a:gd name="connsiteX0" fmla="*/ 0 w 1461829"/>
              <a:gd name="connsiteY0" fmla="*/ 46861 h 2963664"/>
              <a:gd name="connsiteX1" fmla="*/ 1455738 w 1461829"/>
              <a:gd name="connsiteY1" fmla="*/ 0 h 2963664"/>
              <a:gd name="connsiteX2" fmla="*/ 1460926 w 1461829"/>
              <a:gd name="connsiteY2" fmla="*/ 2963664 h 2963664"/>
              <a:gd name="connsiteX3" fmla="*/ 22907 w 1461829"/>
              <a:gd name="connsiteY3" fmla="*/ 198596 h 2963664"/>
              <a:gd name="connsiteX4" fmla="*/ 0 w 1461829"/>
              <a:gd name="connsiteY4" fmla="*/ 46861 h 2963664"/>
              <a:gd name="connsiteX0" fmla="*/ 42439 w 1504268"/>
              <a:gd name="connsiteY0" fmla="*/ 46861 h 2963664"/>
              <a:gd name="connsiteX1" fmla="*/ 1498177 w 1504268"/>
              <a:gd name="connsiteY1" fmla="*/ 0 h 2963664"/>
              <a:gd name="connsiteX2" fmla="*/ 1503365 w 1504268"/>
              <a:gd name="connsiteY2" fmla="*/ 2963664 h 2963664"/>
              <a:gd name="connsiteX3" fmla="*/ 17 w 1504268"/>
              <a:gd name="connsiteY3" fmla="*/ 231012 h 2963664"/>
              <a:gd name="connsiteX4" fmla="*/ 42439 w 1504268"/>
              <a:gd name="connsiteY4" fmla="*/ 46861 h 2963664"/>
              <a:gd name="connsiteX0" fmla="*/ 0 w 1461829"/>
              <a:gd name="connsiteY0" fmla="*/ 46861 h 2963664"/>
              <a:gd name="connsiteX1" fmla="*/ 1455738 w 1461829"/>
              <a:gd name="connsiteY1" fmla="*/ 0 h 2963664"/>
              <a:gd name="connsiteX2" fmla="*/ 1460926 w 1461829"/>
              <a:gd name="connsiteY2" fmla="*/ 2963664 h 2963664"/>
              <a:gd name="connsiteX3" fmla="*/ 52072 w 1461829"/>
              <a:gd name="connsiteY3" fmla="*/ 662374 h 2963664"/>
              <a:gd name="connsiteX4" fmla="*/ 0 w 1461829"/>
              <a:gd name="connsiteY4" fmla="*/ 46861 h 2963664"/>
              <a:gd name="connsiteX0" fmla="*/ 42439 w 1409775"/>
              <a:gd name="connsiteY0" fmla="*/ 446965 h 2963664"/>
              <a:gd name="connsiteX1" fmla="*/ 1403684 w 1409775"/>
              <a:gd name="connsiteY1" fmla="*/ 0 h 2963664"/>
              <a:gd name="connsiteX2" fmla="*/ 1408872 w 1409775"/>
              <a:gd name="connsiteY2" fmla="*/ 2963664 h 2963664"/>
              <a:gd name="connsiteX3" fmla="*/ 18 w 1409775"/>
              <a:gd name="connsiteY3" fmla="*/ 662374 h 2963664"/>
              <a:gd name="connsiteX4" fmla="*/ 42439 w 1409775"/>
              <a:gd name="connsiteY4" fmla="*/ 446965 h 2963664"/>
              <a:gd name="connsiteX0" fmla="*/ 10984 w 1378320"/>
              <a:gd name="connsiteY0" fmla="*/ 446965 h 2963664"/>
              <a:gd name="connsiteX1" fmla="*/ 1372229 w 1378320"/>
              <a:gd name="connsiteY1" fmla="*/ 0 h 2963664"/>
              <a:gd name="connsiteX2" fmla="*/ 1377417 w 1378320"/>
              <a:gd name="connsiteY2" fmla="*/ 2963664 h 2963664"/>
              <a:gd name="connsiteX3" fmla="*/ 61 w 1378320"/>
              <a:gd name="connsiteY3" fmla="*/ 681129 h 2963664"/>
              <a:gd name="connsiteX4" fmla="*/ 10984 w 1378320"/>
              <a:gd name="connsiteY4" fmla="*/ 446965 h 2963664"/>
              <a:gd name="connsiteX0" fmla="*/ 0 w 1367336"/>
              <a:gd name="connsiteY0" fmla="*/ 446965 h 2963664"/>
              <a:gd name="connsiteX1" fmla="*/ 1361245 w 1367336"/>
              <a:gd name="connsiteY1" fmla="*/ 0 h 2963664"/>
              <a:gd name="connsiteX2" fmla="*/ 1366433 w 1367336"/>
              <a:gd name="connsiteY2" fmla="*/ 2963664 h 2963664"/>
              <a:gd name="connsiteX3" fmla="*/ 146565 w 1367336"/>
              <a:gd name="connsiteY3" fmla="*/ 599858 h 2963664"/>
              <a:gd name="connsiteX4" fmla="*/ 0 w 1367336"/>
              <a:gd name="connsiteY4" fmla="*/ 446965 h 2963664"/>
              <a:gd name="connsiteX0" fmla="*/ 10984 w 1378320"/>
              <a:gd name="connsiteY0" fmla="*/ 446965 h 2963664"/>
              <a:gd name="connsiteX1" fmla="*/ 1372229 w 1378320"/>
              <a:gd name="connsiteY1" fmla="*/ 0 h 2963664"/>
              <a:gd name="connsiteX2" fmla="*/ 1377417 w 1378320"/>
              <a:gd name="connsiteY2" fmla="*/ 2963664 h 2963664"/>
              <a:gd name="connsiteX3" fmla="*/ 58 w 1378320"/>
              <a:gd name="connsiteY3" fmla="*/ 618613 h 2963664"/>
              <a:gd name="connsiteX4" fmla="*/ 10984 w 1378320"/>
              <a:gd name="connsiteY4" fmla="*/ 446965 h 2963664"/>
              <a:gd name="connsiteX0" fmla="*/ 10984 w 1378320"/>
              <a:gd name="connsiteY0" fmla="*/ 446965 h 2963664"/>
              <a:gd name="connsiteX1" fmla="*/ 1372229 w 1378320"/>
              <a:gd name="connsiteY1" fmla="*/ 0 h 2963664"/>
              <a:gd name="connsiteX2" fmla="*/ 1377417 w 1378320"/>
              <a:gd name="connsiteY2" fmla="*/ 2963664 h 2963664"/>
              <a:gd name="connsiteX3" fmla="*/ 58 w 1378320"/>
              <a:gd name="connsiteY3" fmla="*/ 924943 h 2963664"/>
              <a:gd name="connsiteX4" fmla="*/ 10984 w 1378320"/>
              <a:gd name="connsiteY4" fmla="*/ 446965 h 2963664"/>
              <a:gd name="connsiteX0" fmla="*/ 0 w 1367336"/>
              <a:gd name="connsiteY0" fmla="*/ 446965 h 2963664"/>
              <a:gd name="connsiteX1" fmla="*/ 1361245 w 1367336"/>
              <a:gd name="connsiteY1" fmla="*/ 0 h 2963664"/>
              <a:gd name="connsiteX2" fmla="*/ 1366433 w 1367336"/>
              <a:gd name="connsiteY2" fmla="*/ 2963664 h 2963664"/>
              <a:gd name="connsiteX3" fmla="*/ 20570 w 1367336"/>
              <a:gd name="connsiteY3" fmla="*/ 824917 h 2963664"/>
              <a:gd name="connsiteX4" fmla="*/ 0 w 1367336"/>
              <a:gd name="connsiteY4" fmla="*/ 446965 h 2963664"/>
              <a:gd name="connsiteX0" fmla="*/ 0 w 1430334"/>
              <a:gd name="connsiteY0" fmla="*/ 659521 h 2963664"/>
              <a:gd name="connsiteX1" fmla="*/ 1424243 w 1430334"/>
              <a:gd name="connsiteY1" fmla="*/ 0 h 2963664"/>
              <a:gd name="connsiteX2" fmla="*/ 1429431 w 1430334"/>
              <a:gd name="connsiteY2" fmla="*/ 2963664 h 2963664"/>
              <a:gd name="connsiteX3" fmla="*/ 83568 w 1430334"/>
              <a:gd name="connsiteY3" fmla="*/ 824917 h 2963664"/>
              <a:gd name="connsiteX4" fmla="*/ 0 w 1430334"/>
              <a:gd name="connsiteY4" fmla="*/ 659521 h 2963664"/>
              <a:gd name="connsiteX0" fmla="*/ 0 w 1430334"/>
              <a:gd name="connsiteY0" fmla="*/ 659521 h 2963664"/>
              <a:gd name="connsiteX1" fmla="*/ 1424243 w 1430334"/>
              <a:gd name="connsiteY1" fmla="*/ 0 h 2963664"/>
              <a:gd name="connsiteX2" fmla="*/ 1429431 w 1430334"/>
              <a:gd name="connsiteY2" fmla="*/ 2963664 h 2963664"/>
              <a:gd name="connsiteX3" fmla="*/ 83568 w 1430334"/>
              <a:gd name="connsiteY3" fmla="*/ 856175 h 2963664"/>
              <a:gd name="connsiteX4" fmla="*/ 0 w 1430334"/>
              <a:gd name="connsiteY4" fmla="*/ 659521 h 296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334" h="2963664">
                <a:moveTo>
                  <a:pt x="0" y="659521"/>
                </a:moveTo>
                <a:cubicBezTo>
                  <a:pt x="496135" y="548814"/>
                  <a:pt x="928108" y="110707"/>
                  <a:pt x="1424243" y="0"/>
                </a:cubicBezTo>
                <a:cubicBezTo>
                  <a:pt x="1419705" y="1127135"/>
                  <a:pt x="1433969" y="1836529"/>
                  <a:pt x="1429431" y="2963664"/>
                </a:cubicBezTo>
                <a:lnTo>
                  <a:pt x="83568" y="856175"/>
                </a:lnTo>
                <a:cubicBezTo>
                  <a:pt x="82530" y="729785"/>
                  <a:pt x="1038" y="785911"/>
                  <a:pt x="0" y="659521"/>
                </a:cubicBez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28" name="Title 1"/>
          <p:cNvSpPr txBox="1">
            <a:spLocks/>
          </p:cNvSpPr>
          <p:nvPr/>
        </p:nvSpPr>
        <p:spPr>
          <a:xfrm>
            <a:off x="667904" y="3771418"/>
            <a:ext cx="3130237" cy="93811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团队绩效场景</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6000" b="1" dirty="0">
                <a:solidFill>
                  <a:schemeClr val="tx1"/>
                </a:solidFill>
                <a:latin typeface="+mj-lt"/>
                <a:ea typeface="微软雅黑" panose="020B0503020204020204" pitchFamily="34" charset="-122"/>
                <a:cs typeface="Arial Unicode MS" panose="020B0604020202020204" pitchFamily="34" charset="-122"/>
              </a:rPr>
              <a:t> 44</a:t>
            </a:r>
            <a:endParaRPr lang="zh-CN" altLang="en-US" sz="6000" b="1" dirty="0">
              <a:solidFill>
                <a:schemeClr val="tx1"/>
              </a:solidFill>
              <a:latin typeface="+mj-lt"/>
              <a:ea typeface="微软雅黑" panose="020B0503020204020204" pitchFamily="34" charset="-122"/>
              <a:cs typeface="Arial Unicode MS" panose="020B0604020202020204" pitchFamily="34" charset="-122"/>
            </a:endParaRPr>
          </a:p>
        </p:txBody>
      </p:sp>
      <p:grpSp>
        <p:nvGrpSpPr>
          <p:cNvPr id="3" name="组合 2"/>
          <p:cNvGrpSpPr/>
          <p:nvPr/>
        </p:nvGrpSpPr>
        <p:grpSpPr>
          <a:xfrm>
            <a:off x="4445646" y="1177925"/>
            <a:ext cx="7122467" cy="5073476"/>
            <a:chOff x="4445646" y="1177925"/>
            <a:chExt cx="5533571" cy="5073476"/>
          </a:xfrm>
        </p:grpSpPr>
        <p:sp>
          <p:nvSpPr>
            <p:cNvPr id="5" name="Rectangle 18"/>
            <p:cNvSpPr>
              <a:spLocks noChangeArrowheads="1"/>
            </p:cNvSpPr>
            <p:nvPr/>
          </p:nvSpPr>
          <p:spPr bwMode="auto">
            <a:xfrm>
              <a:off x="4449283" y="1177925"/>
              <a:ext cx="5526757" cy="352995"/>
            </a:xfrm>
            <a:prstGeom prst="rect">
              <a:avLst/>
            </a:prstGeom>
            <a:solidFill>
              <a:schemeClr val="bg2">
                <a:lumMod val="50000"/>
              </a:schemeClr>
            </a:solidFill>
            <a:ln>
              <a:noFill/>
            </a:ln>
            <a:effectLst/>
          </p:spPr>
          <p:txBody>
            <a:bodyPr wrap="square" lIns="3600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融合化界面 精细化管理 协作化团队</a:t>
              </a:r>
              <a:endParaRPr lang="en-US" altLang="zh-CN"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 name="Rounded Rectangle 5"/>
            <p:cNvSpPr/>
            <p:nvPr/>
          </p:nvSpPr>
          <p:spPr>
            <a:xfrm>
              <a:off x="4445646" y="1623153"/>
              <a:ext cx="766882" cy="787092"/>
            </a:xfrm>
            <a:prstGeom prst="roundRect">
              <a:avLst>
                <a:gd name="adj" fmla="val 49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等级管理</a:t>
              </a:r>
            </a:p>
          </p:txBody>
        </p:sp>
        <p:sp>
          <p:nvSpPr>
            <p:cNvPr id="7" name="Rounded Rectangle 6"/>
            <p:cNvSpPr/>
            <p:nvPr/>
          </p:nvSpPr>
          <p:spPr>
            <a:xfrm>
              <a:off x="5240094" y="1623153"/>
              <a:ext cx="766882" cy="787092"/>
            </a:xfrm>
            <a:prstGeom prst="roundRect">
              <a:avLst>
                <a:gd name="adj" fmla="val 49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业务分配</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8" name="Rounded Rectangle 7"/>
            <p:cNvSpPr/>
            <p:nvPr/>
          </p:nvSpPr>
          <p:spPr>
            <a:xfrm>
              <a:off x="6034542" y="1623153"/>
              <a:ext cx="766882" cy="787092"/>
            </a:xfrm>
            <a:prstGeom prst="roundRect">
              <a:avLst>
                <a:gd name="adj" fmla="val 49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指标体系管理</a:t>
              </a:r>
            </a:p>
          </p:txBody>
        </p:sp>
        <p:sp>
          <p:nvSpPr>
            <p:cNvPr id="9" name="Rounded Rectangle 8"/>
            <p:cNvSpPr/>
            <p:nvPr/>
          </p:nvSpPr>
          <p:spPr>
            <a:xfrm>
              <a:off x="6828991" y="1623153"/>
              <a:ext cx="766882" cy="787092"/>
            </a:xfrm>
            <a:prstGeom prst="roundRect">
              <a:avLst>
                <a:gd name="adj" fmla="val 49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考核方案和数据管理</a:t>
              </a:r>
            </a:p>
          </p:txBody>
        </p:sp>
        <p:sp>
          <p:nvSpPr>
            <p:cNvPr id="11" name="Rounded Rectangle 10"/>
            <p:cNvSpPr/>
            <p:nvPr/>
          </p:nvSpPr>
          <p:spPr>
            <a:xfrm>
              <a:off x="7623439" y="1623153"/>
              <a:ext cx="766882" cy="787092"/>
            </a:xfrm>
            <a:prstGeom prst="roundRect">
              <a:avLst>
                <a:gd name="adj" fmla="val 49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任务管理</a:t>
              </a:r>
            </a:p>
          </p:txBody>
        </p:sp>
        <p:sp>
          <p:nvSpPr>
            <p:cNvPr id="12" name="Rounded Rectangle 11"/>
            <p:cNvSpPr/>
            <p:nvPr/>
          </p:nvSpPr>
          <p:spPr>
            <a:xfrm>
              <a:off x="8417887" y="1623153"/>
              <a:ext cx="766882" cy="787092"/>
            </a:xfrm>
            <a:prstGeom prst="roundRect">
              <a:avLst>
                <a:gd name="adj" fmla="val 49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业绩查询</a:t>
              </a:r>
            </a:p>
          </p:txBody>
        </p:sp>
        <p:sp>
          <p:nvSpPr>
            <p:cNvPr id="2" name="Rectangle 1"/>
            <p:cNvSpPr/>
            <p:nvPr/>
          </p:nvSpPr>
          <p:spPr>
            <a:xfrm>
              <a:off x="4449883"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等级维护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等级标准设定</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评定指标设定</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等级调整</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等级查询</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7" name="Rectangle 16"/>
            <p:cNvSpPr/>
            <p:nvPr/>
          </p:nvSpPr>
          <p:spPr>
            <a:xfrm>
              <a:off x="5243801"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账户明细分配</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客户分配</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跨机构账户分配</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机构内账户分配</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产品账户查询</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大额变动</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8" name="Rectangle 17"/>
            <p:cNvSpPr/>
            <p:nvPr/>
          </p:nvSpPr>
          <p:spPr>
            <a:xfrm>
              <a:off x="6037720"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指标体系维护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指标类型维护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定量指标维护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定性指标维护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指标归属维护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指标考核标准</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指标计算</a:t>
              </a: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19" name="Rectangle 18"/>
            <p:cNvSpPr/>
            <p:nvPr/>
          </p:nvSpPr>
          <p:spPr>
            <a:xfrm>
              <a:off x="6831638"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机构考核方案维护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客户经理考核方案维护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考核对象管理</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考核状态维护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机构定性指标维护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机构定量指标维护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客户经理定性指标维护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客户经理定量指标维护</a:t>
              </a: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21" name="Rectangle 20"/>
            <p:cNvSpPr/>
            <p:nvPr/>
          </p:nvSpPr>
          <p:spPr>
            <a:xfrm>
              <a:off x="7625557"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任务下达</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任务修改</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任务查询</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任务批量管理</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任务基数维护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任务进度跟踪</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考核结果维护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营销周志</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22" name="Rectangle 21"/>
            <p:cNvSpPr/>
            <p:nvPr/>
          </p:nvSpPr>
          <p:spPr>
            <a:xfrm>
              <a:off x="8419475"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业绩指标定制</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业绩查询</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客户业绩查询</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账户业绩查询</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产品收入查询</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业绩指标模拟</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62" name="Rounded Rectangle 10"/>
            <p:cNvSpPr/>
            <p:nvPr/>
          </p:nvSpPr>
          <p:spPr>
            <a:xfrm>
              <a:off x="9212335" y="1623153"/>
              <a:ext cx="766882" cy="787092"/>
            </a:xfrm>
            <a:prstGeom prst="roundRect">
              <a:avLst>
                <a:gd name="adj" fmla="val 49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预算支持</a:t>
              </a:r>
            </a:p>
          </p:txBody>
        </p:sp>
        <p:sp>
          <p:nvSpPr>
            <p:cNvPr id="64" name="Rectangle 20"/>
            <p:cNvSpPr/>
            <p:nvPr/>
          </p:nvSpPr>
          <p:spPr>
            <a:xfrm>
              <a:off x="9213394"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业务操作维护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预算参数维护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业务预算维护</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新增授信业务预算</a:t>
              </a:r>
              <a:endParaRPr lang="en-US" altLang="zh-CN" sz="1100" dirty="0">
                <a:solidFill>
                  <a:schemeClr val="tx1"/>
                </a:solidFill>
                <a:latin typeface="微软雅黑" panose="020B0503020204020204" pitchFamily="34" charset="-122"/>
                <a:ea typeface="微软雅黑" panose="020B0503020204020204" pitchFamily="34" charset="-122"/>
              </a:endParaRPr>
            </a:p>
          </p:txBody>
        </p:sp>
      </p:grpSp>
      <p:pic>
        <p:nvPicPr>
          <p:cNvPr id="69" name="Picture 68"/>
          <p:cNvPicPr>
            <a:picLocks noChangeAspect="1"/>
          </p:cNvPicPr>
          <p:nvPr/>
        </p:nvPicPr>
        <p:blipFill>
          <a:blip r:embed="rId2"/>
          <a:stretch>
            <a:fillRect/>
          </a:stretch>
        </p:blipFill>
        <p:spPr>
          <a:xfrm>
            <a:off x="580557" y="1168463"/>
            <a:ext cx="3342853" cy="1602928"/>
          </a:xfrm>
          <a:prstGeom prst="rect">
            <a:avLst/>
          </a:prstGeom>
        </p:spPr>
      </p:pic>
      <p:sp>
        <p:nvSpPr>
          <p:cNvPr id="70" name="Rectangle 69"/>
          <p:cNvSpPr/>
          <p:nvPr/>
        </p:nvSpPr>
        <p:spPr>
          <a:xfrm>
            <a:off x="590703" y="1168463"/>
            <a:ext cx="3336036" cy="1600445"/>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endParaRPr>
          </a:p>
        </p:txBody>
      </p:sp>
      <p:sp>
        <p:nvSpPr>
          <p:cNvPr id="71" name="Rectangle 70"/>
          <p:cNvSpPr/>
          <p:nvPr/>
        </p:nvSpPr>
        <p:spPr>
          <a:xfrm>
            <a:off x="590920" y="2174521"/>
            <a:ext cx="3332491" cy="310824"/>
          </a:xfrm>
          <a:prstGeom prst="rect">
            <a:avLst/>
          </a:prstGeom>
          <a:no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3667750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5" y="44291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团队绩效场景举例（绩效分配，如跨机构业绩分配）</a:t>
            </a:r>
          </a:p>
        </p:txBody>
      </p:sp>
      <p:sp>
        <p:nvSpPr>
          <p:cNvPr id="3" name="Oval 2"/>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D</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18" name="Oval 17"/>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5749240" y="2468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0" name="Rectangle 19"/>
          <p:cNvSpPr/>
          <p:nvPr/>
        </p:nvSpPr>
        <p:spPr>
          <a:xfrm>
            <a:off x="597808" y="1177925"/>
            <a:ext cx="10970305" cy="460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1" name="Rectangle 20"/>
          <p:cNvSpPr/>
          <p:nvPr/>
        </p:nvSpPr>
        <p:spPr>
          <a:xfrm>
            <a:off x="597809" y="1658746"/>
            <a:ext cx="7174592"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2" name="Rectangle 21"/>
          <p:cNvSpPr/>
          <p:nvPr/>
        </p:nvSpPr>
        <p:spPr>
          <a:xfrm>
            <a:off x="7794688" y="1658746"/>
            <a:ext cx="3773426"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4" name="object 20"/>
          <p:cNvSpPr txBox="1"/>
          <p:nvPr/>
        </p:nvSpPr>
        <p:spPr>
          <a:xfrm>
            <a:off x="1138478" y="1846446"/>
            <a:ext cx="716513"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业务流程</a:t>
            </a:r>
            <a:endParaRPr sz="1200" dirty="0">
              <a:latin typeface="微软雅黑" panose="020B0503020204020204" pitchFamily="34" charset="-122"/>
              <a:ea typeface="微软雅黑" panose="020B0503020204020204" pitchFamily="34" charset="-122"/>
              <a:cs typeface="Calibri"/>
            </a:endParaRPr>
          </a:p>
        </p:txBody>
      </p:sp>
      <p:sp>
        <p:nvSpPr>
          <p:cNvPr id="25" name="object 28"/>
          <p:cNvSpPr txBox="1"/>
          <p:nvPr/>
        </p:nvSpPr>
        <p:spPr>
          <a:xfrm>
            <a:off x="8468374" y="2530814"/>
            <a:ext cx="1124671"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环节信息需求</a:t>
            </a:r>
            <a:endParaRPr sz="1200" dirty="0">
              <a:latin typeface="微软雅黑" panose="020B0503020204020204" pitchFamily="34" charset="-122"/>
              <a:ea typeface="微软雅黑" panose="020B0503020204020204" pitchFamily="34" charset="-122"/>
              <a:cs typeface="Calibri"/>
            </a:endParaRPr>
          </a:p>
        </p:txBody>
      </p:sp>
      <p:sp>
        <p:nvSpPr>
          <p:cNvPr id="26" name="object 15"/>
          <p:cNvSpPr txBox="1"/>
          <p:nvPr/>
        </p:nvSpPr>
        <p:spPr>
          <a:xfrm>
            <a:off x="1138478" y="1330178"/>
            <a:ext cx="986324" cy="184666"/>
          </a:xfrm>
          <a:prstGeom prst="rect">
            <a:avLst/>
          </a:prstGeom>
        </p:spPr>
        <p:txBody>
          <a:bodyPr vert="horz" wrap="square" lIns="0" tIns="0" rIns="0" bIns="0" rtlCol="0">
            <a:spAutoFit/>
          </a:bodyPr>
          <a:lstStyle/>
          <a:p>
            <a:pPr marL="15239"/>
            <a:r>
              <a:rPr lang="zh-CN" altLang="en-US" sz="1200" b="1" dirty="0">
                <a:latin typeface="微软雅黑" panose="020B0503020204020204" pitchFamily="34" charset="-122"/>
                <a:ea typeface="微软雅黑" panose="020B0503020204020204" pitchFamily="34" charset="-122"/>
                <a:cs typeface="Calibri"/>
              </a:rPr>
              <a:t>场景 </a:t>
            </a:r>
            <a:endParaRPr sz="1200" b="1" dirty="0">
              <a:latin typeface="微软雅黑" panose="020B0503020204020204" pitchFamily="34" charset="-122"/>
              <a:ea typeface="微软雅黑" panose="020B0503020204020204" pitchFamily="34" charset="-122"/>
              <a:cs typeface="Calibri"/>
            </a:endParaRPr>
          </a:p>
        </p:txBody>
      </p:sp>
      <p:sp>
        <p:nvSpPr>
          <p:cNvPr id="27" name="Oval 26"/>
          <p:cNvSpPr/>
          <p:nvPr/>
        </p:nvSpPr>
        <p:spPr>
          <a:xfrm>
            <a:off x="706954" y="1225449"/>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8" name="Oval 27"/>
          <p:cNvSpPr/>
          <p:nvPr/>
        </p:nvSpPr>
        <p:spPr>
          <a:xfrm>
            <a:off x="710352" y="1763046"/>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9" name="Oval 28"/>
          <p:cNvSpPr/>
          <p:nvPr/>
        </p:nvSpPr>
        <p:spPr>
          <a:xfrm>
            <a:off x="8033447" y="241369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2.3</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31" name="Oval 30"/>
          <p:cNvSpPr/>
          <p:nvPr/>
        </p:nvSpPr>
        <p:spPr>
          <a:xfrm>
            <a:off x="10105360" y="2429377"/>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2.5</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10171347" y="2854369"/>
            <a:ext cx="1600200" cy="709752"/>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提交审批</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分配机构管理</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审批意见</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34" name="Rectangle 33"/>
          <p:cNvSpPr/>
          <p:nvPr/>
        </p:nvSpPr>
        <p:spPr>
          <a:xfrm>
            <a:off x="1487706" y="1282929"/>
            <a:ext cx="3462807"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cs typeface="Arial Unicode MS" panose="020B0604020202020204" pitchFamily="34" charset="-122"/>
              </a:rPr>
              <a:t>客户价值管理 （绩效分配，如跨机构业绩分配）</a:t>
            </a:r>
            <a:endParaRPr lang="en-GB" sz="1200" dirty="0">
              <a:latin typeface="微软雅黑" panose="020B0503020204020204" pitchFamily="34" charset="-122"/>
              <a:ea typeface="微软雅黑" panose="020B0503020204020204" pitchFamily="34" charset="-122"/>
            </a:endParaRPr>
          </a:p>
        </p:txBody>
      </p:sp>
      <p:sp>
        <p:nvSpPr>
          <p:cNvPr id="39" name="Oval 38"/>
          <p:cNvSpPr/>
          <p:nvPr/>
        </p:nvSpPr>
        <p:spPr>
          <a:xfrm>
            <a:off x="8056992" y="2989371"/>
            <a:ext cx="208707" cy="2035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8286687" y="2918461"/>
            <a:ext cx="2145802" cy="2965406"/>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200">
                <a:latin typeface="微软雅黑" panose="020B0503020204020204" pitchFamily="34" charset="-122"/>
                <a:ea typeface="微软雅黑" panose="020B0503020204020204" pitchFamily="34" charset="-122"/>
              </a:defRPr>
            </a:lvl1pPr>
          </a:lstStyle>
          <a:p>
            <a:r>
              <a:rPr lang="zh-CN" altLang="en-US" dirty="0"/>
              <a:t>客户名称 </a:t>
            </a:r>
            <a:endParaRPr lang="en-US" altLang="zh-CN" dirty="0"/>
          </a:p>
          <a:p>
            <a:r>
              <a:rPr lang="zh-CN" altLang="en-US" dirty="0"/>
              <a:t>原主办机构</a:t>
            </a:r>
            <a:endParaRPr lang="en-US" altLang="zh-CN" dirty="0"/>
          </a:p>
          <a:p>
            <a:r>
              <a:rPr lang="zh-CN" altLang="en-US" dirty="0"/>
              <a:t>申请机构</a:t>
            </a:r>
            <a:endParaRPr lang="en-US" altLang="zh-CN" dirty="0"/>
          </a:p>
          <a:p>
            <a:r>
              <a:rPr lang="zh-CN" altLang="en-US" dirty="0"/>
              <a:t>申请人</a:t>
            </a:r>
          </a:p>
          <a:p>
            <a:r>
              <a:rPr lang="zh-CN" altLang="en-US" dirty="0"/>
              <a:t>申请原因 </a:t>
            </a:r>
            <a:endParaRPr lang="en-US" altLang="zh-CN" dirty="0"/>
          </a:p>
          <a:p>
            <a:r>
              <a:rPr lang="zh-CN" altLang="en-US" dirty="0"/>
              <a:t>申请类型</a:t>
            </a:r>
            <a:endParaRPr lang="en-US" altLang="zh-CN" dirty="0"/>
          </a:p>
          <a:p>
            <a:r>
              <a:rPr lang="zh-CN" altLang="en-US" dirty="0"/>
              <a:t>具体账户</a:t>
            </a:r>
            <a:r>
              <a:rPr lang="en-US" altLang="zh-CN" dirty="0"/>
              <a:t>: </a:t>
            </a:r>
            <a:r>
              <a:rPr lang="zh-CN" altLang="en-US" dirty="0"/>
              <a:t>账号、币种、账户性质、开户时间、开户机构</a:t>
            </a:r>
            <a:endParaRPr lang="en-US" altLang="zh-CN" dirty="0"/>
          </a:p>
          <a:p>
            <a:r>
              <a:rPr lang="zh-CN" altLang="en-US" dirty="0"/>
              <a:t>申请比例</a:t>
            </a:r>
            <a:r>
              <a:rPr lang="en-US" altLang="zh-CN" dirty="0"/>
              <a:t>: </a:t>
            </a:r>
            <a:r>
              <a:rPr lang="zh-CN" altLang="en-US" dirty="0"/>
              <a:t>机构、申请比例</a:t>
            </a:r>
          </a:p>
          <a:p>
            <a:r>
              <a:rPr lang="zh-CN" altLang="en-US" dirty="0"/>
              <a:t>当前分配情况：所属机构、分配比例</a:t>
            </a:r>
          </a:p>
          <a:p>
            <a:r>
              <a:rPr lang="zh-CN" altLang="en-US" dirty="0"/>
              <a:t>调整份额比例：所属机构、分配比例</a:t>
            </a:r>
          </a:p>
          <a:p>
            <a:r>
              <a:rPr lang="zh-CN" altLang="en-US" dirty="0"/>
              <a:t>审批意见：审批人所属机构、审批人、审批结果、任务状态、申购意见、审批时间</a:t>
            </a:r>
          </a:p>
          <a:p>
            <a:r>
              <a:rPr lang="zh-CN" altLang="en-US" dirty="0"/>
              <a:t>推送对象</a:t>
            </a:r>
            <a:endParaRPr lang="en-US" altLang="zh-CN" dirty="0"/>
          </a:p>
        </p:txBody>
      </p:sp>
      <p:cxnSp>
        <p:nvCxnSpPr>
          <p:cNvPr id="41" name="Straight Connector 40"/>
          <p:cNvCxnSpPr/>
          <p:nvPr/>
        </p:nvCxnSpPr>
        <p:spPr>
          <a:xfrm>
            <a:off x="2656068" y="2019843"/>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a:off x="4325202" y="2019843"/>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5994336" y="2018360"/>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5" name="Elbow Connector 44"/>
          <p:cNvCxnSpPr>
            <a:stCxn id="81" idx="3"/>
            <a:endCxn id="92" idx="1"/>
          </p:cNvCxnSpPr>
          <p:nvPr/>
        </p:nvCxnSpPr>
        <p:spPr>
          <a:xfrm flipV="1">
            <a:off x="2129449" y="3388009"/>
            <a:ext cx="880044" cy="840496"/>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68" idx="1"/>
            <a:endCxn id="192" idx="3"/>
          </p:cNvCxnSpPr>
          <p:nvPr/>
        </p:nvCxnSpPr>
        <p:spPr>
          <a:xfrm rot="10800000" flipV="1">
            <a:off x="4041222" y="4259005"/>
            <a:ext cx="643908" cy="773720"/>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49" name="Flowchart: Magnetic Disk 48"/>
          <p:cNvSpPr/>
          <p:nvPr/>
        </p:nvSpPr>
        <p:spPr>
          <a:xfrm>
            <a:off x="2957389" y="2192769"/>
            <a:ext cx="1150836" cy="516309"/>
          </a:xfrm>
          <a:prstGeom prst="flowChartMagneticDisk">
            <a:avLst/>
          </a:prstGeom>
          <a:solidFill>
            <a:srgbClr val="00A3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对公营销平台</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52" name="Oval 51"/>
          <p:cNvSpPr/>
          <p:nvPr/>
        </p:nvSpPr>
        <p:spPr>
          <a:xfrm>
            <a:off x="3680277" y="3960773"/>
            <a:ext cx="171979" cy="1855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1</a:t>
            </a:r>
            <a:endParaRPr lang="en-GB" sz="1000" dirty="0" err="1">
              <a:solidFill>
                <a:schemeClr val="bg1"/>
              </a:solidFill>
              <a:latin typeface="微软雅黑" panose="020B0503020204020204" pitchFamily="34" charset="-122"/>
              <a:ea typeface="微软雅黑" panose="020B0503020204020204" pitchFamily="34" charset="-122"/>
            </a:endParaRPr>
          </a:p>
        </p:txBody>
      </p:sp>
      <p:cxnSp>
        <p:nvCxnSpPr>
          <p:cNvPr id="53" name="Elbow Connector 52"/>
          <p:cNvCxnSpPr>
            <a:stCxn id="83" idx="3"/>
            <a:endCxn id="102" idx="1"/>
          </p:cNvCxnSpPr>
          <p:nvPr/>
        </p:nvCxnSpPr>
        <p:spPr>
          <a:xfrm>
            <a:off x="2135311" y="5574890"/>
            <a:ext cx="4121219" cy="4401"/>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91" idx="2"/>
            <a:endCxn id="81" idx="0"/>
          </p:cNvCxnSpPr>
          <p:nvPr/>
        </p:nvCxnSpPr>
        <p:spPr>
          <a:xfrm rot="5400000">
            <a:off x="1483518" y="3683313"/>
            <a:ext cx="238455" cy="1"/>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998220" y="2082322"/>
            <a:ext cx="1178214" cy="645934"/>
            <a:chOff x="2776605" y="2032834"/>
            <a:chExt cx="1178214" cy="645934"/>
          </a:xfrm>
        </p:grpSpPr>
        <p:sp>
          <p:nvSpPr>
            <p:cNvPr id="57" name="Rounded Rectangle 56"/>
            <p:cNvSpPr/>
            <p:nvPr/>
          </p:nvSpPr>
          <p:spPr>
            <a:xfrm>
              <a:off x="2776605" y="2460496"/>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协商发起行</a:t>
              </a:r>
              <a:endParaRPr lang="en-GB" sz="1200" b="1" dirty="0" err="1">
                <a:solidFill>
                  <a:schemeClr val="tx1"/>
                </a:solidFill>
                <a:latin typeface="微软雅黑" panose="020B0503020204020204" pitchFamily="34" charset="-122"/>
                <a:ea typeface="微软雅黑" panose="020B0503020204020204" pitchFamily="34" charset="-122"/>
              </a:endParaRPr>
            </a:p>
          </p:txBody>
        </p:sp>
        <p:grpSp>
          <p:nvGrpSpPr>
            <p:cNvPr id="58" name="Group 101"/>
            <p:cNvGrpSpPr/>
            <p:nvPr/>
          </p:nvGrpSpPr>
          <p:grpSpPr>
            <a:xfrm>
              <a:off x="3213706" y="2032834"/>
              <a:ext cx="240209" cy="396265"/>
              <a:chOff x="598440" y="1338263"/>
              <a:chExt cx="763588" cy="1303337"/>
            </a:xfrm>
            <a:solidFill>
              <a:schemeClr val="tx2"/>
            </a:solidFill>
          </p:grpSpPr>
          <p:sp>
            <p:nvSpPr>
              <p:cNvPr id="59" name="Freeform 4"/>
              <p:cNvSpPr>
                <a:spLocks/>
              </p:cNvSpPr>
              <p:nvPr/>
            </p:nvSpPr>
            <p:spPr bwMode="auto">
              <a:xfrm>
                <a:off x="735170" y="1338263"/>
                <a:ext cx="277813" cy="277813"/>
              </a:xfrm>
              <a:custGeom>
                <a:avLst/>
                <a:gdLst/>
                <a:ahLst/>
                <a:cxnLst>
                  <a:cxn ang="0">
                    <a:pos x="120" y="186"/>
                  </a:cxn>
                  <a:cxn ang="0">
                    <a:pos x="187" y="78"/>
                  </a:cxn>
                  <a:cxn ang="0">
                    <a:pos x="79" y="11"/>
                  </a:cxn>
                  <a:cxn ang="0">
                    <a:pos x="11" y="119"/>
                  </a:cxn>
                  <a:cxn ang="0">
                    <a:pos x="120" y="186"/>
                  </a:cxn>
                </a:cxnLst>
                <a:rect l="0" t="0" r="r" b="b"/>
                <a:pathLst>
                  <a:path w="198" h="198">
                    <a:moveTo>
                      <a:pt x="120" y="186"/>
                    </a:moveTo>
                    <a:cubicBezTo>
                      <a:pt x="168" y="175"/>
                      <a:pt x="198" y="127"/>
                      <a:pt x="187" y="78"/>
                    </a:cubicBezTo>
                    <a:cubicBezTo>
                      <a:pt x="175" y="30"/>
                      <a:pt x="127" y="0"/>
                      <a:pt x="79" y="11"/>
                    </a:cubicBezTo>
                    <a:cubicBezTo>
                      <a:pt x="30" y="22"/>
                      <a:pt x="0" y="71"/>
                      <a:pt x="11" y="119"/>
                    </a:cubicBezTo>
                    <a:cubicBezTo>
                      <a:pt x="23" y="168"/>
                      <a:pt x="71" y="198"/>
                      <a:pt x="12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0" name="Freeform 5"/>
              <p:cNvSpPr>
                <a:spLocks noEditPoints="1"/>
              </p:cNvSpPr>
              <p:nvPr/>
            </p:nvSpPr>
            <p:spPr bwMode="auto">
              <a:xfrm>
                <a:off x="598440" y="1647825"/>
                <a:ext cx="763588" cy="993775"/>
              </a:xfrm>
              <a:custGeom>
                <a:avLst/>
                <a:gdLst/>
                <a:ahLst/>
                <a:cxnLst>
                  <a:cxn ang="0">
                    <a:pos x="33" y="353"/>
                  </a:cxn>
                  <a:cxn ang="0">
                    <a:pos x="64" y="296"/>
                  </a:cxn>
                  <a:cxn ang="0">
                    <a:pos x="105" y="228"/>
                  </a:cxn>
                  <a:cxn ang="0">
                    <a:pos x="105" y="660"/>
                  </a:cxn>
                  <a:cxn ang="0">
                    <a:pos x="204" y="660"/>
                  </a:cxn>
                  <a:cxn ang="0">
                    <a:pos x="223" y="335"/>
                  </a:cxn>
                  <a:cxn ang="0">
                    <a:pos x="272" y="709"/>
                  </a:cxn>
                  <a:cxn ang="0">
                    <a:pos x="322" y="617"/>
                  </a:cxn>
                  <a:cxn ang="0">
                    <a:pos x="234" y="590"/>
                  </a:cxn>
                  <a:cxn ang="0">
                    <a:pos x="261" y="373"/>
                  </a:cxn>
                  <a:cxn ang="0">
                    <a:pos x="322" y="228"/>
                  </a:cxn>
                  <a:cxn ang="0">
                    <a:pos x="321" y="106"/>
                  </a:cxn>
                  <a:cxn ang="0">
                    <a:pos x="362" y="296"/>
                  </a:cxn>
                  <a:cxn ang="0">
                    <a:pos x="363" y="331"/>
                  </a:cxn>
                  <a:cxn ang="0">
                    <a:pos x="336" y="380"/>
                  </a:cxn>
                  <a:cxn ang="0">
                    <a:pos x="322" y="382"/>
                  </a:cxn>
                  <a:cxn ang="0">
                    <a:pos x="243" y="400"/>
                  </a:cxn>
                  <a:cxn ang="0">
                    <a:pos x="261" y="608"/>
                  </a:cxn>
                  <a:cxn ang="0">
                    <a:pos x="527" y="608"/>
                  </a:cxn>
                  <a:cxn ang="0">
                    <a:pos x="545" y="400"/>
                  </a:cxn>
                  <a:cxn ang="0">
                    <a:pos x="453" y="382"/>
                  </a:cxn>
                  <a:cxn ang="0">
                    <a:pos x="453" y="373"/>
                  </a:cxn>
                  <a:cxn ang="0">
                    <a:pos x="425" y="323"/>
                  </a:cxn>
                  <a:cxn ang="0">
                    <a:pos x="372" y="67"/>
                  </a:cxn>
                  <a:cxn ang="0">
                    <a:pos x="298" y="1"/>
                  </a:cxn>
                  <a:cxn ang="0">
                    <a:pos x="136" y="0"/>
                  </a:cxn>
                  <a:cxn ang="0">
                    <a:pos x="115" y="4"/>
                  </a:cxn>
                  <a:cxn ang="0">
                    <a:pos x="0" y="296"/>
                  </a:cxn>
                  <a:cxn ang="0">
                    <a:pos x="32" y="353"/>
                  </a:cxn>
                  <a:cxn ang="0">
                    <a:pos x="439" y="380"/>
                  </a:cxn>
                  <a:cxn ang="0">
                    <a:pos x="349" y="382"/>
                  </a:cxn>
                  <a:cxn ang="0">
                    <a:pos x="350" y="373"/>
                  </a:cxn>
                  <a:cxn ang="0">
                    <a:pos x="392" y="353"/>
                  </a:cxn>
                  <a:cxn ang="0">
                    <a:pos x="418" y="342"/>
                  </a:cxn>
                  <a:cxn ang="0">
                    <a:pos x="213" y="279"/>
                  </a:cxn>
                  <a:cxn ang="0">
                    <a:pos x="175" y="231"/>
                  </a:cxn>
                  <a:cxn ang="0">
                    <a:pos x="197" y="70"/>
                  </a:cxn>
                  <a:cxn ang="0">
                    <a:pos x="213" y="73"/>
                  </a:cxn>
                  <a:cxn ang="0">
                    <a:pos x="229" y="70"/>
                  </a:cxn>
                  <a:cxn ang="0">
                    <a:pos x="251" y="231"/>
                  </a:cxn>
                  <a:cxn ang="0">
                    <a:pos x="213" y="279"/>
                  </a:cxn>
                  <a:cxn ang="0">
                    <a:pos x="213" y="21"/>
                  </a:cxn>
                  <a:cxn ang="0">
                    <a:pos x="236" y="51"/>
                  </a:cxn>
                  <a:cxn ang="0">
                    <a:pos x="213" y="61"/>
                  </a:cxn>
                  <a:cxn ang="0">
                    <a:pos x="190" y="51"/>
                  </a:cxn>
                </a:cxnLst>
                <a:rect l="0" t="0" r="r" b="b"/>
                <a:pathLst>
                  <a:path w="545" h="709">
                    <a:moveTo>
                      <a:pt x="32" y="353"/>
                    </a:moveTo>
                    <a:cubicBezTo>
                      <a:pt x="33" y="353"/>
                      <a:pt x="33" y="353"/>
                      <a:pt x="33" y="353"/>
                    </a:cubicBezTo>
                    <a:cubicBezTo>
                      <a:pt x="51" y="353"/>
                      <a:pt x="65" y="338"/>
                      <a:pt x="64" y="320"/>
                    </a:cubicBezTo>
                    <a:cubicBezTo>
                      <a:pt x="64" y="312"/>
                      <a:pt x="64" y="304"/>
                      <a:pt x="64" y="296"/>
                    </a:cubicBezTo>
                    <a:cubicBezTo>
                      <a:pt x="64" y="198"/>
                      <a:pt x="85" y="140"/>
                      <a:pt x="105" y="105"/>
                    </a:cubicBezTo>
                    <a:cubicBezTo>
                      <a:pt x="105" y="228"/>
                      <a:pt x="105" y="228"/>
                      <a:pt x="105" y="228"/>
                    </a:cubicBezTo>
                    <a:cubicBezTo>
                      <a:pt x="105" y="304"/>
                      <a:pt x="105" y="304"/>
                      <a:pt x="105" y="304"/>
                    </a:cubicBezTo>
                    <a:cubicBezTo>
                      <a:pt x="105" y="660"/>
                      <a:pt x="105" y="660"/>
                      <a:pt x="105" y="660"/>
                    </a:cubicBezTo>
                    <a:cubicBezTo>
                      <a:pt x="105" y="687"/>
                      <a:pt x="127" y="709"/>
                      <a:pt x="154" y="709"/>
                    </a:cubicBezTo>
                    <a:cubicBezTo>
                      <a:pt x="182" y="709"/>
                      <a:pt x="204" y="687"/>
                      <a:pt x="204" y="660"/>
                    </a:cubicBezTo>
                    <a:cubicBezTo>
                      <a:pt x="204" y="335"/>
                      <a:pt x="204" y="335"/>
                      <a:pt x="204" y="335"/>
                    </a:cubicBezTo>
                    <a:cubicBezTo>
                      <a:pt x="223" y="335"/>
                      <a:pt x="223" y="335"/>
                      <a:pt x="223" y="335"/>
                    </a:cubicBezTo>
                    <a:cubicBezTo>
                      <a:pt x="223" y="660"/>
                      <a:pt x="223" y="660"/>
                      <a:pt x="223" y="660"/>
                    </a:cubicBezTo>
                    <a:cubicBezTo>
                      <a:pt x="223" y="687"/>
                      <a:pt x="245" y="709"/>
                      <a:pt x="272" y="709"/>
                    </a:cubicBezTo>
                    <a:cubicBezTo>
                      <a:pt x="300" y="709"/>
                      <a:pt x="322" y="687"/>
                      <a:pt x="322" y="660"/>
                    </a:cubicBezTo>
                    <a:cubicBezTo>
                      <a:pt x="322" y="617"/>
                      <a:pt x="322" y="617"/>
                      <a:pt x="322" y="617"/>
                    </a:cubicBezTo>
                    <a:cubicBezTo>
                      <a:pt x="261" y="617"/>
                      <a:pt x="261" y="617"/>
                      <a:pt x="261" y="617"/>
                    </a:cubicBezTo>
                    <a:cubicBezTo>
                      <a:pt x="246" y="617"/>
                      <a:pt x="234" y="605"/>
                      <a:pt x="234" y="590"/>
                    </a:cubicBezTo>
                    <a:cubicBezTo>
                      <a:pt x="234" y="400"/>
                      <a:pt x="234" y="400"/>
                      <a:pt x="234" y="400"/>
                    </a:cubicBezTo>
                    <a:cubicBezTo>
                      <a:pt x="234" y="385"/>
                      <a:pt x="246" y="373"/>
                      <a:pt x="261" y="373"/>
                    </a:cubicBezTo>
                    <a:cubicBezTo>
                      <a:pt x="322" y="373"/>
                      <a:pt x="322" y="373"/>
                      <a:pt x="322" y="373"/>
                    </a:cubicBezTo>
                    <a:cubicBezTo>
                      <a:pt x="322" y="228"/>
                      <a:pt x="322" y="228"/>
                      <a:pt x="322" y="228"/>
                    </a:cubicBezTo>
                    <a:cubicBezTo>
                      <a:pt x="322" y="226"/>
                      <a:pt x="322" y="224"/>
                      <a:pt x="321" y="221"/>
                    </a:cubicBezTo>
                    <a:cubicBezTo>
                      <a:pt x="321" y="106"/>
                      <a:pt x="321" y="106"/>
                      <a:pt x="321" y="106"/>
                    </a:cubicBezTo>
                    <a:cubicBezTo>
                      <a:pt x="321" y="107"/>
                      <a:pt x="322" y="107"/>
                      <a:pt x="322" y="107"/>
                    </a:cubicBezTo>
                    <a:cubicBezTo>
                      <a:pt x="341" y="142"/>
                      <a:pt x="362" y="200"/>
                      <a:pt x="362" y="296"/>
                    </a:cubicBezTo>
                    <a:cubicBezTo>
                      <a:pt x="362" y="304"/>
                      <a:pt x="362" y="312"/>
                      <a:pt x="361" y="320"/>
                    </a:cubicBezTo>
                    <a:cubicBezTo>
                      <a:pt x="361" y="324"/>
                      <a:pt x="362" y="328"/>
                      <a:pt x="363" y="331"/>
                    </a:cubicBezTo>
                    <a:cubicBezTo>
                      <a:pt x="348" y="340"/>
                      <a:pt x="338" y="355"/>
                      <a:pt x="336" y="373"/>
                    </a:cubicBezTo>
                    <a:cubicBezTo>
                      <a:pt x="336" y="376"/>
                      <a:pt x="336" y="378"/>
                      <a:pt x="336" y="380"/>
                    </a:cubicBezTo>
                    <a:cubicBezTo>
                      <a:pt x="336" y="381"/>
                      <a:pt x="336" y="382"/>
                      <a:pt x="336" y="382"/>
                    </a:cubicBezTo>
                    <a:cubicBezTo>
                      <a:pt x="322" y="382"/>
                      <a:pt x="322" y="382"/>
                      <a:pt x="322" y="382"/>
                    </a:cubicBezTo>
                    <a:cubicBezTo>
                      <a:pt x="261" y="382"/>
                      <a:pt x="261" y="382"/>
                      <a:pt x="261" y="382"/>
                    </a:cubicBezTo>
                    <a:cubicBezTo>
                      <a:pt x="251" y="382"/>
                      <a:pt x="243" y="390"/>
                      <a:pt x="243" y="400"/>
                    </a:cubicBezTo>
                    <a:cubicBezTo>
                      <a:pt x="243" y="590"/>
                      <a:pt x="243" y="590"/>
                      <a:pt x="243" y="590"/>
                    </a:cubicBezTo>
                    <a:cubicBezTo>
                      <a:pt x="243" y="600"/>
                      <a:pt x="251" y="608"/>
                      <a:pt x="261" y="608"/>
                    </a:cubicBezTo>
                    <a:cubicBezTo>
                      <a:pt x="322" y="608"/>
                      <a:pt x="322" y="608"/>
                      <a:pt x="322" y="608"/>
                    </a:cubicBezTo>
                    <a:cubicBezTo>
                      <a:pt x="527" y="608"/>
                      <a:pt x="527" y="608"/>
                      <a:pt x="527" y="608"/>
                    </a:cubicBezTo>
                    <a:cubicBezTo>
                      <a:pt x="537" y="608"/>
                      <a:pt x="545" y="600"/>
                      <a:pt x="545" y="590"/>
                    </a:cubicBezTo>
                    <a:cubicBezTo>
                      <a:pt x="545" y="400"/>
                      <a:pt x="545" y="400"/>
                      <a:pt x="545" y="400"/>
                    </a:cubicBezTo>
                    <a:cubicBezTo>
                      <a:pt x="545" y="390"/>
                      <a:pt x="537" y="382"/>
                      <a:pt x="527" y="382"/>
                    </a:cubicBezTo>
                    <a:cubicBezTo>
                      <a:pt x="453" y="382"/>
                      <a:pt x="453" y="382"/>
                      <a:pt x="453" y="382"/>
                    </a:cubicBezTo>
                    <a:cubicBezTo>
                      <a:pt x="453" y="382"/>
                      <a:pt x="453" y="381"/>
                      <a:pt x="453" y="380"/>
                    </a:cubicBezTo>
                    <a:cubicBezTo>
                      <a:pt x="453" y="378"/>
                      <a:pt x="453" y="376"/>
                      <a:pt x="453" y="373"/>
                    </a:cubicBezTo>
                    <a:cubicBezTo>
                      <a:pt x="450" y="355"/>
                      <a:pt x="440" y="339"/>
                      <a:pt x="424" y="330"/>
                    </a:cubicBezTo>
                    <a:cubicBezTo>
                      <a:pt x="425" y="327"/>
                      <a:pt x="425" y="325"/>
                      <a:pt x="425" y="323"/>
                    </a:cubicBezTo>
                    <a:cubicBezTo>
                      <a:pt x="426" y="314"/>
                      <a:pt x="426" y="305"/>
                      <a:pt x="426" y="296"/>
                    </a:cubicBezTo>
                    <a:cubicBezTo>
                      <a:pt x="426" y="184"/>
                      <a:pt x="400" y="112"/>
                      <a:pt x="372" y="67"/>
                    </a:cubicBezTo>
                    <a:cubicBezTo>
                      <a:pt x="344" y="22"/>
                      <a:pt x="315" y="6"/>
                      <a:pt x="311" y="4"/>
                    </a:cubicBezTo>
                    <a:cubicBezTo>
                      <a:pt x="307" y="2"/>
                      <a:pt x="302" y="1"/>
                      <a:pt x="298" y="1"/>
                    </a:cubicBezTo>
                    <a:cubicBezTo>
                      <a:pt x="296" y="0"/>
                      <a:pt x="293" y="0"/>
                      <a:pt x="290" y="0"/>
                    </a:cubicBezTo>
                    <a:cubicBezTo>
                      <a:pt x="136" y="0"/>
                      <a:pt x="136" y="0"/>
                      <a:pt x="136" y="0"/>
                    </a:cubicBezTo>
                    <a:cubicBezTo>
                      <a:pt x="133" y="0"/>
                      <a:pt x="131" y="0"/>
                      <a:pt x="128" y="1"/>
                    </a:cubicBezTo>
                    <a:cubicBezTo>
                      <a:pt x="124" y="1"/>
                      <a:pt x="119" y="2"/>
                      <a:pt x="115" y="4"/>
                    </a:cubicBezTo>
                    <a:cubicBezTo>
                      <a:pt x="111" y="6"/>
                      <a:pt x="81" y="22"/>
                      <a:pt x="53" y="67"/>
                    </a:cubicBezTo>
                    <a:cubicBezTo>
                      <a:pt x="25" y="112"/>
                      <a:pt x="0" y="184"/>
                      <a:pt x="0" y="296"/>
                    </a:cubicBezTo>
                    <a:cubicBezTo>
                      <a:pt x="0" y="305"/>
                      <a:pt x="0" y="314"/>
                      <a:pt x="0" y="323"/>
                    </a:cubicBezTo>
                    <a:cubicBezTo>
                      <a:pt x="1" y="340"/>
                      <a:pt x="15" y="353"/>
                      <a:pt x="32" y="353"/>
                    </a:cubicBezTo>
                    <a:close/>
                    <a:moveTo>
                      <a:pt x="439" y="373"/>
                    </a:moveTo>
                    <a:cubicBezTo>
                      <a:pt x="439" y="376"/>
                      <a:pt x="439" y="378"/>
                      <a:pt x="439" y="380"/>
                    </a:cubicBezTo>
                    <a:cubicBezTo>
                      <a:pt x="439" y="381"/>
                      <a:pt x="439" y="382"/>
                      <a:pt x="439" y="382"/>
                    </a:cubicBezTo>
                    <a:cubicBezTo>
                      <a:pt x="349" y="382"/>
                      <a:pt x="349" y="382"/>
                      <a:pt x="349" y="382"/>
                    </a:cubicBezTo>
                    <a:cubicBezTo>
                      <a:pt x="349" y="382"/>
                      <a:pt x="349" y="381"/>
                      <a:pt x="349" y="380"/>
                    </a:cubicBezTo>
                    <a:cubicBezTo>
                      <a:pt x="349" y="378"/>
                      <a:pt x="350" y="376"/>
                      <a:pt x="350" y="373"/>
                    </a:cubicBezTo>
                    <a:cubicBezTo>
                      <a:pt x="352" y="361"/>
                      <a:pt x="359" y="350"/>
                      <a:pt x="369" y="343"/>
                    </a:cubicBezTo>
                    <a:cubicBezTo>
                      <a:pt x="375" y="349"/>
                      <a:pt x="383" y="353"/>
                      <a:pt x="392" y="353"/>
                    </a:cubicBezTo>
                    <a:cubicBezTo>
                      <a:pt x="393" y="353"/>
                      <a:pt x="393" y="353"/>
                      <a:pt x="393" y="353"/>
                    </a:cubicBezTo>
                    <a:cubicBezTo>
                      <a:pt x="403" y="353"/>
                      <a:pt x="412" y="349"/>
                      <a:pt x="418" y="342"/>
                    </a:cubicBezTo>
                    <a:cubicBezTo>
                      <a:pt x="429" y="349"/>
                      <a:pt x="437" y="360"/>
                      <a:pt x="439" y="373"/>
                    </a:cubicBezTo>
                    <a:close/>
                    <a:moveTo>
                      <a:pt x="213" y="279"/>
                    </a:moveTo>
                    <a:cubicBezTo>
                      <a:pt x="204" y="268"/>
                      <a:pt x="204" y="268"/>
                      <a:pt x="204" y="268"/>
                    </a:cubicBezTo>
                    <a:cubicBezTo>
                      <a:pt x="175" y="231"/>
                      <a:pt x="175" y="231"/>
                      <a:pt x="175" y="231"/>
                    </a:cubicBezTo>
                    <a:cubicBezTo>
                      <a:pt x="181" y="187"/>
                      <a:pt x="181" y="187"/>
                      <a:pt x="181" y="187"/>
                    </a:cubicBezTo>
                    <a:cubicBezTo>
                      <a:pt x="197" y="70"/>
                      <a:pt x="197" y="70"/>
                      <a:pt x="197" y="70"/>
                    </a:cubicBezTo>
                    <a:cubicBezTo>
                      <a:pt x="202" y="72"/>
                      <a:pt x="208" y="73"/>
                      <a:pt x="213" y="73"/>
                    </a:cubicBezTo>
                    <a:cubicBezTo>
                      <a:pt x="213" y="73"/>
                      <a:pt x="213" y="73"/>
                      <a:pt x="213" y="73"/>
                    </a:cubicBezTo>
                    <a:cubicBezTo>
                      <a:pt x="213" y="73"/>
                      <a:pt x="213" y="73"/>
                      <a:pt x="213" y="73"/>
                    </a:cubicBezTo>
                    <a:cubicBezTo>
                      <a:pt x="219" y="73"/>
                      <a:pt x="224" y="72"/>
                      <a:pt x="229" y="70"/>
                    </a:cubicBezTo>
                    <a:cubicBezTo>
                      <a:pt x="245" y="187"/>
                      <a:pt x="245" y="187"/>
                      <a:pt x="245" y="187"/>
                    </a:cubicBezTo>
                    <a:cubicBezTo>
                      <a:pt x="251" y="231"/>
                      <a:pt x="251" y="231"/>
                      <a:pt x="251" y="231"/>
                    </a:cubicBezTo>
                    <a:cubicBezTo>
                      <a:pt x="223" y="267"/>
                      <a:pt x="223" y="267"/>
                      <a:pt x="223" y="267"/>
                    </a:cubicBezTo>
                    <a:lnTo>
                      <a:pt x="213" y="279"/>
                    </a:lnTo>
                    <a:close/>
                    <a:moveTo>
                      <a:pt x="198" y="21"/>
                    </a:moveTo>
                    <a:cubicBezTo>
                      <a:pt x="213" y="21"/>
                      <a:pt x="213" y="21"/>
                      <a:pt x="213" y="21"/>
                    </a:cubicBezTo>
                    <a:cubicBezTo>
                      <a:pt x="228" y="21"/>
                      <a:pt x="228" y="21"/>
                      <a:pt x="228" y="21"/>
                    </a:cubicBezTo>
                    <a:cubicBezTo>
                      <a:pt x="236" y="51"/>
                      <a:pt x="236" y="51"/>
                      <a:pt x="236" y="51"/>
                    </a:cubicBezTo>
                    <a:cubicBezTo>
                      <a:pt x="235" y="53"/>
                      <a:pt x="235" y="53"/>
                      <a:pt x="235" y="53"/>
                    </a:cubicBezTo>
                    <a:cubicBezTo>
                      <a:pt x="228" y="59"/>
                      <a:pt x="221" y="61"/>
                      <a:pt x="213" y="61"/>
                    </a:cubicBezTo>
                    <a:cubicBezTo>
                      <a:pt x="205" y="61"/>
                      <a:pt x="198" y="59"/>
                      <a:pt x="191" y="53"/>
                    </a:cubicBezTo>
                    <a:cubicBezTo>
                      <a:pt x="190" y="51"/>
                      <a:pt x="190" y="51"/>
                      <a:pt x="190" y="51"/>
                    </a:cubicBezTo>
                    <a:lnTo>
                      <a:pt x="198"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grpSp>
        <p:nvGrpSpPr>
          <p:cNvPr id="61" name="Group 60"/>
          <p:cNvGrpSpPr/>
          <p:nvPr/>
        </p:nvGrpSpPr>
        <p:grpSpPr>
          <a:xfrm>
            <a:off x="4617411" y="2031011"/>
            <a:ext cx="1178214" cy="632675"/>
            <a:chOff x="4500184" y="2031011"/>
            <a:chExt cx="1178214" cy="632675"/>
          </a:xfrm>
        </p:grpSpPr>
        <p:sp>
          <p:nvSpPr>
            <p:cNvPr id="62" name="Rounded Rectangle 61"/>
            <p:cNvSpPr/>
            <p:nvPr/>
          </p:nvSpPr>
          <p:spPr>
            <a:xfrm>
              <a:off x="4500184" y="2445414"/>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协商对方行</a:t>
              </a:r>
              <a:endParaRPr lang="en-GB" sz="1200" b="1" dirty="0" err="1">
                <a:solidFill>
                  <a:schemeClr val="tx1"/>
                </a:solidFill>
                <a:latin typeface="微软雅黑" panose="020B0503020204020204" pitchFamily="34" charset="-122"/>
                <a:ea typeface="微软雅黑" panose="020B0503020204020204" pitchFamily="34" charset="-122"/>
              </a:endParaRPr>
            </a:p>
          </p:txBody>
        </p:sp>
        <p:grpSp>
          <p:nvGrpSpPr>
            <p:cNvPr id="63" name="Group 62"/>
            <p:cNvGrpSpPr/>
            <p:nvPr/>
          </p:nvGrpSpPr>
          <p:grpSpPr>
            <a:xfrm>
              <a:off x="4874875" y="2031011"/>
              <a:ext cx="321826" cy="421466"/>
              <a:chOff x="1435100" y="1541463"/>
              <a:chExt cx="382588" cy="368300"/>
            </a:xfrm>
            <a:solidFill>
              <a:schemeClr val="tx2"/>
            </a:solidFill>
          </p:grpSpPr>
          <p:sp>
            <p:nvSpPr>
              <p:cNvPr id="64"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5"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6"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7"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8"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9"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0"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grpSp>
        <p:nvGrpSpPr>
          <p:cNvPr id="71" name="Group 70"/>
          <p:cNvGrpSpPr/>
          <p:nvPr/>
        </p:nvGrpSpPr>
        <p:grpSpPr>
          <a:xfrm>
            <a:off x="6008724" y="2029623"/>
            <a:ext cx="1414303" cy="649144"/>
            <a:chOff x="6176952" y="2029623"/>
            <a:chExt cx="1414303" cy="649144"/>
          </a:xfrm>
        </p:grpSpPr>
        <p:sp>
          <p:nvSpPr>
            <p:cNvPr id="72" name="Rounded Rectangle 71"/>
            <p:cNvSpPr/>
            <p:nvPr/>
          </p:nvSpPr>
          <p:spPr>
            <a:xfrm>
              <a:off x="6176952" y="2444046"/>
              <a:ext cx="1414303" cy="234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总行</a:t>
              </a:r>
              <a:endParaRPr lang="en-GB" sz="1200" b="1" dirty="0" err="1">
                <a:solidFill>
                  <a:schemeClr val="tx1"/>
                </a:solidFill>
                <a:latin typeface="微软雅黑" panose="020B0503020204020204" pitchFamily="34" charset="-122"/>
                <a:ea typeface="微软雅黑" panose="020B0503020204020204" pitchFamily="34" charset="-122"/>
              </a:endParaRPr>
            </a:p>
          </p:txBody>
        </p:sp>
        <p:grpSp>
          <p:nvGrpSpPr>
            <p:cNvPr id="73" name="Group 94"/>
            <p:cNvGrpSpPr/>
            <p:nvPr/>
          </p:nvGrpSpPr>
          <p:grpSpPr>
            <a:xfrm>
              <a:off x="6770004" y="2029623"/>
              <a:ext cx="365295" cy="422854"/>
              <a:chOff x="4200525" y="4718050"/>
              <a:chExt cx="1077913" cy="1296988"/>
            </a:xfrm>
            <a:solidFill>
              <a:schemeClr val="tx2"/>
            </a:solidFill>
          </p:grpSpPr>
          <p:sp>
            <p:nvSpPr>
              <p:cNvPr id="74" name="Freeform 81"/>
              <p:cNvSpPr>
                <a:spLocks/>
              </p:cNvSpPr>
              <p:nvPr/>
            </p:nvSpPr>
            <p:spPr bwMode="auto">
              <a:xfrm>
                <a:off x="4200525" y="5024438"/>
                <a:ext cx="673100" cy="990600"/>
              </a:xfrm>
              <a:custGeom>
                <a:avLst/>
                <a:gdLst/>
                <a:ahLst/>
                <a:cxnLst>
                  <a:cxn ang="0">
                    <a:pos x="298" y="273"/>
                  </a:cxn>
                  <a:cxn ang="0">
                    <a:pos x="298" y="72"/>
                  </a:cxn>
                  <a:cxn ang="0">
                    <a:pos x="375" y="150"/>
                  </a:cxn>
                  <a:cxn ang="0">
                    <a:pos x="404" y="202"/>
                  </a:cxn>
                  <a:cxn ang="0">
                    <a:pos x="426" y="243"/>
                  </a:cxn>
                  <a:cxn ang="0">
                    <a:pos x="446" y="250"/>
                  </a:cxn>
                  <a:cxn ang="0">
                    <a:pos x="470" y="238"/>
                  </a:cxn>
                  <a:cxn ang="0">
                    <a:pos x="475" y="205"/>
                  </a:cxn>
                  <a:cxn ang="0">
                    <a:pos x="462" y="177"/>
                  </a:cxn>
                  <a:cxn ang="0">
                    <a:pos x="361" y="37"/>
                  </a:cxn>
                  <a:cxn ang="0">
                    <a:pos x="267" y="0"/>
                  </a:cxn>
                  <a:cxn ang="0">
                    <a:pos x="106" y="1"/>
                  </a:cxn>
                  <a:cxn ang="0">
                    <a:pos x="20" y="57"/>
                  </a:cxn>
                  <a:cxn ang="0">
                    <a:pos x="9" y="161"/>
                  </a:cxn>
                  <a:cxn ang="0">
                    <a:pos x="73" y="211"/>
                  </a:cxn>
                  <a:cxn ang="0">
                    <a:pos x="83" y="214"/>
                  </a:cxn>
                  <a:cxn ang="0">
                    <a:pos x="145" y="221"/>
                  </a:cxn>
                  <a:cxn ang="0">
                    <a:pos x="179" y="219"/>
                  </a:cxn>
                  <a:cxn ang="0">
                    <a:pos x="167" y="157"/>
                  </a:cxn>
                  <a:cxn ang="0">
                    <a:pos x="131" y="157"/>
                  </a:cxn>
                  <a:cxn ang="0">
                    <a:pos x="76" y="142"/>
                  </a:cxn>
                  <a:cxn ang="0">
                    <a:pos x="67" y="132"/>
                  </a:cxn>
                  <a:cxn ang="0">
                    <a:pos x="81" y="82"/>
                  </a:cxn>
                  <a:cxn ang="0">
                    <a:pos x="81" y="137"/>
                  </a:cxn>
                  <a:cxn ang="0">
                    <a:pos x="133" y="149"/>
                  </a:cxn>
                  <a:cxn ang="0">
                    <a:pos x="252" y="96"/>
                  </a:cxn>
                  <a:cxn ang="0">
                    <a:pos x="223" y="278"/>
                  </a:cxn>
                  <a:cxn ang="0">
                    <a:pos x="180" y="271"/>
                  </a:cxn>
                  <a:cxn ang="0">
                    <a:pos x="120" y="229"/>
                  </a:cxn>
                  <a:cxn ang="0">
                    <a:pos x="81" y="222"/>
                  </a:cxn>
                  <a:cxn ang="0">
                    <a:pos x="81" y="305"/>
                  </a:cxn>
                  <a:cxn ang="0">
                    <a:pos x="131" y="706"/>
                  </a:cxn>
                  <a:cxn ang="0">
                    <a:pos x="180" y="336"/>
                  </a:cxn>
                  <a:cxn ang="0">
                    <a:pos x="199" y="657"/>
                  </a:cxn>
                  <a:cxn ang="0">
                    <a:pos x="298" y="657"/>
                  </a:cxn>
                  <a:cxn ang="0">
                    <a:pos x="238" y="442"/>
                  </a:cxn>
                </a:cxnLst>
                <a:rect l="0" t="0" r="r" b="b"/>
                <a:pathLst>
                  <a:path w="479" h="706">
                    <a:moveTo>
                      <a:pt x="260" y="336"/>
                    </a:moveTo>
                    <a:cubicBezTo>
                      <a:pt x="270" y="313"/>
                      <a:pt x="282" y="292"/>
                      <a:pt x="298" y="273"/>
                    </a:cubicBezTo>
                    <a:cubicBezTo>
                      <a:pt x="298" y="229"/>
                      <a:pt x="298" y="229"/>
                      <a:pt x="298" y="229"/>
                    </a:cubicBezTo>
                    <a:cubicBezTo>
                      <a:pt x="298" y="72"/>
                      <a:pt x="298" y="72"/>
                      <a:pt x="298" y="72"/>
                    </a:cubicBezTo>
                    <a:cubicBezTo>
                      <a:pt x="304" y="75"/>
                      <a:pt x="312" y="80"/>
                      <a:pt x="322" y="87"/>
                    </a:cubicBezTo>
                    <a:cubicBezTo>
                      <a:pt x="337" y="99"/>
                      <a:pt x="355" y="119"/>
                      <a:pt x="375" y="150"/>
                    </a:cubicBezTo>
                    <a:cubicBezTo>
                      <a:pt x="383" y="163"/>
                      <a:pt x="392" y="178"/>
                      <a:pt x="400" y="195"/>
                    </a:cubicBezTo>
                    <a:cubicBezTo>
                      <a:pt x="401" y="197"/>
                      <a:pt x="403" y="200"/>
                      <a:pt x="404" y="202"/>
                    </a:cubicBezTo>
                    <a:cubicBezTo>
                      <a:pt x="408" y="211"/>
                      <a:pt x="412" y="220"/>
                      <a:pt x="416" y="230"/>
                    </a:cubicBezTo>
                    <a:cubicBezTo>
                      <a:pt x="418" y="235"/>
                      <a:pt x="422" y="239"/>
                      <a:pt x="426" y="243"/>
                    </a:cubicBezTo>
                    <a:cubicBezTo>
                      <a:pt x="428" y="245"/>
                      <a:pt x="432" y="246"/>
                      <a:pt x="435" y="248"/>
                    </a:cubicBezTo>
                    <a:cubicBezTo>
                      <a:pt x="438" y="249"/>
                      <a:pt x="442" y="250"/>
                      <a:pt x="446" y="250"/>
                    </a:cubicBezTo>
                    <a:cubicBezTo>
                      <a:pt x="450" y="250"/>
                      <a:pt x="454" y="249"/>
                      <a:pt x="458" y="247"/>
                    </a:cubicBezTo>
                    <a:cubicBezTo>
                      <a:pt x="463" y="245"/>
                      <a:pt x="467" y="242"/>
                      <a:pt x="470" y="238"/>
                    </a:cubicBezTo>
                    <a:cubicBezTo>
                      <a:pt x="473" y="235"/>
                      <a:pt x="474" y="232"/>
                      <a:pt x="476" y="229"/>
                    </a:cubicBezTo>
                    <a:cubicBezTo>
                      <a:pt x="478" y="221"/>
                      <a:pt x="479" y="213"/>
                      <a:pt x="475" y="205"/>
                    </a:cubicBezTo>
                    <a:cubicBezTo>
                      <a:pt x="472" y="198"/>
                      <a:pt x="469" y="191"/>
                      <a:pt x="466" y="184"/>
                    </a:cubicBezTo>
                    <a:cubicBezTo>
                      <a:pt x="465" y="182"/>
                      <a:pt x="464" y="179"/>
                      <a:pt x="462" y="177"/>
                    </a:cubicBezTo>
                    <a:cubicBezTo>
                      <a:pt x="453" y="157"/>
                      <a:pt x="444" y="140"/>
                      <a:pt x="434" y="124"/>
                    </a:cubicBezTo>
                    <a:cubicBezTo>
                      <a:pt x="410" y="83"/>
                      <a:pt x="385" y="56"/>
                      <a:pt x="361" y="37"/>
                    </a:cubicBezTo>
                    <a:cubicBezTo>
                      <a:pt x="327" y="9"/>
                      <a:pt x="295" y="2"/>
                      <a:pt x="277" y="2"/>
                    </a:cubicBezTo>
                    <a:cubicBezTo>
                      <a:pt x="274" y="1"/>
                      <a:pt x="270" y="0"/>
                      <a:pt x="267" y="0"/>
                    </a:cubicBezTo>
                    <a:cubicBezTo>
                      <a:pt x="112" y="0"/>
                      <a:pt x="112" y="0"/>
                      <a:pt x="112" y="0"/>
                    </a:cubicBezTo>
                    <a:cubicBezTo>
                      <a:pt x="110" y="0"/>
                      <a:pt x="108" y="1"/>
                      <a:pt x="106" y="1"/>
                    </a:cubicBezTo>
                    <a:cubicBezTo>
                      <a:pt x="92" y="2"/>
                      <a:pt x="79" y="6"/>
                      <a:pt x="67" y="12"/>
                    </a:cubicBezTo>
                    <a:cubicBezTo>
                      <a:pt x="48" y="23"/>
                      <a:pt x="32" y="39"/>
                      <a:pt x="20" y="57"/>
                    </a:cubicBezTo>
                    <a:cubicBezTo>
                      <a:pt x="8" y="76"/>
                      <a:pt x="0" y="97"/>
                      <a:pt x="0" y="121"/>
                    </a:cubicBezTo>
                    <a:cubicBezTo>
                      <a:pt x="0" y="134"/>
                      <a:pt x="3" y="148"/>
                      <a:pt x="9" y="161"/>
                    </a:cubicBezTo>
                    <a:cubicBezTo>
                      <a:pt x="19" y="180"/>
                      <a:pt x="37" y="196"/>
                      <a:pt x="59" y="206"/>
                    </a:cubicBezTo>
                    <a:cubicBezTo>
                      <a:pt x="64" y="208"/>
                      <a:pt x="68" y="210"/>
                      <a:pt x="73" y="211"/>
                    </a:cubicBezTo>
                    <a:cubicBezTo>
                      <a:pt x="76" y="212"/>
                      <a:pt x="78" y="213"/>
                      <a:pt x="81" y="214"/>
                    </a:cubicBezTo>
                    <a:cubicBezTo>
                      <a:pt x="82" y="214"/>
                      <a:pt x="83" y="214"/>
                      <a:pt x="83" y="214"/>
                    </a:cubicBezTo>
                    <a:cubicBezTo>
                      <a:pt x="95" y="217"/>
                      <a:pt x="107" y="219"/>
                      <a:pt x="121" y="220"/>
                    </a:cubicBezTo>
                    <a:cubicBezTo>
                      <a:pt x="129" y="221"/>
                      <a:pt x="137" y="221"/>
                      <a:pt x="145" y="221"/>
                    </a:cubicBezTo>
                    <a:cubicBezTo>
                      <a:pt x="153" y="221"/>
                      <a:pt x="162" y="221"/>
                      <a:pt x="171" y="221"/>
                    </a:cubicBezTo>
                    <a:cubicBezTo>
                      <a:pt x="174" y="220"/>
                      <a:pt x="176" y="220"/>
                      <a:pt x="179" y="219"/>
                    </a:cubicBezTo>
                    <a:cubicBezTo>
                      <a:pt x="192" y="214"/>
                      <a:pt x="201" y="201"/>
                      <a:pt x="201" y="186"/>
                    </a:cubicBezTo>
                    <a:cubicBezTo>
                      <a:pt x="199" y="169"/>
                      <a:pt x="184" y="155"/>
                      <a:pt x="167" y="157"/>
                    </a:cubicBezTo>
                    <a:cubicBezTo>
                      <a:pt x="159" y="157"/>
                      <a:pt x="152" y="157"/>
                      <a:pt x="145" y="157"/>
                    </a:cubicBezTo>
                    <a:cubicBezTo>
                      <a:pt x="140" y="157"/>
                      <a:pt x="136" y="157"/>
                      <a:pt x="131" y="157"/>
                    </a:cubicBezTo>
                    <a:cubicBezTo>
                      <a:pt x="107" y="156"/>
                      <a:pt x="91" y="151"/>
                      <a:pt x="81" y="146"/>
                    </a:cubicBezTo>
                    <a:cubicBezTo>
                      <a:pt x="79" y="145"/>
                      <a:pt x="77" y="144"/>
                      <a:pt x="76" y="142"/>
                    </a:cubicBezTo>
                    <a:cubicBezTo>
                      <a:pt x="75" y="142"/>
                      <a:pt x="74" y="141"/>
                      <a:pt x="73" y="140"/>
                    </a:cubicBezTo>
                    <a:cubicBezTo>
                      <a:pt x="70" y="138"/>
                      <a:pt x="68" y="135"/>
                      <a:pt x="67" y="132"/>
                    </a:cubicBezTo>
                    <a:cubicBezTo>
                      <a:pt x="65" y="129"/>
                      <a:pt x="64" y="125"/>
                      <a:pt x="64" y="121"/>
                    </a:cubicBezTo>
                    <a:cubicBezTo>
                      <a:pt x="64" y="110"/>
                      <a:pt x="70" y="94"/>
                      <a:pt x="81" y="82"/>
                    </a:cubicBezTo>
                    <a:cubicBezTo>
                      <a:pt x="81" y="82"/>
                      <a:pt x="81" y="82"/>
                      <a:pt x="81" y="82"/>
                    </a:cubicBezTo>
                    <a:cubicBezTo>
                      <a:pt x="81" y="137"/>
                      <a:pt x="81" y="137"/>
                      <a:pt x="81" y="137"/>
                    </a:cubicBezTo>
                    <a:cubicBezTo>
                      <a:pt x="85" y="139"/>
                      <a:pt x="85" y="139"/>
                      <a:pt x="85" y="139"/>
                    </a:cubicBezTo>
                    <a:cubicBezTo>
                      <a:pt x="92" y="142"/>
                      <a:pt x="106" y="148"/>
                      <a:pt x="133" y="149"/>
                    </a:cubicBezTo>
                    <a:cubicBezTo>
                      <a:pt x="144" y="79"/>
                      <a:pt x="144" y="79"/>
                      <a:pt x="144" y="79"/>
                    </a:cubicBezTo>
                    <a:cubicBezTo>
                      <a:pt x="252" y="96"/>
                      <a:pt x="252" y="96"/>
                      <a:pt x="252" y="96"/>
                    </a:cubicBezTo>
                    <a:cubicBezTo>
                      <a:pt x="238" y="181"/>
                      <a:pt x="238" y="181"/>
                      <a:pt x="238" y="181"/>
                    </a:cubicBezTo>
                    <a:cubicBezTo>
                      <a:pt x="223" y="278"/>
                      <a:pt x="223" y="278"/>
                      <a:pt x="223" y="278"/>
                    </a:cubicBezTo>
                    <a:cubicBezTo>
                      <a:pt x="199" y="274"/>
                      <a:pt x="199" y="274"/>
                      <a:pt x="199" y="274"/>
                    </a:cubicBezTo>
                    <a:cubicBezTo>
                      <a:pt x="180" y="271"/>
                      <a:pt x="180" y="271"/>
                      <a:pt x="180" y="271"/>
                    </a:cubicBezTo>
                    <a:cubicBezTo>
                      <a:pt x="115" y="261"/>
                      <a:pt x="115" y="261"/>
                      <a:pt x="115" y="261"/>
                    </a:cubicBezTo>
                    <a:cubicBezTo>
                      <a:pt x="120" y="229"/>
                      <a:pt x="120" y="229"/>
                      <a:pt x="120" y="229"/>
                    </a:cubicBezTo>
                    <a:cubicBezTo>
                      <a:pt x="106" y="227"/>
                      <a:pt x="94" y="225"/>
                      <a:pt x="82" y="222"/>
                    </a:cubicBezTo>
                    <a:cubicBezTo>
                      <a:pt x="82" y="222"/>
                      <a:pt x="81" y="222"/>
                      <a:pt x="81" y="222"/>
                    </a:cubicBezTo>
                    <a:cubicBezTo>
                      <a:pt x="81" y="229"/>
                      <a:pt x="81" y="229"/>
                      <a:pt x="81" y="229"/>
                    </a:cubicBezTo>
                    <a:cubicBezTo>
                      <a:pt x="81" y="305"/>
                      <a:pt x="81" y="305"/>
                      <a:pt x="81" y="305"/>
                    </a:cubicBezTo>
                    <a:cubicBezTo>
                      <a:pt x="81" y="657"/>
                      <a:pt x="81" y="657"/>
                      <a:pt x="81" y="657"/>
                    </a:cubicBezTo>
                    <a:cubicBezTo>
                      <a:pt x="81" y="684"/>
                      <a:pt x="103" y="706"/>
                      <a:pt x="131" y="706"/>
                    </a:cubicBezTo>
                    <a:cubicBezTo>
                      <a:pt x="158" y="706"/>
                      <a:pt x="180" y="684"/>
                      <a:pt x="180" y="657"/>
                    </a:cubicBezTo>
                    <a:cubicBezTo>
                      <a:pt x="180" y="336"/>
                      <a:pt x="180" y="336"/>
                      <a:pt x="180" y="336"/>
                    </a:cubicBezTo>
                    <a:cubicBezTo>
                      <a:pt x="199" y="336"/>
                      <a:pt x="199" y="336"/>
                      <a:pt x="199" y="336"/>
                    </a:cubicBezTo>
                    <a:cubicBezTo>
                      <a:pt x="199" y="657"/>
                      <a:pt x="199" y="657"/>
                      <a:pt x="199" y="657"/>
                    </a:cubicBezTo>
                    <a:cubicBezTo>
                      <a:pt x="199" y="684"/>
                      <a:pt x="221" y="706"/>
                      <a:pt x="248" y="706"/>
                    </a:cubicBezTo>
                    <a:cubicBezTo>
                      <a:pt x="275" y="706"/>
                      <a:pt x="298" y="684"/>
                      <a:pt x="298" y="657"/>
                    </a:cubicBezTo>
                    <a:cubicBezTo>
                      <a:pt x="298" y="611"/>
                      <a:pt x="298" y="611"/>
                      <a:pt x="298" y="611"/>
                    </a:cubicBezTo>
                    <a:cubicBezTo>
                      <a:pt x="260" y="564"/>
                      <a:pt x="238" y="506"/>
                      <a:pt x="238" y="442"/>
                    </a:cubicBezTo>
                    <a:cubicBezTo>
                      <a:pt x="238" y="404"/>
                      <a:pt x="246" y="368"/>
                      <a:pt x="260" y="3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5" name="Freeform 82"/>
              <p:cNvSpPr>
                <a:spLocks/>
              </p:cNvSpPr>
              <p:nvPr/>
            </p:nvSpPr>
            <p:spPr bwMode="auto">
              <a:xfrm>
                <a:off x="4318000" y="4718050"/>
                <a:ext cx="277813" cy="276225"/>
              </a:xfrm>
              <a:custGeom>
                <a:avLst/>
                <a:gdLst/>
                <a:ahLst/>
                <a:cxnLst>
                  <a:cxn ang="0">
                    <a:pos x="120" y="11"/>
                  </a:cxn>
                  <a:cxn ang="0">
                    <a:pos x="12" y="78"/>
                  </a:cxn>
                  <a:cxn ang="0">
                    <a:pos x="79" y="186"/>
                  </a:cxn>
                  <a:cxn ang="0">
                    <a:pos x="187" y="119"/>
                  </a:cxn>
                  <a:cxn ang="0">
                    <a:pos x="120" y="11"/>
                  </a:cxn>
                </a:cxnLst>
                <a:rect l="0" t="0" r="r" b="b"/>
                <a:pathLst>
                  <a:path w="198" h="197">
                    <a:moveTo>
                      <a:pt x="120" y="11"/>
                    </a:moveTo>
                    <a:cubicBezTo>
                      <a:pt x="71" y="0"/>
                      <a:pt x="23" y="30"/>
                      <a:pt x="12" y="78"/>
                    </a:cubicBezTo>
                    <a:cubicBezTo>
                      <a:pt x="0" y="126"/>
                      <a:pt x="30" y="175"/>
                      <a:pt x="79" y="186"/>
                    </a:cubicBezTo>
                    <a:cubicBezTo>
                      <a:pt x="127" y="197"/>
                      <a:pt x="176" y="167"/>
                      <a:pt x="187" y="119"/>
                    </a:cubicBezTo>
                    <a:cubicBezTo>
                      <a:pt x="198" y="71"/>
                      <a:pt x="168" y="22"/>
                      <a:pt x="120"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6" name="Freeform 83"/>
              <p:cNvSpPr>
                <a:spLocks/>
              </p:cNvSpPr>
              <p:nvPr/>
            </p:nvSpPr>
            <p:spPr bwMode="auto">
              <a:xfrm>
                <a:off x="4546600" y="5278438"/>
                <a:ext cx="731838" cy="731838"/>
              </a:xfrm>
              <a:custGeom>
                <a:avLst/>
                <a:gdLst/>
                <a:ahLst/>
                <a:cxnLst>
                  <a:cxn ang="0">
                    <a:pos x="261" y="0"/>
                  </a:cxn>
                  <a:cxn ang="0">
                    <a:pos x="228" y="2"/>
                  </a:cxn>
                  <a:cxn ang="0">
                    <a:pos x="237" y="21"/>
                  </a:cxn>
                  <a:cxn ang="0">
                    <a:pos x="238" y="47"/>
                  </a:cxn>
                  <a:cxn ang="0">
                    <a:pos x="261" y="46"/>
                  </a:cxn>
                  <a:cxn ang="0">
                    <a:pos x="476" y="261"/>
                  </a:cxn>
                  <a:cxn ang="0">
                    <a:pos x="261" y="476"/>
                  </a:cxn>
                  <a:cxn ang="0">
                    <a:pos x="52" y="311"/>
                  </a:cxn>
                  <a:cxn ang="0">
                    <a:pos x="46" y="261"/>
                  </a:cxn>
                  <a:cxn ang="0">
                    <a:pos x="52" y="211"/>
                  </a:cxn>
                  <a:cxn ang="0">
                    <a:pos x="172" y="65"/>
                  </a:cxn>
                  <a:cxn ang="0">
                    <a:pos x="163" y="52"/>
                  </a:cxn>
                  <a:cxn ang="0">
                    <a:pos x="150" y="24"/>
                  </a:cxn>
                  <a:cxn ang="0">
                    <a:pos x="52" y="105"/>
                  </a:cxn>
                  <a:cxn ang="0">
                    <a:pos x="23" y="155"/>
                  </a:cxn>
                  <a:cxn ang="0">
                    <a:pos x="0" y="261"/>
                  </a:cxn>
                  <a:cxn ang="0">
                    <a:pos x="52" y="417"/>
                  </a:cxn>
                  <a:cxn ang="0">
                    <a:pos x="261" y="522"/>
                  </a:cxn>
                  <a:cxn ang="0">
                    <a:pos x="522" y="261"/>
                  </a:cxn>
                  <a:cxn ang="0">
                    <a:pos x="261" y="0"/>
                  </a:cxn>
                </a:cxnLst>
                <a:rect l="0" t="0" r="r" b="b"/>
                <a:pathLst>
                  <a:path w="522" h="522">
                    <a:moveTo>
                      <a:pt x="261" y="0"/>
                    </a:moveTo>
                    <a:cubicBezTo>
                      <a:pt x="250" y="0"/>
                      <a:pt x="239" y="1"/>
                      <a:pt x="228" y="2"/>
                    </a:cubicBezTo>
                    <a:cubicBezTo>
                      <a:pt x="231" y="8"/>
                      <a:pt x="234" y="14"/>
                      <a:pt x="237" y="21"/>
                    </a:cubicBezTo>
                    <a:cubicBezTo>
                      <a:pt x="240" y="29"/>
                      <a:pt x="241" y="38"/>
                      <a:pt x="238" y="47"/>
                    </a:cubicBezTo>
                    <a:cubicBezTo>
                      <a:pt x="246" y="46"/>
                      <a:pt x="253" y="46"/>
                      <a:pt x="261" y="46"/>
                    </a:cubicBezTo>
                    <a:cubicBezTo>
                      <a:pt x="380" y="46"/>
                      <a:pt x="476" y="142"/>
                      <a:pt x="476" y="261"/>
                    </a:cubicBezTo>
                    <a:cubicBezTo>
                      <a:pt x="476" y="380"/>
                      <a:pt x="380" y="476"/>
                      <a:pt x="261" y="476"/>
                    </a:cubicBezTo>
                    <a:cubicBezTo>
                      <a:pt x="159" y="476"/>
                      <a:pt x="74" y="406"/>
                      <a:pt x="52" y="311"/>
                    </a:cubicBezTo>
                    <a:cubicBezTo>
                      <a:pt x="48" y="295"/>
                      <a:pt x="46" y="278"/>
                      <a:pt x="46" y="261"/>
                    </a:cubicBezTo>
                    <a:cubicBezTo>
                      <a:pt x="46" y="244"/>
                      <a:pt x="48" y="227"/>
                      <a:pt x="52" y="211"/>
                    </a:cubicBezTo>
                    <a:cubicBezTo>
                      <a:pt x="67" y="146"/>
                      <a:pt x="112" y="92"/>
                      <a:pt x="172" y="65"/>
                    </a:cubicBezTo>
                    <a:cubicBezTo>
                      <a:pt x="168" y="61"/>
                      <a:pt x="165" y="57"/>
                      <a:pt x="163" y="52"/>
                    </a:cubicBezTo>
                    <a:cubicBezTo>
                      <a:pt x="159" y="42"/>
                      <a:pt x="155" y="33"/>
                      <a:pt x="150" y="24"/>
                    </a:cubicBezTo>
                    <a:cubicBezTo>
                      <a:pt x="111" y="43"/>
                      <a:pt x="77" y="71"/>
                      <a:pt x="52" y="105"/>
                    </a:cubicBezTo>
                    <a:cubicBezTo>
                      <a:pt x="40" y="120"/>
                      <a:pt x="30" y="137"/>
                      <a:pt x="23" y="155"/>
                    </a:cubicBezTo>
                    <a:cubicBezTo>
                      <a:pt x="8" y="187"/>
                      <a:pt x="0" y="223"/>
                      <a:pt x="0" y="261"/>
                    </a:cubicBezTo>
                    <a:cubicBezTo>
                      <a:pt x="0" y="319"/>
                      <a:pt x="19" y="373"/>
                      <a:pt x="52" y="417"/>
                    </a:cubicBezTo>
                    <a:cubicBezTo>
                      <a:pt x="99" y="481"/>
                      <a:pt x="175" y="522"/>
                      <a:pt x="261" y="522"/>
                    </a:cubicBezTo>
                    <a:cubicBezTo>
                      <a:pt x="405" y="522"/>
                      <a:pt x="522" y="405"/>
                      <a:pt x="522" y="261"/>
                    </a:cubicBezTo>
                    <a:cubicBezTo>
                      <a:pt x="522" y="117"/>
                      <a:pt x="405" y="0"/>
                      <a:pt x="26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7" name="Freeform 84"/>
              <p:cNvSpPr>
                <a:spLocks/>
              </p:cNvSpPr>
              <p:nvPr/>
            </p:nvSpPr>
            <p:spPr bwMode="auto">
              <a:xfrm>
                <a:off x="4716463" y="5707063"/>
                <a:ext cx="314325" cy="122238"/>
              </a:xfrm>
              <a:custGeom>
                <a:avLst/>
                <a:gdLst/>
                <a:ahLst/>
                <a:cxnLst>
                  <a:cxn ang="0">
                    <a:pos x="112" y="41"/>
                  </a:cxn>
                  <a:cxn ang="0">
                    <a:pos x="41" y="0"/>
                  </a:cxn>
                  <a:cxn ang="0">
                    <a:pos x="0" y="87"/>
                  </a:cxn>
                  <a:cxn ang="0">
                    <a:pos x="224" y="87"/>
                  </a:cxn>
                  <a:cxn ang="0">
                    <a:pos x="182" y="0"/>
                  </a:cxn>
                  <a:cxn ang="0">
                    <a:pos x="112" y="41"/>
                  </a:cxn>
                </a:cxnLst>
                <a:rect l="0" t="0" r="r" b="b"/>
                <a:pathLst>
                  <a:path w="224" h="87">
                    <a:moveTo>
                      <a:pt x="112" y="41"/>
                    </a:moveTo>
                    <a:cubicBezTo>
                      <a:pt x="82" y="41"/>
                      <a:pt x="57" y="24"/>
                      <a:pt x="41" y="0"/>
                    </a:cubicBezTo>
                    <a:cubicBezTo>
                      <a:pt x="16" y="20"/>
                      <a:pt x="0" y="52"/>
                      <a:pt x="0" y="87"/>
                    </a:cubicBezTo>
                    <a:cubicBezTo>
                      <a:pt x="224" y="87"/>
                      <a:pt x="224" y="87"/>
                      <a:pt x="224" y="87"/>
                    </a:cubicBezTo>
                    <a:cubicBezTo>
                      <a:pt x="224" y="52"/>
                      <a:pt x="207" y="20"/>
                      <a:pt x="182" y="0"/>
                    </a:cubicBezTo>
                    <a:cubicBezTo>
                      <a:pt x="167" y="24"/>
                      <a:pt x="141" y="41"/>
                      <a:pt x="112"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8" name="Oval 85"/>
              <p:cNvSpPr>
                <a:spLocks noChangeArrowheads="1"/>
              </p:cNvSpPr>
              <p:nvPr/>
            </p:nvSpPr>
            <p:spPr bwMode="auto">
              <a:xfrm>
                <a:off x="4772025" y="5513388"/>
                <a:ext cx="200025" cy="2286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9" name="Freeform 86"/>
              <p:cNvSpPr>
                <a:spLocks/>
              </p:cNvSpPr>
              <p:nvPr/>
            </p:nvSpPr>
            <p:spPr bwMode="auto">
              <a:xfrm>
                <a:off x="4981575" y="5575300"/>
                <a:ext cx="155575" cy="109538"/>
              </a:xfrm>
              <a:custGeom>
                <a:avLst/>
                <a:gdLst/>
                <a:ahLst/>
                <a:cxnLst>
                  <a:cxn ang="0">
                    <a:pos x="75" y="0"/>
                  </a:cxn>
                  <a:cxn ang="0">
                    <a:pos x="12" y="37"/>
                  </a:cxn>
                  <a:cxn ang="0">
                    <a:pos x="8" y="37"/>
                  </a:cxn>
                  <a:cxn ang="0">
                    <a:pos x="8" y="37"/>
                  </a:cxn>
                  <a:cxn ang="0">
                    <a:pos x="0" y="78"/>
                  </a:cxn>
                  <a:cxn ang="0">
                    <a:pos x="111" y="78"/>
                  </a:cxn>
                  <a:cxn ang="0">
                    <a:pos x="75" y="0"/>
                  </a:cxn>
                </a:cxnLst>
                <a:rect l="0" t="0" r="r" b="b"/>
                <a:pathLst>
                  <a:path w="111" h="78">
                    <a:moveTo>
                      <a:pt x="75" y="0"/>
                    </a:moveTo>
                    <a:cubicBezTo>
                      <a:pt x="61" y="22"/>
                      <a:pt x="38" y="37"/>
                      <a:pt x="12" y="37"/>
                    </a:cubicBezTo>
                    <a:cubicBezTo>
                      <a:pt x="11" y="37"/>
                      <a:pt x="10" y="37"/>
                      <a:pt x="8" y="37"/>
                    </a:cubicBezTo>
                    <a:cubicBezTo>
                      <a:pt x="8" y="37"/>
                      <a:pt x="8" y="37"/>
                      <a:pt x="8" y="37"/>
                    </a:cubicBezTo>
                    <a:cubicBezTo>
                      <a:pt x="8" y="51"/>
                      <a:pt x="5" y="65"/>
                      <a:pt x="0" y="78"/>
                    </a:cubicBezTo>
                    <a:cubicBezTo>
                      <a:pt x="111" y="78"/>
                      <a:pt x="111" y="78"/>
                      <a:pt x="111" y="78"/>
                    </a:cubicBezTo>
                    <a:cubicBezTo>
                      <a:pt x="111" y="46"/>
                      <a:pt x="97" y="19"/>
                      <a:pt x="7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0" name="Freeform 87"/>
              <p:cNvSpPr>
                <a:spLocks/>
              </p:cNvSpPr>
              <p:nvPr/>
            </p:nvSpPr>
            <p:spPr bwMode="auto">
              <a:xfrm>
                <a:off x="4910138" y="5407025"/>
                <a:ext cx="176213" cy="201613"/>
              </a:xfrm>
              <a:custGeom>
                <a:avLst/>
                <a:gdLst/>
                <a:ahLst/>
                <a:cxnLst>
                  <a:cxn ang="0">
                    <a:pos x="62" y="0"/>
                  </a:cxn>
                  <a:cxn ang="0">
                    <a:pos x="0" y="66"/>
                  </a:cxn>
                  <a:cxn ang="0">
                    <a:pos x="57" y="144"/>
                  </a:cxn>
                  <a:cxn ang="0">
                    <a:pos x="62" y="144"/>
                  </a:cxn>
                  <a:cxn ang="0">
                    <a:pos x="125" y="72"/>
                  </a:cxn>
                  <a:cxn ang="0">
                    <a:pos x="62" y="0"/>
                  </a:cxn>
                </a:cxnLst>
                <a:rect l="0" t="0" r="r" b="b"/>
                <a:pathLst>
                  <a:path w="125" h="144">
                    <a:moveTo>
                      <a:pt x="62" y="0"/>
                    </a:moveTo>
                    <a:cubicBezTo>
                      <a:pt x="29" y="0"/>
                      <a:pt x="2" y="29"/>
                      <a:pt x="0" y="66"/>
                    </a:cubicBezTo>
                    <a:cubicBezTo>
                      <a:pt x="30" y="78"/>
                      <a:pt x="52" y="108"/>
                      <a:pt x="57" y="144"/>
                    </a:cubicBezTo>
                    <a:cubicBezTo>
                      <a:pt x="59" y="144"/>
                      <a:pt x="60" y="144"/>
                      <a:pt x="62" y="144"/>
                    </a:cubicBezTo>
                    <a:cubicBezTo>
                      <a:pt x="97" y="144"/>
                      <a:pt x="125" y="112"/>
                      <a:pt x="125" y="72"/>
                    </a:cubicBezTo>
                    <a:cubicBezTo>
                      <a:pt x="125" y="32"/>
                      <a:pt x="97" y="0"/>
                      <a:pt x="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sp>
        <p:nvSpPr>
          <p:cNvPr id="81" name="Diamond 80"/>
          <p:cNvSpPr/>
          <p:nvPr/>
        </p:nvSpPr>
        <p:spPr>
          <a:xfrm>
            <a:off x="1076039" y="3802541"/>
            <a:ext cx="1053410" cy="851927"/>
          </a:xfrm>
          <a:prstGeom prst="diamon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对方提出分配比例</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5531964" y="4247305"/>
            <a:ext cx="680903" cy="289904"/>
          </a:xfrm>
          <a:prstGeom prst="rect">
            <a:avLst/>
          </a:prstGeom>
          <a:noFill/>
        </p:spPr>
        <p:txBody>
          <a:bodyPr wrap="square" lIns="54610" tIns="54610" rIns="54610" bIns="54610" rtlCol="0">
            <a:noAutofit/>
          </a:bodyPr>
          <a:lstStyle/>
          <a:p>
            <a:pPr algn="ctr">
              <a:spcAft>
                <a:spcPts val="600"/>
              </a:spcAft>
            </a:pPr>
            <a:r>
              <a:rPr lang="zh-CN" altLang="en-US" sz="1000" dirty="0">
                <a:latin typeface="微软雅黑" panose="020B0503020204020204" pitchFamily="34" charset="-122"/>
                <a:ea typeface="微软雅黑" panose="020B0503020204020204" pitchFamily="34" charset="-122"/>
              </a:rPr>
              <a:t>同意</a:t>
            </a:r>
            <a:endParaRPr lang="en-GB" sz="1000" dirty="0" err="1">
              <a:latin typeface="微软雅黑" panose="020B0503020204020204" pitchFamily="34" charset="-122"/>
              <a:ea typeface="微软雅黑" panose="020B0503020204020204" pitchFamily="34" charset="-122"/>
            </a:endParaRPr>
          </a:p>
        </p:txBody>
      </p:sp>
      <p:sp>
        <p:nvSpPr>
          <p:cNvPr id="83" name="Diamond 82"/>
          <p:cNvSpPr/>
          <p:nvPr/>
        </p:nvSpPr>
        <p:spPr>
          <a:xfrm>
            <a:off x="1066691" y="5148926"/>
            <a:ext cx="1068620" cy="851927"/>
          </a:xfrm>
          <a:prstGeom prst="diamon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同意对方比例</a:t>
            </a:r>
          </a:p>
        </p:txBody>
      </p:sp>
      <p:sp>
        <p:nvSpPr>
          <p:cNvPr id="91" name="Rectangle 90"/>
          <p:cNvSpPr/>
          <p:nvPr/>
        </p:nvSpPr>
        <p:spPr>
          <a:xfrm>
            <a:off x="1076039" y="3213783"/>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协商发起</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92" name="Rectangle 91"/>
          <p:cNvSpPr/>
          <p:nvPr/>
        </p:nvSpPr>
        <p:spPr>
          <a:xfrm>
            <a:off x="3009493" y="3212857"/>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提出分配比例</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345171" y="4333056"/>
            <a:ext cx="569139" cy="297451"/>
          </a:xfrm>
          <a:prstGeom prst="rect">
            <a:avLst/>
          </a:prstGeom>
          <a:noFill/>
        </p:spPr>
        <p:txBody>
          <a:bodyPr wrap="square" lIns="54610" tIns="54610" rIns="54610" bIns="54610" rtlCol="0">
            <a:noAutofit/>
          </a:bodyPr>
          <a:lstStyle/>
          <a:p>
            <a:pPr>
              <a:spcAft>
                <a:spcPts val="600"/>
              </a:spcAft>
            </a:pPr>
            <a:r>
              <a:rPr lang="zh-CN" altLang="en-US" sz="1000" dirty="0">
                <a:latin typeface="微软雅黑" panose="020B0503020204020204" pitchFamily="34" charset="-122"/>
                <a:ea typeface="微软雅黑" panose="020B0503020204020204" pitchFamily="34" charset="-122"/>
              </a:rPr>
              <a:t>不同意</a:t>
            </a:r>
            <a:endParaRPr lang="en-GB" sz="1000" dirty="0" err="1">
              <a:latin typeface="微软雅黑" panose="020B0503020204020204" pitchFamily="34" charset="-122"/>
              <a:ea typeface="微软雅黑" panose="020B0503020204020204" pitchFamily="34" charset="-122"/>
            </a:endParaRPr>
          </a:p>
        </p:txBody>
      </p:sp>
      <p:cxnSp>
        <p:nvCxnSpPr>
          <p:cNvPr id="94" name="Elbow Connector 93"/>
          <p:cNvCxnSpPr>
            <a:stCxn id="168" idx="2"/>
            <a:endCxn id="102" idx="0"/>
          </p:cNvCxnSpPr>
          <p:nvPr/>
        </p:nvCxnSpPr>
        <p:spPr>
          <a:xfrm rot="16200000" flipH="1">
            <a:off x="5637950" y="4258852"/>
            <a:ext cx="719171" cy="1571401"/>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6256530" y="5404139"/>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总行审批</a:t>
            </a:r>
          </a:p>
        </p:txBody>
      </p:sp>
      <p:cxnSp>
        <p:nvCxnSpPr>
          <p:cNvPr id="107" name="Elbow Connector 106"/>
          <p:cNvCxnSpPr>
            <a:stCxn id="81" idx="1"/>
            <a:endCxn id="83" idx="1"/>
          </p:cNvCxnSpPr>
          <p:nvPr/>
        </p:nvCxnSpPr>
        <p:spPr>
          <a:xfrm rot="10800000" flipV="1">
            <a:off x="1066691" y="4228504"/>
            <a:ext cx="9348" cy="1346385"/>
          </a:xfrm>
          <a:prstGeom prst="bentConnector3">
            <a:avLst>
              <a:gd name="adj1" fmla="val 2545443"/>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11" name="object 28"/>
          <p:cNvSpPr txBox="1"/>
          <p:nvPr/>
        </p:nvSpPr>
        <p:spPr>
          <a:xfrm>
            <a:off x="10498083" y="2561969"/>
            <a:ext cx="924883" cy="169277"/>
          </a:xfrm>
          <a:prstGeom prst="rect">
            <a:avLst/>
          </a:prstGeom>
        </p:spPr>
        <p:txBody>
          <a:bodyPr vert="horz" wrap="square" lIns="0" tIns="0" rIns="0" bIns="0" rtlCol="0">
            <a:spAutoFit/>
          </a:bodyPr>
          <a:lstStyle/>
          <a:p>
            <a:pPr marL="15239"/>
            <a:r>
              <a:rPr lang="zh-CN" altLang="en-US" sz="1100" b="1" spc="-12" dirty="0">
                <a:solidFill>
                  <a:srgbClr val="111111"/>
                </a:solidFill>
                <a:latin typeface="Calibri"/>
                <a:cs typeface="Calibri"/>
              </a:rPr>
              <a:t>系统功能</a:t>
            </a:r>
            <a:endParaRPr sz="1100" dirty="0">
              <a:latin typeface="Calibri"/>
              <a:cs typeface="Calibri"/>
            </a:endParaRPr>
          </a:p>
        </p:txBody>
      </p:sp>
      <p:sp>
        <p:nvSpPr>
          <p:cNvPr id="113" name="object 20"/>
          <p:cNvSpPr txBox="1"/>
          <p:nvPr/>
        </p:nvSpPr>
        <p:spPr>
          <a:xfrm>
            <a:off x="8885818" y="1841221"/>
            <a:ext cx="1882996"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环节信息和模型需求举例</a:t>
            </a:r>
            <a:endParaRPr sz="1200" dirty="0">
              <a:latin typeface="微软雅黑" panose="020B0503020204020204" pitchFamily="34" charset="-122"/>
              <a:ea typeface="微软雅黑" panose="020B0503020204020204" pitchFamily="34" charset="-122"/>
              <a:cs typeface="Calibri"/>
            </a:endParaRPr>
          </a:p>
        </p:txBody>
      </p:sp>
      <p:sp>
        <p:nvSpPr>
          <p:cNvPr id="133" name="TextBox 132"/>
          <p:cNvSpPr txBox="1"/>
          <p:nvPr/>
        </p:nvSpPr>
        <p:spPr>
          <a:xfrm>
            <a:off x="5340711" y="4801781"/>
            <a:ext cx="909827" cy="297451"/>
          </a:xfrm>
          <a:prstGeom prst="rect">
            <a:avLst/>
          </a:prstGeom>
          <a:noFill/>
        </p:spPr>
        <p:txBody>
          <a:bodyPr wrap="square" lIns="54610" tIns="54610" rIns="54610" bIns="54610" rtlCol="0">
            <a:noAutofit/>
          </a:bodyPr>
          <a:lstStyle/>
          <a:p>
            <a:pPr>
              <a:spcAft>
                <a:spcPts val="600"/>
              </a:spcAft>
            </a:pPr>
            <a:r>
              <a:rPr lang="zh-CN" altLang="en-US" sz="1000" dirty="0">
                <a:latin typeface="微软雅黑" panose="020B0503020204020204" pitchFamily="34" charset="-122"/>
                <a:ea typeface="微软雅黑" panose="020B0503020204020204" pitchFamily="34" charset="-122"/>
              </a:rPr>
              <a:t>需要提交总行</a:t>
            </a:r>
            <a:endParaRPr lang="en-GB" sz="1000" dirty="0" err="1">
              <a:latin typeface="微软雅黑" panose="020B0503020204020204" pitchFamily="34" charset="-122"/>
              <a:ea typeface="微软雅黑" panose="020B0503020204020204" pitchFamily="34" charset="-122"/>
            </a:endParaRPr>
          </a:p>
        </p:txBody>
      </p:sp>
      <p:sp>
        <p:nvSpPr>
          <p:cNvPr id="163" name="Rectangle 162"/>
          <p:cNvSpPr/>
          <p:nvPr/>
        </p:nvSpPr>
        <p:spPr>
          <a:xfrm>
            <a:off x="4683394" y="3209671"/>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协商比例</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68" name="Diamond 167"/>
          <p:cNvSpPr/>
          <p:nvPr/>
        </p:nvSpPr>
        <p:spPr>
          <a:xfrm>
            <a:off x="4685130" y="3833041"/>
            <a:ext cx="1053410" cy="851927"/>
          </a:xfrm>
          <a:prstGeom prst="diamon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是否同意比例</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69" name="Elbow Connector 168"/>
          <p:cNvCxnSpPr>
            <a:stCxn id="163" idx="2"/>
            <a:endCxn id="168" idx="0"/>
          </p:cNvCxnSpPr>
          <p:nvPr/>
        </p:nvCxnSpPr>
        <p:spPr>
          <a:xfrm rot="16200000" flipH="1">
            <a:off x="5074434" y="3695639"/>
            <a:ext cx="273067" cy="1735"/>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78" name="Rounded Rectangle 177"/>
          <p:cNvSpPr/>
          <p:nvPr/>
        </p:nvSpPr>
        <p:spPr>
          <a:xfrm>
            <a:off x="6276172" y="5883867"/>
            <a:ext cx="1053411" cy="348880"/>
          </a:xfrm>
          <a:prstGeom prst="roundRect">
            <a:avLst>
              <a:gd name="adj" fmla="val 2740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结束</a:t>
            </a:r>
            <a:endParaRPr lang="en-GB" sz="1000" dirty="0" err="1">
              <a:solidFill>
                <a:schemeClr val="tx1"/>
              </a:solidFill>
              <a:latin typeface="微软雅黑" panose="020B0503020204020204" pitchFamily="34" charset="-122"/>
              <a:ea typeface="微软雅黑" panose="020B0503020204020204" pitchFamily="34" charset="-122"/>
            </a:endParaRPr>
          </a:p>
        </p:txBody>
      </p:sp>
      <p:cxnSp>
        <p:nvCxnSpPr>
          <p:cNvPr id="179" name="Elbow Connector 178"/>
          <p:cNvCxnSpPr>
            <a:stCxn id="83" idx="2"/>
            <a:endCxn id="178" idx="1"/>
          </p:cNvCxnSpPr>
          <p:nvPr/>
        </p:nvCxnSpPr>
        <p:spPr>
          <a:xfrm rot="16200000" flipH="1">
            <a:off x="3909859" y="3691994"/>
            <a:ext cx="57454" cy="4675171"/>
          </a:xfrm>
          <a:prstGeom prst="bentConnector2">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2129549" y="5331986"/>
            <a:ext cx="1007906" cy="297451"/>
          </a:xfrm>
          <a:prstGeom prst="rect">
            <a:avLst/>
          </a:prstGeom>
          <a:noFill/>
        </p:spPr>
        <p:txBody>
          <a:bodyPr wrap="square" lIns="54610" tIns="54610" rIns="54610" bIns="54610" rtlCol="0">
            <a:noAutofit/>
          </a:bodyPr>
          <a:lstStyle/>
          <a:p>
            <a:pPr>
              <a:spcAft>
                <a:spcPts val="600"/>
              </a:spcAft>
            </a:pPr>
            <a:r>
              <a:rPr lang="zh-CN" altLang="en-US" sz="1000" dirty="0">
                <a:latin typeface="微软雅黑" panose="020B0503020204020204" pitchFamily="34" charset="-122"/>
                <a:ea typeface="微软雅黑" panose="020B0503020204020204" pitchFamily="34" charset="-122"/>
              </a:rPr>
              <a:t>需要提交总行</a:t>
            </a:r>
            <a:endParaRPr lang="en-GB" sz="1000" dirty="0" err="1">
              <a:latin typeface="微软雅黑" panose="020B0503020204020204" pitchFamily="34" charset="-122"/>
              <a:ea typeface="微软雅黑" panose="020B0503020204020204" pitchFamily="34" charset="-122"/>
            </a:endParaRPr>
          </a:p>
        </p:txBody>
      </p:sp>
      <p:sp>
        <p:nvSpPr>
          <p:cNvPr id="192" name="Rectangle 191"/>
          <p:cNvSpPr/>
          <p:nvPr/>
        </p:nvSpPr>
        <p:spPr>
          <a:xfrm>
            <a:off x="2987811" y="4857573"/>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填写拒绝理由或调整比例</a:t>
            </a:r>
          </a:p>
        </p:txBody>
      </p:sp>
      <p:cxnSp>
        <p:nvCxnSpPr>
          <p:cNvPr id="195" name="Elbow Connector 194"/>
          <p:cNvCxnSpPr>
            <a:stCxn id="192" idx="1"/>
            <a:endCxn id="91" idx="1"/>
          </p:cNvCxnSpPr>
          <p:nvPr/>
        </p:nvCxnSpPr>
        <p:spPr>
          <a:xfrm rot="10800000">
            <a:off x="1076039" y="3388935"/>
            <a:ext cx="1911772" cy="1643790"/>
          </a:xfrm>
          <a:prstGeom prst="bentConnector3">
            <a:avLst>
              <a:gd name="adj1" fmla="val 119929"/>
            </a:avLst>
          </a:prstGeom>
          <a:ln>
            <a:solidFill>
              <a:srgbClr val="00338D"/>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1381900" y="4595472"/>
            <a:ext cx="340677" cy="297451"/>
          </a:xfrm>
          <a:prstGeom prst="rect">
            <a:avLst/>
          </a:prstGeom>
          <a:noFill/>
        </p:spPr>
        <p:txBody>
          <a:bodyPr wrap="square" lIns="54610" tIns="54610" rIns="54610" bIns="54610" rtlCol="0">
            <a:noAutofit/>
          </a:bodyPr>
          <a:lstStyle/>
          <a:p>
            <a:pPr>
              <a:spcAft>
                <a:spcPts val="600"/>
              </a:spcAft>
            </a:pPr>
            <a:r>
              <a:rPr lang="zh-CN" altLang="en-US" sz="1000" dirty="0">
                <a:latin typeface="微软雅黑" panose="020B0503020204020204" pitchFamily="34" charset="-122"/>
                <a:ea typeface="微软雅黑" panose="020B0503020204020204" pitchFamily="34" charset="-122"/>
              </a:rPr>
              <a:t>是</a:t>
            </a:r>
            <a:endParaRPr lang="en-GB" sz="1000" dirty="0" err="1">
              <a:latin typeface="微软雅黑" panose="020B0503020204020204" pitchFamily="34" charset="-122"/>
              <a:ea typeface="微软雅黑" panose="020B0503020204020204" pitchFamily="34" charset="-122"/>
            </a:endParaRPr>
          </a:p>
        </p:txBody>
      </p:sp>
      <p:sp>
        <p:nvSpPr>
          <p:cNvPr id="204" name="TextBox 203"/>
          <p:cNvSpPr txBox="1"/>
          <p:nvPr/>
        </p:nvSpPr>
        <p:spPr>
          <a:xfrm>
            <a:off x="2073734" y="3985626"/>
            <a:ext cx="340677" cy="297451"/>
          </a:xfrm>
          <a:prstGeom prst="rect">
            <a:avLst/>
          </a:prstGeom>
          <a:noFill/>
        </p:spPr>
        <p:txBody>
          <a:bodyPr wrap="square" lIns="54610" tIns="54610" rIns="54610" bIns="54610" rtlCol="0">
            <a:noAutofit/>
          </a:bodyPr>
          <a:lstStyle/>
          <a:p>
            <a:pPr>
              <a:spcAft>
                <a:spcPts val="600"/>
              </a:spcAft>
            </a:pPr>
            <a:r>
              <a:rPr lang="zh-CN" altLang="en-US" sz="1000" dirty="0">
                <a:latin typeface="微软雅黑" panose="020B0503020204020204" pitchFamily="34" charset="-122"/>
                <a:ea typeface="微软雅黑" panose="020B0503020204020204" pitchFamily="34" charset="-122"/>
              </a:rPr>
              <a:t>否</a:t>
            </a:r>
            <a:endParaRPr lang="en-GB" sz="1000" dirty="0" err="1">
              <a:latin typeface="微软雅黑" panose="020B0503020204020204" pitchFamily="34" charset="-122"/>
              <a:ea typeface="微软雅黑" panose="020B0503020204020204" pitchFamily="34" charset="-122"/>
            </a:endParaRPr>
          </a:p>
        </p:txBody>
      </p:sp>
      <p:cxnSp>
        <p:nvCxnSpPr>
          <p:cNvPr id="205" name="Elbow Connector 204"/>
          <p:cNvCxnSpPr>
            <a:stCxn id="83" idx="0"/>
            <a:endCxn id="92" idx="2"/>
          </p:cNvCxnSpPr>
          <p:nvPr/>
        </p:nvCxnSpPr>
        <p:spPr>
          <a:xfrm rot="5400000" flipH="1" flipV="1">
            <a:off x="1775717" y="3388444"/>
            <a:ext cx="1585766" cy="1935198"/>
          </a:xfrm>
          <a:prstGeom prst="bentConnector3">
            <a:avLst>
              <a:gd name="adj1" fmla="val 25013"/>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1749440" y="5845429"/>
            <a:ext cx="707713" cy="291897"/>
          </a:xfrm>
          <a:prstGeom prst="rect">
            <a:avLst/>
          </a:prstGeom>
          <a:noFill/>
        </p:spPr>
        <p:txBody>
          <a:bodyPr wrap="square" lIns="54610" tIns="54610" rIns="54610" bIns="54610" rtlCol="0">
            <a:noAutofit/>
          </a:bodyPr>
          <a:lstStyle/>
          <a:p>
            <a:pPr>
              <a:spcAft>
                <a:spcPts val="600"/>
              </a:spcAft>
            </a:pPr>
            <a:r>
              <a:rPr lang="zh-CN" altLang="en-US" sz="1000" dirty="0">
                <a:latin typeface="微软雅黑" panose="020B0503020204020204" pitchFamily="34" charset="-122"/>
                <a:ea typeface="微软雅黑" panose="020B0503020204020204" pitchFamily="34" charset="-122"/>
              </a:rPr>
              <a:t>同意</a:t>
            </a:r>
            <a:endParaRPr lang="en-GB" sz="1000" dirty="0" err="1">
              <a:latin typeface="微软雅黑" panose="020B0503020204020204" pitchFamily="34" charset="-122"/>
              <a:ea typeface="微软雅黑" panose="020B0503020204020204" pitchFamily="34" charset="-122"/>
            </a:endParaRPr>
          </a:p>
        </p:txBody>
      </p:sp>
      <p:sp>
        <p:nvSpPr>
          <p:cNvPr id="211" name="TextBox 210"/>
          <p:cNvSpPr txBox="1"/>
          <p:nvPr/>
        </p:nvSpPr>
        <p:spPr>
          <a:xfrm>
            <a:off x="2680970" y="4383963"/>
            <a:ext cx="569139" cy="297451"/>
          </a:xfrm>
          <a:prstGeom prst="rect">
            <a:avLst/>
          </a:prstGeom>
          <a:noFill/>
        </p:spPr>
        <p:txBody>
          <a:bodyPr wrap="square" lIns="54610" tIns="54610" rIns="54610" bIns="54610" rtlCol="0">
            <a:noAutofit/>
          </a:bodyPr>
          <a:lstStyle/>
          <a:p>
            <a:pPr>
              <a:spcAft>
                <a:spcPts val="600"/>
              </a:spcAft>
            </a:pPr>
            <a:r>
              <a:rPr lang="zh-CN" altLang="en-US" sz="1000" dirty="0">
                <a:latin typeface="微软雅黑" panose="020B0503020204020204" pitchFamily="34" charset="-122"/>
                <a:ea typeface="微软雅黑" panose="020B0503020204020204" pitchFamily="34" charset="-122"/>
              </a:rPr>
              <a:t>需要继续协商</a:t>
            </a:r>
            <a:endParaRPr lang="en-GB" sz="1000" dirty="0" err="1">
              <a:latin typeface="微软雅黑" panose="020B0503020204020204" pitchFamily="34" charset="-122"/>
              <a:ea typeface="微软雅黑" panose="020B0503020204020204" pitchFamily="34" charset="-122"/>
            </a:endParaRPr>
          </a:p>
        </p:txBody>
      </p:sp>
      <p:cxnSp>
        <p:nvCxnSpPr>
          <p:cNvPr id="215" name="Elbow Connector 214"/>
          <p:cNvCxnSpPr>
            <a:stCxn id="168" idx="3"/>
            <a:endCxn id="178" idx="3"/>
          </p:cNvCxnSpPr>
          <p:nvPr/>
        </p:nvCxnSpPr>
        <p:spPr>
          <a:xfrm>
            <a:off x="5738540" y="4259005"/>
            <a:ext cx="1591043" cy="1799302"/>
          </a:xfrm>
          <a:prstGeom prst="bentConnector3">
            <a:avLst>
              <a:gd name="adj1" fmla="val 114368"/>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228" name="Rounded Rectangle 227"/>
          <p:cNvSpPr/>
          <p:nvPr/>
        </p:nvSpPr>
        <p:spPr>
          <a:xfrm>
            <a:off x="1089161" y="2728636"/>
            <a:ext cx="1053411" cy="348880"/>
          </a:xfrm>
          <a:prstGeom prst="roundRect">
            <a:avLst>
              <a:gd name="adj" fmla="val 2740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开始</a:t>
            </a:r>
            <a:endParaRPr lang="en-GB" sz="1000" dirty="0" err="1">
              <a:solidFill>
                <a:schemeClr val="tx1"/>
              </a:solidFill>
              <a:latin typeface="微软雅黑" panose="020B0503020204020204" pitchFamily="34" charset="-122"/>
              <a:ea typeface="微软雅黑" panose="020B0503020204020204" pitchFamily="34" charset="-122"/>
            </a:endParaRPr>
          </a:p>
        </p:txBody>
      </p:sp>
      <p:cxnSp>
        <p:nvCxnSpPr>
          <p:cNvPr id="229" name="Elbow Connector 228"/>
          <p:cNvCxnSpPr>
            <a:stCxn id="228" idx="2"/>
            <a:endCxn id="91" idx="0"/>
          </p:cNvCxnSpPr>
          <p:nvPr/>
        </p:nvCxnSpPr>
        <p:spPr>
          <a:xfrm rot="5400000">
            <a:off x="1541173" y="3139088"/>
            <a:ext cx="136267" cy="13122"/>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Elbow Connector 244"/>
          <p:cNvCxnSpPr>
            <a:stCxn id="92" idx="3"/>
            <a:endCxn id="163" idx="1"/>
          </p:cNvCxnSpPr>
          <p:nvPr/>
        </p:nvCxnSpPr>
        <p:spPr>
          <a:xfrm flipV="1">
            <a:off x="4062904" y="3384823"/>
            <a:ext cx="620490" cy="3186"/>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05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高效决策场景集</a:t>
            </a:r>
          </a:p>
        </p:txBody>
      </p:sp>
      <p:sp>
        <p:nvSpPr>
          <p:cNvPr id="15" name="Oval 14"/>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dirty="0">
                <a:solidFill>
                  <a:schemeClr val="bg1"/>
                </a:solidFill>
                <a:latin typeface="微软雅黑" panose="020B0503020204020204" pitchFamily="34" charset="-122"/>
                <a:ea typeface="微软雅黑" panose="020B0503020204020204" pitchFamily="34" charset="-122"/>
              </a:rPr>
              <a:t>E</a:t>
            </a:r>
          </a:p>
        </p:txBody>
      </p:sp>
      <p:sp>
        <p:nvSpPr>
          <p:cNvPr id="16" name="Oval 15"/>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27" name="Rectangle 23"/>
          <p:cNvSpPr/>
          <p:nvPr/>
        </p:nvSpPr>
        <p:spPr>
          <a:xfrm>
            <a:off x="3905948" y="1177925"/>
            <a:ext cx="494323" cy="5160513"/>
          </a:xfrm>
          <a:custGeom>
            <a:avLst/>
            <a:gdLst>
              <a:gd name="connsiteX0" fmla="*/ 0 w 3505200"/>
              <a:gd name="connsiteY0" fmla="*/ 0 h 914400"/>
              <a:gd name="connsiteX1" fmla="*/ 3505200 w 3505200"/>
              <a:gd name="connsiteY1" fmla="*/ 0 h 914400"/>
              <a:gd name="connsiteX2" fmla="*/ 3505200 w 3505200"/>
              <a:gd name="connsiteY2" fmla="*/ 914400 h 914400"/>
              <a:gd name="connsiteX3" fmla="*/ 0 w 3505200"/>
              <a:gd name="connsiteY3" fmla="*/ 914400 h 914400"/>
              <a:gd name="connsiteX4" fmla="*/ 0 w 3505200"/>
              <a:gd name="connsiteY4" fmla="*/ 0 h 914400"/>
              <a:gd name="connsiteX0" fmla="*/ 0 w 3505200"/>
              <a:gd name="connsiteY0" fmla="*/ 435428 h 1349828"/>
              <a:gd name="connsiteX1" fmla="*/ 1807028 w 3505200"/>
              <a:gd name="connsiteY1" fmla="*/ 0 h 1349828"/>
              <a:gd name="connsiteX2" fmla="*/ 3505200 w 3505200"/>
              <a:gd name="connsiteY2" fmla="*/ 1349828 h 1349828"/>
              <a:gd name="connsiteX3" fmla="*/ 0 w 3505200"/>
              <a:gd name="connsiteY3" fmla="*/ 1349828 h 1349828"/>
              <a:gd name="connsiteX4" fmla="*/ 0 w 3505200"/>
              <a:gd name="connsiteY4" fmla="*/ 435428 h 1349828"/>
              <a:gd name="connsiteX0" fmla="*/ 0 w 1821542"/>
              <a:gd name="connsiteY0" fmla="*/ 435428 h 3381828"/>
              <a:gd name="connsiteX1" fmla="*/ 1807028 w 1821542"/>
              <a:gd name="connsiteY1" fmla="*/ 0 h 3381828"/>
              <a:gd name="connsiteX2" fmla="*/ 1821542 w 1821542"/>
              <a:gd name="connsiteY2" fmla="*/ 3381828 h 3381828"/>
              <a:gd name="connsiteX3" fmla="*/ 0 w 1821542"/>
              <a:gd name="connsiteY3" fmla="*/ 1349828 h 3381828"/>
              <a:gd name="connsiteX4" fmla="*/ 0 w 1821542"/>
              <a:gd name="connsiteY4" fmla="*/ 435428 h 3381828"/>
              <a:gd name="connsiteX0" fmla="*/ 0 w 1807028"/>
              <a:gd name="connsiteY0" fmla="*/ 435428 h 3381828"/>
              <a:gd name="connsiteX1" fmla="*/ 1807028 w 1807028"/>
              <a:gd name="connsiteY1" fmla="*/ 0 h 3381828"/>
              <a:gd name="connsiteX2" fmla="*/ 1807028 w 1807028"/>
              <a:gd name="connsiteY2" fmla="*/ 3381828 h 3381828"/>
              <a:gd name="connsiteX3" fmla="*/ 0 w 1807028"/>
              <a:gd name="connsiteY3" fmla="*/ 1349828 h 3381828"/>
              <a:gd name="connsiteX4" fmla="*/ 0 w 1807028"/>
              <a:gd name="connsiteY4" fmla="*/ 435428 h 3381828"/>
              <a:gd name="connsiteX0" fmla="*/ 0 w 1807028"/>
              <a:gd name="connsiteY0" fmla="*/ 435428 h 3381828"/>
              <a:gd name="connsiteX1" fmla="*/ 1807028 w 1807028"/>
              <a:gd name="connsiteY1" fmla="*/ 0 h 3381828"/>
              <a:gd name="connsiteX2" fmla="*/ 1763485 w 1807028"/>
              <a:gd name="connsiteY2" fmla="*/ 3381828 h 3381828"/>
              <a:gd name="connsiteX3" fmla="*/ 0 w 1807028"/>
              <a:gd name="connsiteY3" fmla="*/ 1349828 h 3381828"/>
              <a:gd name="connsiteX4" fmla="*/ 0 w 1807028"/>
              <a:gd name="connsiteY4" fmla="*/ 435428 h 3381828"/>
              <a:gd name="connsiteX0" fmla="*/ 0 w 1807028"/>
              <a:gd name="connsiteY0" fmla="*/ 435428 h 3367314"/>
              <a:gd name="connsiteX1" fmla="*/ 1807028 w 1807028"/>
              <a:gd name="connsiteY1" fmla="*/ 0 h 3367314"/>
              <a:gd name="connsiteX2" fmla="*/ 1763485 w 1807028"/>
              <a:gd name="connsiteY2" fmla="*/ 3367314 h 3367314"/>
              <a:gd name="connsiteX3" fmla="*/ 0 w 1807028"/>
              <a:gd name="connsiteY3" fmla="*/ 1349828 h 3367314"/>
              <a:gd name="connsiteX4" fmla="*/ 0 w 1807028"/>
              <a:gd name="connsiteY4" fmla="*/ 435428 h 3367314"/>
              <a:gd name="connsiteX0" fmla="*/ 0 w 1807028"/>
              <a:gd name="connsiteY0" fmla="*/ 435428 h 3381405"/>
              <a:gd name="connsiteX1" fmla="*/ 1807028 w 1807028"/>
              <a:gd name="connsiteY1" fmla="*/ 0 h 3381405"/>
              <a:gd name="connsiteX2" fmla="*/ 1793415 w 1807028"/>
              <a:gd name="connsiteY2" fmla="*/ 3381405 h 3381405"/>
              <a:gd name="connsiteX3" fmla="*/ 0 w 1807028"/>
              <a:gd name="connsiteY3" fmla="*/ 1349828 h 3381405"/>
              <a:gd name="connsiteX4" fmla="*/ 0 w 1807028"/>
              <a:gd name="connsiteY4" fmla="*/ 435428 h 3381405"/>
              <a:gd name="connsiteX0" fmla="*/ 0 w 1816606"/>
              <a:gd name="connsiteY0" fmla="*/ 435428 h 3381405"/>
              <a:gd name="connsiteX1" fmla="*/ 1807028 w 1816606"/>
              <a:gd name="connsiteY1" fmla="*/ 0 h 3381405"/>
              <a:gd name="connsiteX2" fmla="*/ 1815863 w 1816606"/>
              <a:gd name="connsiteY2" fmla="*/ 3381405 h 3381405"/>
              <a:gd name="connsiteX3" fmla="*/ 0 w 1816606"/>
              <a:gd name="connsiteY3" fmla="*/ 1349828 h 3381405"/>
              <a:gd name="connsiteX4" fmla="*/ 0 w 1816606"/>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0 w 1807028"/>
              <a:gd name="connsiteY3" fmla="*/ 1349828 h 3381405"/>
              <a:gd name="connsiteX4" fmla="*/ 0 w 1807028"/>
              <a:gd name="connsiteY4" fmla="*/ 435428 h 3381405"/>
              <a:gd name="connsiteX0" fmla="*/ 9337 w 1816365"/>
              <a:gd name="connsiteY0" fmla="*/ 435428 h 3381405"/>
              <a:gd name="connsiteX1" fmla="*/ 1816365 w 1816365"/>
              <a:gd name="connsiteY1" fmla="*/ 0 h 3381405"/>
              <a:gd name="connsiteX2" fmla="*/ 1811762 w 1816365"/>
              <a:gd name="connsiteY2" fmla="*/ 3381405 h 3381405"/>
              <a:gd name="connsiteX3" fmla="*/ 0 w 1816365"/>
              <a:gd name="connsiteY3" fmla="*/ 814597 h 3381405"/>
              <a:gd name="connsiteX4" fmla="*/ 9337 w 1816365"/>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3113 w 1807028"/>
              <a:gd name="connsiteY3" fmla="*/ 814597 h 3381405"/>
              <a:gd name="connsiteX4" fmla="*/ 0 w 1807028"/>
              <a:gd name="connsiteY4" fmla="*/ 435428 h 3381405"/>
              <a:gd name="connsiteX0" fmla="*/ 0 w 1822973"/>
              <a:gd name="connsiteY0" fmla="*/ 69904 h 3015881"/>
              <a:gd name="connsiteX1" fmla="*/ 1822973 w 1822973"/>
              <a:gd name="connsiteY1" fmla="*/ 0 h 3015881"/>
              <a:gd name="connsiteX2" fmla="*/ 1802425 w 1822973"/>
              <a:gd name="connsiteY2" fmla="*/ 3015881 h 3015881"/>
              <a:gd name="connsiteX3" fmla="*/ 3113 w 1822973"/>
              <a:gd name="connsiteY3" fmla="*/ 449073 h 3015881"/>
              <a:gd name="connsiteX4" fmla="*/ 0 w 1822973"/>
              <a:gd name="connsiteY4" fmla="*/ 69904 h 3015881"/>
              <a:gd name="connsiteX0" fmla="*/ 0 w 1822973"/>
              <a:gd name="connsiteY0" fmla="*/ 17687 h 2963664"/>
              <a:gd name="connsiteX1" fmla="*/ 1822973 w 1822973"/>
              <a:gd name="connsiteY1" fmla="*/ 0 h 2963664"/>
              <a:gd name="connsiteX2" fmla="*/ 1802425 w 1822973"/>
              <a:gd name="connsiteY2" fmla="*/ 2963664 h 2963664"/>
              <a:gd name="connsiteX3" fmla="*/ 3113 w 1822973"/>
              <a:gd name="connsiteY3" fmla="*/ 396856 h 2963664"/>
              <a:gd name="connsiteX4" fmla="*/ 0 w 1822973"/>
              <a:gd name="connsiteY4" fmla="*/ 17687 h 2963664"/>
              <a:gd name="connsiteX0" fmla="*/ 318591 w 1819863"/>
              <a:gd name="connsiteY0" fmla="*/ 362049 h 2963664"/>
              <a:gd name="connsiteX1" fmla="*/ 1819863 w 1819863"/>
              <a:gd name="connsiteY1" fmla="*/ 0 h 2963664"/>
              <a:gd name="connsiteX2" fmla="*/ 1799315 w 1819863"/>
              <a:gd name="connsiteY2" fmla="*/ 2963664 h 2963664"/>
              <a:gd name="connsiteX3" fmla="*/ 3 w 1819863"/>
              <a:gd name="connsiteY3" fmla="*/ 396856 h 2963664"/>
              <a:gd name="connsiteX4" fmla="*/ 318591 w 1819863"/>
              <a:gd name="connsiteY4" fmla="*/ 362049 h 2963664"/>
              <a:gd name="connsiteX0" fmla="*/ 9820 w 1511092"/>
              <a:gd name="connsiteY0" fmla="*/ 362049 h 2963664"/>
              <a:gd name="connsiteX1" fmla="*/ 1511092 w 1511092"/>
              <a:gd name="connsiteY1" fmla="*/ 0 h 2963664"/>
              <a:gd name="connsiteX2" fmla="*/ 1490544 w 1511092"/>
              <a:gd name="connsiteY2" fmla="*/ 2963664 h 2963664"/>
              <a:gd name="connsiteX3" fmla="*/ 65 w 1511092"/>
              <a:gd name="connsiteY3" fmla="*/ 798611 h 2963664"/>
              <a:gd name="connsiteX4" fmla="*/ 9820 w 1511092"/>
              <a:gd name="connsiteY4" fmla="*/ 362049 h 2963664"/>
              <a:gd name="connsiteX0" fmla="*/ 0 w 1501272"/>
              <a:gd name="connsiteY0" fmla="*/ 362049 h 2963664"/>
              <a:gd name="connsiteX1" fmla="*/ 1501272 w 1501272"/>
              <a:gd name="connsiteY1" fmla="*/ 0 h 2963664"/>
              <a:gd name="connsiteX2" fmla="*/ 1480724 w 1501272"/>
              <a:gd name="connsiteY2" fmla="*/ 2963664 h 2963664"/>
              <a:gd name="connsiteX3" fmla="*/ 3113 w 1501272"/>
              <a:gd name="connsiteY3" fmla="*/ 729739 h 2963664"/>
              <a:gd name="connsiteX4" fmla="*/ 0 w 1501272"/>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729739 h 2963664"/>
              <a:gd name="connsiteX4" fmla="*/ 0 w 1507363"/>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620002 h 2963664"/>
              <a:gd name="connsiteX4" fmla="*/ 0 w 1507363"/>
              <a:gd name="connsiteY4" fmla="*/ 362049 h 2963664"/>
              <a:gd name="connsiteX0" fmla="*/ 9820 w 1504315"/>
              <a:gd name="connsiteY0" fmla="*/ 332120 h 2963664"/>
              <a:gd name="connsiteX1" fmla="*/ 1498224 w 1504315"/>
              <a:gd name="connsiteY1" fmla="*/ 0 h 2963664"/>
              <a:gd name="connsiteX2" fmla="*/ 1503412 w 1504315"/>
              <a:gd name="connsiteY2" fmla="*/ 2963664 h 2963664"/>
              <a:gd name="connsiteX3" fmla="*/ 65 w 1504315"/>
              <a:gd name="connsiteY3" fmla="*/ 620002 h 2963664"/>
              <a:gd name="connsiteX4" fmla="*/ 9820 w 1504315"/>
              <a:gd name="connsiteY4" fmla="*/ 332120 h 2963664"/>
              <a:gd name="connsiteX0" fmla="*/ 107757 w 1504257"/>
              <a:gd name="connsiteY0" fmla="*/ 53344 h 2963664"/>
              <a:gd name="connsiteX1" fmla="*/ 1498166 w 1504257"/>
              <a:gd name="connsiteY1" fmla="*/ 0 h 2963664"/>
              <a:gd name="connsiteX2" fmla="*/ 1503354 w 1504257"/>
              <a:gd name="connsiteY2" fmla="*/ 2963664 h 2963664"/>
              <a:gd name="connsiteX3" fmla="*/ 7 w 1504257"/>
              <a:gd name="connsiteY3" fmla="*/ 620002 h 2963664"/>
              <a:gd name="connsiteX4" fmla="*/ 107757 w 1504257"/>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8 w 1438939"/>
              <a:gd name="connsiteY3" fmla="*/ 360675 h 2963664"/>
              <a:gd name="connsiteX4" fmla="*/ 42439 w 1438939"/>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7 w 1438939"/>
              <a:gd name="connsiteY3" fmla="*/ 198596 h 2963664"/>
              <a:gd name="connsiteX4" fmla="*/ 42439 w 1438939"/>
              <a:gd name="connsiteY4" fmla="*/ 53344 h 2963664"/>
              <a:gd name="connsiteX0" fmla="*/ 0 w 1559824"/>
              <a:gd name="connsiteY0" fmla="*/ 85760 h 2963664"/>
              <a:gd name="connsiteX1" fmla="*/ 1553733 w 1559824"/>
              <a:gd name="connsiteY1" fmla="*/ 0 h 2963664"/>
              <a:gd name="connsiteX2" fmla="*/ 1558921 w 1559824"/>
              <a:gd name="connsiteY2" fmla="*/ 2963664 h 2963664"/>
              <a:gd name="connsiteX3" fmla="*/ 120902 w 1559824"/>
              <a:gd name="connsiteY3" fmla="*/ 198596 h 2963664"/>
              <a:gd name="connsiteX4" fmla="*/ 0 w 1559824"/>
              <a:gd name="connsiteY4" fmla="*/ 85760 h 2963664"/>
              <a:gd name="connsiteX0" fmla="*/ 0 w 1461829"/>
              <a:gd name="connsiteY0" fmla="*/ 46861 h 2963664"/>
              <a:gd name="connsiteX1" fmla="*/ 1455738 w 1461829"/>
              <a:gd name="connsiteY1" fmla="*/ 0 h 2963664"/>
              <a:gd name="connsiteX2" fmla="*/ 1460926 w 1461829"/>
              <a:gd name="connsiteY2" fmla="*/ 2963664 h 2963664"/>
              <a:gd name="connsiteX3" fmla="*/ 22907 w 1461829"/>
              <a:gd name="connsiteY3" fmla="*/ 198596 h 2963664"/>
              <a:gd name="connsiteX4" fmla="*/ 0 w 1461829"/>
              <a:gd name="connsiteY4" fmla="*/ 46861 h 2963664"/>
              <a:gd name="connsiteX0" fmla="*/ 42439 w 1504268"/>
              <a:gd name="connsiteY0" fmla="*/ 46861 h 2963664"/>
              <a:gd name="connsiteX1" fmla="*/ 1498177 w 1504268"/>
              <a:gd name="connsiteY1" fmla="*/ 0 h 2963664"/>
              <a:gd name="connsiteX2" fmla="*/ 1503365 w 1504268"/>
              <a:gd name="connsiteY2" fmla="*/ 2963664 h 2963664"/>
              <a:gd name="connsiteX3" fmla="*/ 17 w 1504268"/>
              <a:gd name="connsiteY3" fmla="*/ 231012 h 2963664"/>
              <a:gd name="connsiteX4" fmla="*/ 42439 w 1504268"/>
              <a:gd name="connsiteY4" fmla="*/ 46861 h 2963664"/>
              <a:gd name="connsiteX0" fmla="*/ 0 w 1461829"/>
              <a:gd name="connsiteY0" fmla="*/ 46861 h 2963664"/>
              <a:gd name="connsiteX1" fmla="*/ 1455738 w 1461829"/>
              <a:gd name="connsiteY1" fmla="*/ 0 h 2963664"/>
              <a:gd name="connsiteX2" fmla="*/ 1460926 w 1461829"/>
              <a:gd name="connsiteY2" fmla="*/ 2963664 h 2963664"/>
              <a:gd name="connsiteX3" fmla="*/ 52072 w 1461829"/>
              <a:gd name="connsiteY3" fmla="*/ 662374 h 2963664"/>
              <a:gd name="connsiteX4" fmla="*/ 0 w 1461829"/>
              <a:gd name="connsiteY4" fmla="*/ 46861 h 2963664"/>
              <a:gd name="connsiteX0" fmla="*/ 42439 w 1409775"/>
              <a:gd name="connsiteY0" fmla="*/ 446965 h 2963664"/>
              <a:gd name="connsiteX1" fmla="*/ 1403684 w 1409775"/>
              <a:gd name="connsiteY1" fmla="*/ 0 h 2963664"/>
              <a:gd name="connsiteX2" fmla="*/ 1408872 w 1409775"/>
              <a:gd name="connsiteY2" fmla="*/ 2963664 h 2963664"/>
              <a:gd name="connsiteX3" fmla="*/ 18 w 1409775"/>
              <a:gd name="connsiteY3" fmla="*/ 662374 h 2963664"/>
              <a:gd name="connsiteX4" fmla="*/ 42439 w 1409775"/>
              <a:gd name="connsiteY4" fmla="*/ 446965 h 2963664"/>
              <a:gd name="connsiteX0" fmla="*/ 10984 w 1378320"/>
              <a:gd name="connsiteY0" fmla="*/ 446965 h 2963664"/>
              <a:gd name="connsiteX1" fmla="*/ 1372229 w 1378320"/>
              <a:gd name="connsiteY1" fmla="*/ 0 h 2963664"/>
              <a:gd name="connsiteX2" fmla="*/ 1377417 w 1378320"/>
              <a:gd name="connsiteY2" fmla="*/ 2963664 h 2963664"/>
              <a:gd name="connsiteX3" fmla="*/ 61 w 1378320"/>
              <a:gd name="connsiteY3" fmla="*/ 681129 h 2963664"/>
              <a:gd name="connsiteX4" fmla="*/ 10984 w 1378320"/>
              <a:gd name="connsiteY4" fmla="*/ 446965 h 2963664"/>
              <a:gd name="connsiteX0" fmla="*/ 0 w 1367336"/>
              <a:gd name="connsiteY0" fmla="*/ 446965 h 2963664"/>
              <a:gd name="connsiteX1" fmla="*/ 1361245 w 1367336"/>
              <a:gd name="connsiteY1" fmla="*/ 0 h 2963664"/>
              <a:gd name="connsiteX2" fmla="*/ 1366433 w 1367336"/>
              <a:gd name="connsiteY2" fmla="*/ 2963664 h 2963664"/>
              <a:gd name="connsiteX3" fmla="*/ 146565 w 1367336"/>
              <a:gd name="connsiteY3" fmla="*/ 599858 h 2963664"/>
              <a:gd name="connsiteX4" fmla="*/ 0 w 1367336"/>
              <a:gd name="connsiteY4" fmla="*/ 446965 h 2963664"/>
              <a:gd name="connsiteX0" fmla="*/ 10984 w 1378320"/>
              <a:gd name="connsiteY0" fmla="*/ 446965 h 2963664"/>
              <a:gd name="connsiteX1" fmla="*/ 1372229 w 1378320"/>
              <a:gd name="connsiteY1" fmla="*/ 0 h 2963664"/>
              <a:gd name="connsiteX2" fmla="*/ 1377417 w 1378320"/>
              <a:gd name="connsiteY2" fmla="*/ 2963664 h 2963664"/>
              <a:gd name="connsiteX3" fmla="*/ 58 w 1378320"/>
              <a:gd name="connsiteY3" fmla="*/ 618613 h 2963664"/>
              <a:gd name="connsiteX4" fmla="*/ 10984 w 1378320"/>
              <a:gd name="connsiteY4" fmla="*/ 446965 h 2963664"/>
              <a:gd name="connsiteX0" fmla="*/ 0 w 1367336"/>
              <a:gd name="connsiteY0" fmla="*/ 446965 h 2963664"/>
              <a:gd name="connsiteX1" fmla="*/ 1361245 w 1367336"/>
              <a:gd name="connsiteY1" fmla="*/ 0 h 2963664"/>
              <a:gd name="connsiteX2" fmla="*/ 1366433 w 1367336"/>
              <a:gd name="connsiteY2" fmla="*/ 2963664 h 2963664"/>
              <a:gd name="connsiteX3" fmla="*/ 20570 w 1367336"/>
              <a:gd name="connsiteY3" fmla="*/ 1068731 h 2963664"/>
              <a:gd name="connsiteX4" fmla="*/ 0 w 1367336"/>
              <a:gd name="connsiteY4" fmla="*/ 446965 h 2963664"/>
              <a:gd name="connsiteX0" fmla="*/ 0 w 1430331"/>
              <a:gd name="connsiteY0" fmla="*/ 865824 h 2963664"/>
              <a:gd name="connsiteX1" fmla="*/ 1424240 w 1430331"/>
              <a:gd name="connsiteY1" fmla="*/ 0 h 2963664"/>
              <a:gd name="connsiteX2" fmla="*/ 1429428 w 1430331"/>
              <a:gd name="connsiteY2" fmla="*/ 2963664 h 2963664"/>
              <a:gd name="connsiteX3" fmla="*/ 83565 w 1430331"/>
              <a:gd name="connsiteY3" fmla="*/ 1068731 h 2963664"/>
              <a:gd name="connsiteX4" fmla="*/ 0 w 1430331"/>
              <a:gd name="connsiteY4" fmla="*/ 865824 h 296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331" h="2963664">
                <a:moveTo>
                  <a:pt x="0" y="865824"/>
                </a:moveTo>
                <a:cubicBezTo>
                  <a:pt x="496135" y="755117"/>
                  <a:pt x="928105" y="110707"/>
                  <a:pt x="1424240" y="0"/>
                </a:cubicBezTo>
                <a:cubicBezTo>
                  <a:pt x="1419702" y="1127135"/>
                  <a:pt x="1433966" y="1836529"/>
                  <a:pt x="1429428" y="2963664"/>
                </a:cubicBezTo>
                <a:lnTo>
                  <a:pt x="83565" y="1068731"/>
                </a:lnTo>
                <a:cubicBezTo>
                  <a:pt x="82527" y="942341"/>
                  <a:pt x="1038" y="992214"/>
                  <a:pt x="0" y="865824"/>
                </a:cubicBez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28" name="Title 1"/>
          <p:cNvSpPr txBox="1">
            <a:spLocks/>
          </p:cNvSpPr>
          <p:nvPr/>
        </p:nvSpPr>
        <p:spPr>
          <a:xfrm>
            <a:off x="667904" y="3771418"/>
            <a:ext cx="3130237" cy="93811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高效决策场景</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6000" b="1" dirty="0">
                <a:solidFill>
                  <a:schemeClr val="tx1"/>
                </a:solidFill>
                <a:latin typeface="+mj-lt"/>
                <a:ea typeface="微软雅黑" panose="020B0503020204020204" pitchFamily="34" charset="-122"/>
                <a:cs typeface="Arial Unicode MS" panose="020B0604020202020204" pitchFamily="34" charset="-122"/>
              </a:rPr>
              <a:t> 24</a:t>
            </a:r>
            <a:endParaRPr lang="zh-CN" altLang="en-US" sz="6000" b="1" dirty="0">
              <a:solidFill>
                <a:schemeClr val="tx1"/>
              </a:solidFill>
              <a:latin typeface="+mj-lt"/>
              <a:ea typeface="微软雅黑" panose="020B0503020204020204" pitchFamily="34" charset="-122"/>
              <a:cs typeface="Arial Unicode MS" panose="020B0604020202020204" pitchFamily="34" charset="-122"/>
            </a:endParaRPr>
          </a:p>
        </p:txBody>
      </p:sp>
      <p:grpSp>
        <p:nvGrpSpPr>
          <p:cNvPr id="3" name="组合 2"/>
          <p:cNvGrpSpPr/>
          <p:nvPr/>
        </p:nvGrpSpPr>
        <p:grpSpPr>
          <a:xfrm>
            <a:off x="4445645" y="1177925"/>
            <a:ext cx="7122468" cy="5073476"/>
            <a:chOff x="4445646" y="1177925"/>
            <a:chExt cx="3944675" cy="5073476"/>
          </a:xfrm>
        </p:grpSpPr>
        <p:sp>
          <p:nvSpPr>
            <p:cNvPr id="5" name="Rectangle 18"/>
            <p:cNvSpPr>
              <a:spLocks noChangeArrowheads="1"/>
            </p:cNvSpPr>
            <p:nvPr/>
          </p:nvSpPr>
          <p:spPr bwMode="auto">
            <a:xfrm>
              <a:off x="4449284" y="1177925"/>
              <a:ext cx="3938920" cy="352995"/>
            </a:xfrm>
            <a:prstGeom prst="rect">
              <a:avLst/>
            </a:prstGeom>
            <a:solidFill>
              <a:srgbClr val="00A3A1"/>
            </a:solidFill>
            <a:ln>
              <a:noFill/>
            </a:ln>
            <a:effectLst/>
          </p:spPr>
          <p:txBody>
            <a:bodyPr wrap="square" lIns="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了解客户行业背景，熟悉客户关系，对标行业数据，满足客户需求</a:t>
              </a:r>
            </a:p>
          </p:txBody>
        </p:sp>
        <p:sp>
          <p:nvSpPr>
            <p:cNvPr id="6" name="Rounded Rectangle 5"/>
            <p:cNvSpPr/>
            <p:nvPr/>
          </p:nvSpPr>
          <p:spPr>
            <a:xfrm>
              <a:off x="4445646" y="1623153"/>
              <a:ext cx="766882" cy="787092"/>
            </a:xfrm>
            <a:prstGeom prst="roundRect">
              <a:avLst>
                <a:gd name="adj" fmla="val 4908"/>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行业分析</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7" name="Rounded Rectangle 6"/>
            <p:cNvSpPr/>
            <p:nvPr/>
          </p:nvSpPr>
          <p:spPr>
            <a:xfrm>
              <a:off x="5240094" y="1623153"/>
              <a:ext cx="766882" cy="787092"/>
            </a:xfrm>
            <a:prstGeom prst="roundRect">
              <a:avLst>
                <a:gd name="adj" fmla="val 4908"/>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客户分析</a:t>
              </a:r>
            </a:p>
          </p:txBody>
        </p:sp>
        <p:sp>
          <p:nvSpPr>
            <p:cNvPr id="8" name="Rounded Rectangle 7"/>
            <p:cNvSpPr/>
            <p:nvPr/>
          </p:nvSpPr>
          <p:spPr>
            <a:xfrm>
              <a:off x="6034542" y="1623153"/>
              <a:ext cx="766882" cy="787092"/>
            </a:xfrm>
            <a:prstGeom prst="roundRect">
              <a:avLst>
                <a:gd name="adj" fmla="val 4908"/>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价格分析</a:t>
              </a:r>
            </a:p>
          </p:txBody>
        </p:sp>
        <p:sp>
          <p:nvSpPr>
            <p:cNvPr id="9" name="Rounded Rectangle 8"/>
            <p:cNvSpPr/>
            <p:nvPr/>
          </p:nvSpPr>
          <p:spPr>
            <a:xfrm>
              <a:off x="6828991" y="1623153"/>
              <a:ext cx="766882" cy="787092"/>
            </a:xfrm>
            <a:prstGeom prst="roundRect">
              <a:avLst>
                <a:gd name="adj" fmla="val 4908"/>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情景模拟</a:t>
              </a:r>
            </a:p>
          </p:txBody>
        </p:sp>
        <p:sp>
          <p:nvSpPr>
            <p:cNvPr id="11" name="Rounded Rectangle 10"/>
            <p:cNvSpPr/>
            <p:nvPr/>
          </p:nvSpPr>
          <p:spPr>
            <a:xfrm>
              <a:off x="7623439" y="1623153"/>
              <a:ext cx="766882" cy="787092"/>
            </a:xfrm>
            <a:prstGeom prst="roundRect">
              <a:avLst>
                <a:gd name="adj" fmla="val 4908"/>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客户管理</a:t>
              </a:r>
            </a:p>
          </p:txBody>
        </p:sp>
        <p:sp>
          <p:nvSpPr>
            <p:cNvPr id="2" name="Rectangle 1"/>
            <p:cNvSpPr/>
            <p:nvPr/>
          </p:nvSpPr>
          <p:spPr>
            <a:xfrm>
              <a:off x="4449883"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行业生命周期分析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行业负债分析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行业主要政策</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7" name="Rectangle 16"/>
            <p:cNvSpPr/>
            <p:nvPr/>
          </p:nvSpPr>
          <p:spPr>
            <a:xfrm>
              <a:off x="5243801"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客户产品分析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价值分析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客户财务分析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客户行业竞争力</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客户分类评级</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客户产业链分析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客户经营情况分析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客户特征分析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日趋势分析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产品规模分析</a:t>
              </a:r>
            </a:p>
          </p:txBody>
        </p:sp>
        <p:sp>
          <p:nvSpPr>
            <p:cNvPr id="18" name="Rectangle 17"/>
            <p:cNvSpPr/>
            <p:nvPr/>
          </p:nvSpPr>
          <p:spPr>
            <a:xfrm>
              <a:off x="6037720"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主推产品竞争优势</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产品成本数据分析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客户预期业务需求</a:t>
              </a:r>
              <a:r>
                <a:rPr lang="en-US" altLang="zh-CN" sz="1100" dirty="0">
                  <a:solidFill>
                    <a:schemeClr val="tx1"/>
                  </a:solidFill>
                  <a:latin typeface="微软雅黑" panose="020B0503020204020204" pitchFamily="34" charset="-122"/>
                  <a:ea typeface="微软雅黑" panose="020B0503020204020204" pitchFamily="34" charset="-122"/>
                </a:rPr>
                <a:t>	</a:t>
              </a: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19" name="Rectangle 18"/>
            <p:cNvSpPr/>
            <p:nvPr/>
          </p:nvSpPr>
          <p:spPr>
            <a:xfrm>
              <a:off x="6831638"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模拟客户场景压力测试</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设置预警指标</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销售业绩分析</a:t>
              </a: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21" name="Rectangle 20"/>
            <p:cNvSpPr/>
            <p:nvPr/>
          </p:nvSpPr>
          <p:spPr>
            <a:xfrm>
              <a:off x="7625557" y="2505978"/>
              <a:ext cx="762646"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行内客户分类</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客户重要度分析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客户收益分析</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客户风险决策</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产品风险决策</a:t>
              </a: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客户退出管理</a:t>
              </a:r>
            </a:p>
          </p:txBody>
        </p:sp>
      </p:grpSp>
      <p:pic>
        <p:nvPicPr>
          <p:cNvPr id="64" name="Picture 63"/>
          <p:cNvPicPr>
            <a:picLocks noChangeAspect="1"/>
          </p:cNvPicPr>
          <p:nvPr/>
        </p:nvPicPr>
        <p:blipFill>
          <a:blip r:embed="rId2"/>
          <a:stretch>
            <a:fillRect/>
          </a:stretch>
        </p:blipFill>
        <p:spPr>
          <a:xfrm>
            <a:off x="580557" y="1168463"/>
            <a:ext cx="3342853" cy="1602928"/>
          </a:xfrm>
          <a:prstGeom prst="rect">
            <a:avLst/>
          </a:prstGeom>
        </p:spPr>
      </p:pic>
      <p:sp>
        <p:nvSpPr>
          <p:cNvPr id="65" name="Rectangle 64"/>
          <p:cNvSpPr/>
          <p:nvPr/>
        </p:nvSpPr>
        <p:spPr>
          <a:xfrm>
            <a:off x="590703" y="1168463"/>
            <a:ext cx="3336036" cy="1600445"/>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endParaRPr>
          </a:p>
        </p:txBody>
      </p:sp>
      <p:sp>
        <p:nvSpPr>
          <p:cNvPr id="66" name="Rectangle 65"/>
          <p:cNvSpPr/>
          <p:nvPr/>
        </p:nvSpPr>
        <p:spPr>
          <a:xfrm>
            <a:off x="590920" y="2469939"/>
            <a:ext cx="3332491" cy="310824"/>
          </a:xfrm>
          <a:prstGeom prst="rect">
            <a:avLst/>
          </a:prstGeom>
          <a:no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216911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高效决策场景举例：产品风险决策 （交易银行 </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现金管理</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贸易链服务）</a:t>
            </a:r>
          </a:p>
        </p:txBody>
      </p:sp>
      <p:sp>
        <p:nvSpPr>
          <p:cNvPr id="3" name="Oval 2"/>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rPr>
              <a:t>E</a:t>
            </a:r>
            <a:endParaRPr lang="en-GB" dirty="0" err="1">
              <a:solidFill>
                <a:schemeClr val="bg1"/>
              </a:solidFill>
            </a:endParaRPr>
          </a:p>
        </p:txBody>
      </p:sp>
      <p:sp>
        <p:nvSpPr>
          <p:cNvPr id="18" name="Oval 17"/>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rPr>
              <a:t>2</a:t>
            </a:r>
            <a:endParaRPr lang="en-GB" dirty="0" err="1">
              <a:solidFill>
                <a:schemeClr val="bg1"/>
              </a:solidFill>
            </a:endParaRPr>
          </a:p>
        </p:txBody>
      </p:sp>
      <p:sp>
        <p:nvSpPr>
          <p:cNvPr id="94" name="object 28"/>
          <p:cNvSpPr txBox="1"/>
          <p:nvPr/>
        </p:nvSpPr>
        <p:spPr>
          <a:xfrm>
            <a:off x="10498083" y="1914851"/>
            <a:ext cx="1478115" cy="169277"/>
          </a:xfrm>
          <a:prstGeom prst="rect">
            <a:avLst/>
          </a:prstGeom>
        </p:spPr>
        <p:txBody>
          <a:bodyPr vert="horz" wrap="square" lIns="0" tIns="0" rIns="0" bIns="0" rtlCol="0">
            <a:spAutoFit/>
          </a:bodyPr>
          <a:lstStyle/>
          <a:p>
            <a:pPr marL="15239"/>
            <a:r>
              <a:rPr lang="zh-CN" altLang="en-US" sz="1100" b="1" spc="-12" dirty="0">
                <a:solidFill>
                  <a:srgbClr val="111111"/>
                </a:solidFill>
                <a:latin typeface="Calibri"/>
                <a:cs typeface="Calibri"/>
              </a:rPr>
              <a:t>系统功能</a:t>
            </a:r>
            <a:endParaRPr sz="1100" dirty="0">
              <a:latin typeface="Calibri"/>
              <a:cs typeface="Calibri"/>
            </a:endParaRPr>
          </a:p>
        </p:txBody>
      </p:sp>
      <p:sp>
        <p:nvSpPr>
          <p:cNvPr id="102" name="object 28"/>
          <p:cNvSpPr txBox="1"/>
          <p:nvPr/>
        </p:nvSpPr>
        <p:spPr>
          <a:xfrm>
            <a:off x="10498083" y="4118434"/>
            <a:ext cx="1478115" cy="169277"/>
          </a:xfrm>
          <a:prstGeom prst="rect">
            <a:avLst/>
          </a:prstGeom>
        </p:spPr>
        <p:txBody>
          <a:bodyPr vert="horz" wrap="square" lIns="0" tIns="0" rIns="0" bIns="0" rtlCol="0">
            <a:spAutoFit/>
          </a:bodyPr>
          <a:lstStyle/>
          <a:p>
            <a:pPr marL="15239"/>
            <a:r>
              <a:rPr lang="zh-CN" altLang="en-US" sz="1100" b="1" spc="-12" dirty="0">
                <a:solidFill>
                  <a:srgbClr val="111111"/>
                </a:solidFill>
                <a:latin typeface="Calibri"/>
                <a:cs typeface="Calibri"/>
              </a:rPr>
              <a:t>外部数据需求</a:t>
            </a:r>
            <a:endParaRPr sz="1100" dirty="0">
              <a:latin typeface="Calibri"/>
              <a:cs typeface="Calibri"/>
            </a:endParaRPr>
          </a:p>
        </p:txBody>
      </p:sp>
      <p:sp>
        <p:nvSpPr>
          <p:cNvPr id="61" name="Rectangle 60"/>
          <p:cNvSpPr/>
          <p:nvPr/>
        </p:nvSpPr>
        <p:spPr>
          <a:xfrm>
            <a:off x="597808" y="1177925"/>
            <a:ext cx="10970305" cy="460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71" name="Rectangle 70"/>
          <p:cNvSpPr/>
          <p:nvPr/>
        </p:nvSpPr>
        <p:spPr>
          <a:xfrm>
            <a:off x="597809" y="1658746"/>
            <a:ext cx="7174592"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72" name="Rectangle 71"/>
          <p:cNvSpPr/>
          <p:nvPr/>
        </p:nvSpPr>
        <p:spPr>
          <a:xfrm>
            <a:off x="7794688" y="1658746"/>
            <a:ext cx="3773426"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73" name="object 28"/>
          <p:cNvSpPr txBox="1"/>
          <p:nvPr/>
        </p:nvSpPr>
        <p:spPr>
          <a:xfrm>
            <a:off x="8498331" y="4139580"/>
            <a:ext cx="1124671"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模型需求</a:t>
            </a:r>
            <a:endParaRPr sz="1200" dirty="0">
              <a:latin typeface="微软雅黑" panose="020B0503020204020204" pitchFamily="34" charset="-122"/>
              <a:ea typeface="微软雅黑" panose="020B0503020204020204" pitchFamily="34" charset="-122"/>
              <a:cs typeface="Calibri"/>
            </a:endParaRPr>
          </a:p>
        </p:txBody>
      </p:sp>
      <p:sp>
        <p:nvSpPr>
          <p:cNvPr id="75" name="object 20"/>
          <p:cNvSpPr txBox="1"/>
          <p:nvPr/>
        </p:nvSpPr>
        <p:spPr>
          <a:xfrm>
            <a:off x="1138478" y="1846446"/>
            <a:ext cx="716513"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业务流程</a:t>
            </a:r>
            <a:endParaRPr sz="1200" dirty="0">
              <a:latin typeface="微软雅黑" panose="020B0503020204020204" pitchFamily="34" charset="-122"/>
              <a:ea typeface="微软雅黑" panose="020B0503020204020204" pitchFamily="34" charset="-122"/>
              <a:cs typeface="Calibri"/>
            </a:endParaRPr>
          </a:p>
        </p:txBody>
      </p:sp>
      <p:sp>
        <p:nvSpPr>
          <p:cNvPr id="77" name="object 28"/>
          <p:cNvSpPr txBox="1"/>
          <p:nvPr/>
        </p:nvSpPr>
        <p:spPr>
          <a:xfrm>
            <a:off x="8468374" y="1883696"/>
            <a:ext cx="1124671"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环节信息需求</a:t>
            </a:r>
            <a:endParaRPr sz="1200" dirty="0">
              <a:latin typeface="微软雅黑" panose="020B0503020204020204" pitchFamily="34" charset="-122"/>
              <a:ea typeface="微软雅黑" panose="020B0503020204020204" pitchFamily="34" charset="-122"/>
              <a:cs typeface="Calibri"/>
            </a:endParaRPr>
          </a:p>
        </p:txBody>
      </p:sp>
      <p:sp>
        <p:nvSpPr>
          <p:cNvPr id="84" name="object 15"/>
          <p:cNvSpPr txBox="1"/>
          <p:nvPr/>
        </p:nvSpPr>
        <p:spPr>
          <a:xfrm>
            <a:off x="1138478" y="1330178"/>
            <a:ext cx="986324" cy="184666"/>
          </a:xfrm>
          <a:prstGeom prst="rect">
            <a:avLst/>
          </a:prstGeom>
        </p:spPr>
        <p:txBody>
          <a:bodyPr vert="horz" wrap="square" lIns="0" tIns="0" rIns="0" bIns="0" rtlCol="0">
            <a:spAutoFit/>
          </a:bodyPr>
          <a:lstStyle/>
          <a:p>
            <a:pPr marL="15239"/>
            <a:r>
              <a:rPr lang="zh-CN" altLang="en-US" sz="1200" b="1" dirty="0">
                <a:latin typeface="微软雅黑" panose="020B0503020204020204" pitchFamily="34" charset="-122"/>
                <a:ea typeface="微软雅黑" panose="020B0503020204020204" pitchFamily="34" charset="-122"/>
                <a:cs typeface="Calibri"/>
              </a:rPr>
              <a:t>场景 </a:t>
            </a:r>
            <a:endParaRPr sz="1200" b="1" dirty="0">
              <a:latin typeface="微软雅黑" panose="020B0503020204020204" pitchFamily="34" charset="-122"/>
              <a:ea typeface="微软雅黑" panose="020B0503020204020204" pitchFamily="34" charset="-122"/>
              <a:cs typeface="Calibri"/>
            </a:endParaRPr>
          </a:p>
        </p:txBody>
      </p:sp>
      <p:sp>
        <p:nvSpPr>
          <p:cNvPr id="85" name="Oval 84"/>
          <p:cNvSpPr/>
          <p:nvPr/>
        </p:nvSpPr>
        <p:spPr>
          <a:xfrm>
            <a:off x="706954" y="1225449"/>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87" name="Oval 86"/>
          <p:cNvSpPr/>
          <p:nvPr/>
        </p:nvSpPr>
        <p:spPr>
          <a:xfrm>
            <a:off x="710352" y="1763046"/>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92" name="Oval 91"/>
          <p:cNvSpPr/>
          <p:nvPr/>
        </p:nvSpPr>
        <p:spPr>
          <a:xfrm>
            <a:off x="8033447" y="1766573"/>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2.3</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93" name="Oval 92"/>
          <p:cNvSpPr/>
          <p:nvPr/>
        </p:nvSpPr>
        <p:spPr>
          <a:xfrm>
            <a:off x="8063404" y="4037147"/>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2.4</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95" name="Oval 94"/>
          <p:cNvSpPr/>
          <p:nvPr/>
        </p:nvSpPr>
        <p:spPr>
          <a:xfrm>
            <a:off x="10105360" y="1824463"/>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2.5</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8259338" y="2218590"/>
            <a:ext cx="1600200" cy="754985"/>
          </a:xfrm>
          <a:prstGeom prst="rect">
            <a:avLst/>
          </a:prstGeom>
          <a:noFill/>
        </p:spPr>
        <p:txBody>
          <a:bodyPr wrap="square" lIns="54610" tIns="54610" rIns="54610" bIns="54610" rtlCol="0">
            <a:noAutofit/>
          </a:bodyPr>
          <a:lstStyle/>
          <a:p>
            <a:pPr marL="92075" indent="-92075">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rPr>
              <a:t>客户财务数据</a:t>
            </a:r>
            <a:endParaRPr lang="en-US" altLang="zh-CN" sz="1200" dirty="0">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rPr>
              <a:t>行业基础数据</a:t>
            </a:r>
            <a:endParaRPr lang="en-US" altLang="zh-CN" sz="1200" dirty="0">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rPr>
              <a:t>风险数据</a:t>
            </a:r>
            <a:endParaRPr lang="en-US" altLang="zh-CN" sz="1200" dirty="0">
              <a:latin typeface="微软雅黑" panose="020B0503020204020204" pitchFamily="34" charset="-122"/>
              <a:ea typeface="微软雅黑" panose="020B0503020204020204" pitchFamily="34" charset="-122"/>
            </a:endParaRPr>
          </a:p>
        </p:txBody>
      </p:sp>
      <p:sp>
        <p:nvSpPr>
          <p:cNvPr id="97" name="TextBox 96"/>
          <p:cNvSpPr txBox="1"/>
          <p:nvPr/>
        </p:nvSpPr>
        <p:spPr>
          <a:xfrm>
            <a:off x="8248815" y="4447075"/>
            <a:ext cx="1600200" cy="506450"/>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产品匹配度模型</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产品优势分析模型</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10171347" y="2207251"/>
            <a:ext cx="1600200" cy="234436"/>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产品推荐提醒</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产品查询</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产品基础测试</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99" name="Rectangle 98"/>
          <p:cNvSpPr/>
          <p:nvPr/>
        </p:nvSpPr>
        <p:spPr>
          <a:xfrm>
            <a:off x="1487706" y="1282929"/>
            <a:ext cx="3711272"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cs typeface="Arial Unicode MS" panose="020B0604020202020204" pitchFamily="34" charset="-122"/>
              </a:rPr>
              <a:t>产品风险决策 （交易银行</a:t>
            </a:r>
            <a:r>
              <a:rPr lang="en-US" altLang="zh-CN" sz="1200" b="1" dirty="0">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200" b="1" dirty="0">
                <a:latin typeface="微软雅黑" panose="020B0503020204020204" pitchFamily="34" charset="-122"/>
                <a:ea typeface="微软雅黑" panose="020B0503020204020204" pitchFamily="34" charset="-122"/>
                <a:cs typeface="Arial Unicode MS" panose="020B0604020202020204" pitchFamily="34" charset="-122"/>
              </a:rPr>
              <a:t>现金管理</a:t>
            </a:r>
            <a:r>
              <a:rPr lang="en-US" altLang="zh-CN" sz="1200" b="1"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b="1" dirty="0">
                <a:latin typeface="微软雅黑" panose="020B0503020204020204" pitchFamily="34" charset="-122"/>
                <a:ea typeface="微软雅黑" panose="020B0503020204020204" pitchFamily="34" charset="-122"/>
                <a:cs typeface="Arial Unicode MS" panose="020B0604020202020204" pitchFamily="34" charset="-122"/>
              </a:rPr>
              <a:t>贸易链服务）</a:t>
            </a:r>
            <a:endParaRPr lang="en-GB" sz="1200" dirty="0">
              <a:latin typeface="微软雅黑" panose="020B0503020204020204" pitchFamily="34" charset="-122"/>
              <a:ea typeface="微软雅黑" panose="020B0503020204020204" pitchFamily="34" charset="-122"/>
            </a:endParaRPr>
          </a:p>
        </p:txBody>
      </p:sp>
      <p:sp>
        <p:nvSpPr>
          <p:cNvPr id="100" name="Sun 99"/>
          <p:cNvSpPr/>
          <p:nvPr/>
        </p:nvSpPr>
        <p:spPr>
          <a:xfrm>
            <a:off x="7976132" y="4787441"/>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1" name="Sun 100"/>
          <p:cNvSpPr/>
          <p:nvPr/>
        </p:nvSpPr>
        <p:spPr>
          <a:xfrm>
            <a:off x="7976131" y="4400313"/>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3" name="Oval 102"/>
          <p:cNvSpPr/>
          <p:nvPr/>
        </p:nvSpPr>
        <p:spPr>
          <a:xfrm>
            <a:off x="10105360" y="4037398"/>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2.5</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04" name="TextBox 103"/>
          <p:cNvSpPr txBox="1"/>
          <p:nvPr/>
        </p:nvSpPr>
        <p:spPr>
          <a:xfrm>
            <a:off x="10136355" y="4464666"/>
            <a:ext cx="1600200" cy="234436"/>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客户基础数据导入</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外部市场数据导入</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105" name="Oval 104"/>
          <p:cNvSpPr/>
          <p:nvPr/>
        </p:nvSpPr>
        <p:spPr>
          <a:xfrm>
            <a:off x="8055693" y="2295987"/>
            <a:ext cx="208707" cy="2035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cxnSp>
        <p:nvCxnSpPr>
          <p:cNvPr id="114" name="Straight Connector 113"/>
          <p:cNvCxnSpPr/>
          <p:nvPr/>
        </p:nvCxnSpPr>
        <p:spPr>
          <a:xfrm>
            <a:off x="2544702" y="2018360"/>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115" name="Straight Connector 114"/>
          <p:cNvCxnSpPr/>
          <p:nvPr/>
        </p:nvCxnSpPr>
        <p:spPr>
          <a:xfrm>
            <a:off x="4266225" y="2021327"/>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116" name="Straight Connector 115"/>
          <p:cNvCxnSpPr/>
          <p:nvPr/>
        </p:nvCxnSpPr>
        <p:spPr>
          <a:xfrm>
            <a:off x="5965094" y="2018360"/>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sp>
        <p:nvSpPr>
          <p:cNvPr id="117" name="Rounded Rectangle 116"/>
          <p:cNvSpPr/>
          <p:nvPr/>
        </p:nvSpPr>
        <p:spPr>
          <a:xfrm>
            <a:off x="2776605" y="2460496"/>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客户经理团队</a:t>
            </a:r>
            <a:endParaRPr lang="en-GB" sz="1200" b="1" dirty="0" err="1">
              <a:solidFill>
                <a:schemeClr val="tx1"/>
              </a:solidFill>
              <a:latin typeface="微软雅黑" panose="020B0503020204020204" pitchFamily="34" charset="-122"/>
              <a:ea typeface="微软雅黑" panose="020B0503020204020204" pitchFamily="34" charset="-122"/>
            </a:endParaRPr>
          </a:p>
        </p:txBody>
      </p:sp>
      <p:sp>
        <p:nvSpPr>
          <p:cNvPr id="118" name="Rounded Rectangle 117"/>
          <p:cNvSpPr/>
          <p:nvPr/>
        </p:nvSpPr>
        <p:spPr>
          <a:xfrm>
            <a:off x="4500184" y="2445414"/>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管理职能部门</a:t>
            </a:r>
            <a:endParaRPr lang="en-GB" sz="1200" b="1" dirty="0" err="1">
              <a:solidFill>
                <a:schemeClr val="tx1"/>
              </a:solidFill>
              <a:latin typeface="微软雅黑" panose="020B0503020204020204" pitchFamily="34" charset="-122"/>
              <a:ea typeface="微软雅黑" panose="020B0503020204020204" pitchFamily="34" charset="-122"/>
            </a:endParaRPr>
          </a:p>
        </p:txBody>
      </p:sp>
      <p:cxnSp>
        <p:nvCxnSpPr>
          <p:cNvPr id="121" name="Elbow Connector 120"/>
          <p:cNvCxnSpPr>
            <a:stCxn id="234" idx="3"/>
            <a:endCxn id="190" idx="1"/>
          </p:cNvCxnSpPr>
          <p:nvPr/>
        </p:nvCxnSpPr>
        <p:spPr>
          <a:xfrm>
            <a:off x="2004155" y="3040210"/>
            <a:ext cx="840890" cy="5911"/>
          </a:xfrm>
          <a:prstGeom prst="bentConnector3">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190" idx="2"/>
            <a:endCxn id="44" idx="0"/>
          </p:cNvCxnSpPr>
          <p:nvPr/>
        </p:nvCxnSpPr>
        <p:spPr>
          <a:xfrm rot="16200000" flipH="1">
            <a:off x="3307193" y="3285829"/>
            <a:ext cx="140923" cy="11807"/>
          </a:xfrm>
          <a:prstGeom prst="bentConnector3">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221" idx="3"/>
            <a:endCxn id="215" idx="1"/>
          </p:cNvCxnSpPr>
          <p:nvPr/>
        </p:nvCxnSpPr>
        <p:spPr>
          <a:xfrm>
            <a:off x="4000233" y="4848034"/>
            <a:ext cx="354811" cy="576"/>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a:stCxn id="44" idx="2"/>
            <a:endCxn id="180" idx="0"/>
          </p:cNvCxnSpPr>
          <p:nvPr/>
        </p:nvCxnSpPr>
        <p:spPr>
          <a:xfrm rot="5400000">
            <a:off x="2405394" y="3439982"/>
            <a:ext cx="204024" cy="1752305"/>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p:cNvCxnSpPr>
            <a:stCxn id="180" idx="2"/>
          </p:cNvCxnSpPr>
          <p:nvPr/>
        </p:nvCxnSpPr>
        <p:spPr>
          <a:xfrm rot="16200000" flipH="1">
            <a:off x="2271289" y="4630036"/>
            <a:ext cx="544924" cy="1824997"/>
          </a:xfrm>
          <a:prstGeom prst="bentConnector3">
            <a:avLst>
              <a:gd name="adj1" fmla="val 50000"/>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799190" y="5272590"/>
            <a:ext cx="653458" cy="297451"/>
          </a:xfrm>
          <a:prstGeom prst="rect">
            <a:avLst/>
          </a:prstGeom>
          <a:noFill/>
        </p:spPr>
        <p:txBody>
          <a:bodyPr wrap="square" lIns="54610" tIns="54610" rIns="54610" bIns="54610" rtlCol="0">
            <a:noAutofit/>
          </a:bodyPr>
          <a:lstStyle/>
          <a:p>
            <a:pPr>
              <a:spcAft>
                <a:spcPts val="600"/>
              </a:spcAft>
            </a:pPr>
            <a:r>
              <a:rPr lang="zh-CN" altLang="en-US" sz="1200" dirty="0">
                <a:latin typeface="微软雅黑" panose="020B0503020204020204" pitchFamily="34" charset="-122"/>
                <a:ea typeface="微软雅黑" panose="020B0503020204020204" pitchFamily="34" charset="-122"/>
              </a:rPr>
              <a:t>不匹配</a:t>
            </a:r>
            <a:endParaRPr lang="en-GB" sz="1200" dirty="0" err="1">
              <a:latin typeface="微软雅黑" panose="020B0503020204020204" pitchFamily="34" charset="-122"/>
              <a:ea typeface="微软雅黑" panose="020B0503020204020204" pitchFamily="34" charset="-122"/>
            </a:endParaRPr>
          </a:p>
        </p:txBody>
      </p:sp>
      <p:cxnSp>
        <p:nvCxnSpPr>
          <p:cNvPr id="127" name="Elbow Connector 126"/>
          <p:cNvCxnSpPr>
            <a:stCxn id="44" idx="1"/>
          </p:cNvCxnSpPr>
          <p:nvPr/>
        </p:nvCxnSpPr>
        <p:spPr>
          <a:xfrm rot="10800000" flipH="1" flipV="1">
            <a:off x="2560830" y="3788159"/>
            <a:ext cx="335274" cy="2170366"/>
          </a:xfrm>
          <a:prstGeom prst="bentConnector3">
            <a:avLst>
              <a:gd name="adj1" fmla="val -531828"/>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500202" y="5717045"/>
            <a:ext cx="806803" cy="180264"/>
          </a:xfrm>
          <a:prstGeom prst="rect">
            <a:avLst/>
          </a:prstGeom>
          <a:noFill/>
        </p:spPr>
        <p:txBody>
          <a:bodyPr wrap="square" lIns="54610" tIns="54610" rIns="54610" bIns="54610" rtlCol="0">
            <a:noAutofit/>
          </a:bodyPr>
          <a:lstStyle/>
          <a:p>
            <a:pPr>
              <a:spcAft>
                <a:spcPts val="600"/>
              </a:spcAft>
            </a:pPr>
            <a:r>
              <a:rPr lang="zh-CN" altLang="en-US" sz="1200" dirty="0">
                <a:latin typeface="微软雅黑" panose="020B0503020204020204" pitchFamily="34" charset="-122"/>
                <a:ea typeface="微软雅黑" panose="020B0503020204020204" pitchFamily="34" charset="-122"/>
              </a:rPr>
              <a:t>无优势</a:t>
            </a:r>
            <a:endParaRPr lang="en-GB" sz="1200" dirty="0" err="1">
              <a:latin typeface="微软雅黑" panose="020B0503020204020204" pitchFamily="34" charset="-122"/>
              <a:ea typeface="微软雅黑" panose="020B0503020204020204" pitchFamily="34" charset="-122"/>
            </a:endParaRPr>
          </a:p>
        </p:txBody>
      </p:sp>
      <p:cxnSp>
        <p:nvCxnSpPr>
          <p:cNvPr id="129" name="Elbow Connector 128"/>
          <p:cNvCxnSpPr>
            <a:stCxn id="215" idx="2"/>
          </p:cNvCxnSpPr>
          <p:nvPr/>
        </p:nvCxnSpPr>
        <p:spPr>
          <a:xfrm rot="5400000">
            <a:off x="4046799" y="4684024"/>
            <a:ext cx="540424" cy="1721522"/>
          </a:xfrm>
          <a:prstGeom prst="bentConnector3">
            <a:avLst>
              <a:gd name="adj1" fmla="val 50000"/>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4564019" y="5223696"/>
            <a:ext cx="680903" cy="289904"/>
          </a:xfrm>
          <a:prstGeom prst="rect">
            <a:avLst/>
          </a:prstGeom>
          <a:noFill/>
        </p:spPr>
        <p:txBody>
          <a:bodyPr wrap="square" lIns="54610" tIns="54610" rIns="54610" bIns="54610" rtlCol="0">
            <a:noAutofit/>
          </a:bodyPr>
          <a:lstStyle/>
          <a:p>
            <a:pPr>
              <a:spcAft>
                <a:spcPts val="600"/>
              </a:spcAft>
            </a:pPr>
            <a:r>
              <a:rPr lang="zh-CN" altLang="en-US" sz="1200" dirty="0">
                <a:latin typeface="微软雅黑" panose="020B0503020204020204" pitchFamily="34" charset="-122"/>
                <a:ea typeface="微软雅黑" panose="020B0503020204020204" pitchFamily="34" charset="-122"/>
              </a:rPr>
              <a:t>不通过</a:t>
            </a:r>
            <a:endParaRPr lang="en-GB" sz="1200" dirty="0" err="1">
              <a:latin typeface="微软雅黑" panose="020B0503020204020204" pitchFamily="34" charset="-122"/>
              <a:ea typeface="微软雅黑" panose="020B0503020204020204" pitchFamily="34" charset="-122"/>
            </a:endParaRPr>
          </a:p>
        </p:txBody>
      </p:sp>
      <p:cxnSp>
        <p:nvCxnSpPr>
          <p:cNvPr id="131" name="Elbow Connector 130"/>
          <p:cNvCxnSpPr>
            <a:stCxn id="234" idx="2"/>
          </p:cNvCxnSpPr>
          <p:nvPr/>
        </p:nvCxnSpPr>
        <p:spPr>
          <a:xfrm rot="16200000" flipH="1">
            <a:off x="1791657" y="2900442"/>
            <a:ext cx="416932" cy="1045347"/>
          </a:xfrm>
          <a:prstGeom prst="bentConnector2">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2" name="Flowchart: Magnetic Disk 131"/>
          <p:cNvSpPr/>
          <p:nvPr/>
        </p:nvSpPr>
        <p:spPr>
          <a:xfrm>
            <a:off x="919537" y="2186203"/>
            <a:ext cx="1150836" cy="516309"/>
          </a:xfrm>
          <a:prstGeom prst="flowChartMagneticDisk">
            <a:avLst/>
          </a:prstGeom>
          <a:solidFill>
            <a:srgbClr val="00A3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对公营销平台</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133" name="Sun 132"/>
          <p:cNvSpPr/>
          <p:nvPr/>
        </p:nvSpPr>
        <p:spPr>
          <a:xfrm>
            <a:off x="1077939" y="3214649"/>
            <a:ext cx="290392" cy="287687"/>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34" name="Sun 133"/>
          <p:cNvSpPr/>
          <p:nvPr/>
        </p:nvSpPr>
        <p:spPr>
          <a:xfrm>
            <a:off x="1555277" y="3206194"/>
            <a:ext cx="321829" cy="265937"/>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35" name="Oval 134"/>
          <p:cNvSpPr/>
          <p:nvPr/>
        </p:nvSpPr>
        <p:spPr>
          <a:xfrm>
            <a:off x="2267470" y="3106042"/>
            <a:ext cx="171979" cy="1855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136" name="Rounded Rectangle 135"/>
          <p:cNvSpPr/>
          <p:nvPr/>
        </p:nvSpPr>
        <p:spPr>
          <a:xfrm>
            <a:off x="6176952" y="2444046"/>
            <a:ext cx="1414303" cy="234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风险合规职能部门</a:t>
            </a:r>
            <a:endParaRPr lang="en-GB" sz="1200" b="1" dirty="0" err="1">
              <a:solidFill>
                <a:schemeClr val="tx1"/>
              </a:solidFill>
              <a:latin typeface="微软雅黑" panose="020B0503020204020204" pitchFamily="34" charset="-122"/>
              <a:ea typeface="微软雅黑" panose="020B0503020204020204" pitchFamily="34" charset="-122"/>
            </a:endParaRPr>
          </a:p>
        </p:txBody>
      </p:sp>
      <p:cxnSp>
        <p:nvCxnSpPr>
          <p:cNvPr id="137" name="Elbow Connector 136"/>
          <p:cNvCxnSpPr>
            <a:stCxn id="180" idx="3"/>
            <a:endCxn id="221" idx="1"/>
          </p:cNvCxnSpPr>
          <p:nvPr/>
        </p:nvCxnSpPr>
        <p:spPr>
          <a:xfrm>
            <a:off x="2453980" y="4844110"/>
            <a:ext cx="492842" cy="3924"/>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stCxn id="215" idx="3"/>
            <a:endCxn id="202" idx="1"/>
          </p:cNvCxnSpPr>
          <p:nvPr/>
        </p:nvCxnSpPr>
        <p:spPr>
          <a:xfrm>
            <a:off x="6000499" y="4848610"/>
            <a:ext cx="338702" cy="2266"/>
          </a:xfrm>
          <a:prstGeom prst="bentConnector3">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p:cNvCxnSpPr>
            <a:stCxn id="202" idx="3"/>
          </p:cNvCxnSpPr>
          <p:nvPr/>
        </p:nvCxnSpPr>
        <p:spPr>
          <a:xfrm flipH="1">
            <a:off x="3982955" y="4850876"/>
            <a:ext cx="3409657" cy="1139273"/>
          </a:xfrm>
          <a:prstGeom prst="bentConnector3">
            <a:avLst>
              <a:gd name="adj1" fmla="val -6704"/>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nvGrpSpPr>
          <p:cNvPr id="142" name="Group 101"/>
          <p:cNvGrpSpPr/>
          <p:nvPr/>
        </p:nvGrpSpPr>
        <p:grpSpPr>
          <a:xfrm>
            <a:off x="3213706" y="2032834"/>
            <a:ext cx="240209" cy="396265"/>
            <a:chOff x="598440" y="1338263"/>
            <a:chExt cx="763588" cy="1303337"/>
          </a:xfrm>
          <a:solidFill>
            <a:schemeClr val="tx2"/>
          </a:solidFill>
        </p:grpSpPr>
        <p:sp>
          <p:nvSpPr>
            <p:cNvPr id="143" name="Freeform 4"/>
            <p:cNvSpPr>
              <a:spLocks/>
            </p:cNvSpPr>
            <p:nvPr/>
          </p:nvSpPr>
          <p:spPr bwMode="auto">
            <a:xfrm>
              <a:off x="735170" y="1338263"/>
              <a:ext cx="277813" cy="277813"/>
            </a:xfrm>
            <a:custGeom>
              <a:avLst/>
              <a:gdLst/>
              <a:ahLst/>
              <a:cxnLst>
                <a:cxn ang="0">
                  <a:pos x="120" y="186"/>
                </a:cxn>
                <a:cxn ang="0">
                  <a:pos x="187" y="78"/>
                </a:cxn>
                <a:cxn ang="0">
                  <a:pos x="79" y="11"/>
                </a:cxn>
                <a:cxn ang="0">
                  <a:pos x="11" y="119"/>
                </a:cxn>
                <a:cxn ang="0">
                  <a:pos x="120" y="186"/>
                </a:cxn>
              </a:cxnLst>
              <a:rect l="0" t="0" r="r" b="b"/>
              <a:pathLst>
                <a:path w="198" h="198">
                  <a:moveTo>
                    <a:pt x="120" y="186"/>
                  </a:moveTo>
                  <a:cubicBezTo>
                    <a:pt x="168" y="175"/>
                    <a:pt x="198" y="127"/>
                    <a:pt x="187" y="78"/>
                  </a:cubicBezTo>
                  <a:cubicBezTo>
                    <a:pt x="175" y="30"/>
                    <a:pt x="127" y="0"/>
                    <a:pt x="79" y="11"/>
                  </a:cubicBezTo>
                  <a:cubicBezTo>
                    <a:pt x="30" y="22"/>
                    <a:pt x="0" y="71"/>
                    <a:pt x="11" y="119"/>
                  </a:cubicBezTo>
                  <a:cubicBezTo>
                    <a:pt x="23" y="168"/>
                    <a:pt x="71" y="198"/>
                    <a:pt x="12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4" name="Freeform 5"/>
            <p:cNvSpPr>
              <a:spLocks noEditPoints="1"/>
            </p:cNvSpPr>
            <p:nvPr/>
          </p:nvSpPr>
          <p:spPr bwMode="auto">
            <a:xfrm>
              <a:off x="598440" y="1647825"/>
              <a:ext cx="763588" cy="993775"/>
            </a:xfrm>
            <a:custGeom>
              <a:avLst/>
              <a:gdLst/>
              <a:ahLst/>
              <a:cxnLst>
                <a:cxn ang="0">
                  <a:pos x="33" y="353"/>
                </a:cxn>
                <a:cxn ang="0">
                  <a:pos x="64" y="296"/>
                </a:cxn>
                <a:cxn ang="0">
                  <a:pos x="105" y="228"/>
                </a:cxn>
                <a:cxn ang="0">
                  <a:pos x="105" y="660"/>
                </a:cxn>
                <a:cxn ang="0">
                  <a:pos x="204" y="660"/>
                </a:cxn>
                <a:cxn ang="0">
                  <a:pos x="223" y="335"/>
                </a:cxn>
                <a:cxn ang="0">
                  <a:pos x="272" y="709"/>
                </a:cxn>
                <a:cxn ang="0">
                  <a:pos x="322" y="617"/>
                </a:cxn>
                <a:cxn ang="0">
                  <a:pos x="234" y="590"/>
                </a:cxn>
                <a:cxn ang="0">
                  <a:pos x="261" y="373"/>
                </a:cxn>
                <a:cxn ang="0">
                  <a:pos x="322" y="228"/>
                </a:cxn>
                <a:cxn ang="0">
                  <a:pos x="321" y="106"/>
                </a:cxn>
                <a:cxn ang="0">
                  <a:pos x="362" y="296"/>
                </a:cxn>
                <a:cxn ang="0">
                  <a:pos x="363" y="331"/>
                </a:cxn>
                <a:cxn ang="0">
                  <a:pos x="336" y="380"/>
                </a:cxn>
                <a:cxn ang="0">
                  <a:pos x="322" y="382"/>
                </a:cxn>
                <a:cxn ang="0">
                  <a:pos x="243" y="400"/>
                </a:cxn>
                <a:cxn ang="0">
                  <a:pos x="261" y="608"/>
                </a:cxn>
                <a:cxn ang="0">
                  <a:pos x="527" y="608"/>
                </a:cxn>
                <a:cxn ang="0">
                  <a:pos x="545" y="400"/>
                </a:cxn>
                <a:cxn ang="0">
                  <a:pos x="453" y="382"/>
                </a:cxn>
                <a:cxn ang="0">
                  <a:pos x="453" y="373"/>
                </a:cxn>
                <a:cxn ang="0">
                  <a:pos x="425" y="323"/>
                </a:cxn>
                <a:cxn ang="0">
                  <a:pos x="372" y="67"/>
                </a:cxn>
                <a:cxn ang="0">
                  <a:pos x="298" y="1"/>
                </a:cxn>
                <a:cxn ang="0">
                  <a:pos x="136" y="0"/>
                </a:cxn>
                <a:cxn ang="0">
                  <a:pos x="115" y="4"/>
                </a:cxn>
                <a:cxn ang="0">
                  <a:pos x="0" y="296"/>
                </a:cxn>
                <a:cxn ang="0">
                  <a:pos x="32" y="353"/>
                </a:cxn>
                <a:cxn ang="0">
                  <a:pos x="439" y="380"/>
                </a:cxn>
                <a:cxn ang="0">
                  <a:pos x="349" y="382"/>
                </a:cxn>
                <a:cxn ang="0">
                  <a:pos x="350" y="373"/>
                </a:cxn>
                <a:cxn ang="0">
                  <a:pos x="392" y="353"/>
                </a:cxn>
                <a:cxn ang="0">
                  <a:pos x="418" y="342"/>
                </a:cxn>
                <a:cxn ang="0">
                  <a:pos x="213" y="279"/>
                </a:cxn>
                <a:cxn ang="0">
                  <a:pos x="175" y="231"/>
                </a:cxn>
                <a:cxn ang="0">
                  <a:pos x="197" y="70"/>
                </a:cxn>
                <a:cxn ang="0">
                  <a:pos x="213" y="73"/>
                </a:cxn>
                <a:cxn ang="0">
                  <a:pos x="229" y="70"/>
                </a:cxn>
                <a:cxn ang="0">
                  <a:pos x="251" y="231"/>
                </a:cxn>
                <a:cxn ang="0">
                  <a:pos x="213" y="279"/>
                </a:cxn>
                <a:cxn ang="0">
                  <a:pos x="213" y="21"/>
                </a:cxn>
                <a:cxn ang="0">
                  <a:pos x="236" y="51"/>
                </a:cxn>
                <a:cxn ang="0">
                  <a:pos x="213" y="61"/>
                </a:cxn>
                <a:cxn ang="0">
                  <a:pos x="190" y="51"/>
                </a:cxn>
              </a:cxnLst>
              <a:rect l="0" t="0" r="r" b="b"/>
              <a:pathLst>
                <a:path w="545" h="709">
                  <a:moveTo>
                    <a:pt x="32" y="353"/>
                  </a:moveTo>
                  <a:cubicBezTo>
                    <a:pt x="33" y="353"/>
                    <a:pt x="33" y="353"/>
                    <a:pt x="33" y="353"/>
                  </a:cubicBezTo>
                  <a:cubicBezTo>
                    <a:pt x="51" y="353"/>
                    <a:pt x="65" y="338"/>
                    <a:pt x="64" y="320"/>
                  </a:cubicBezTo>
                  <a:cubicBezTo>
                    <a:pt x="64" y="312"/>
                    <a:pt x="64" y="304"/>
                    <a:pt x="64" y="296"/>
                  </a:cubicBezTo>
                  <a:cubicBezTo>
                    <a:pt x="64" y="198"/>
                    <a:pt x="85" y="140"/>
                    <a:pt x="105" y="105"/>
                  </a:cubicBezTo>
                  <a:cubicBezTo>
                    <a:pt x="105" y="228"/>
                    <a:pt x="105" y="228"/>
                    <a:pt x="105" y="228"/>
                  </a:cubicBezTo>
                  <a:cubicBezTo>
                    <a:pt x="105" y="304"/>
                    <a:pt x="105" y="304"/>
                    <a:pt x="105" y="304"/>
                  </a:cubicBezTo>
                  <a:cubicBezTo>
                    <a:pt x="105" y="660"/>
                    <a:pt x="105" y="660"/>
                    <a:pt x="105" y="660"/>
                  </a:cubicBezTo>
                  <a:cubicBezTo>
                    <a:pt x="105" y="687"/>
                    <a:pt x="127" y="709"/>
                    <a:pt x="154" y="709"/>
                  </a:cubicBezTo>
                  <a:cubicBezTo>
                    <a:pt x="182" y="709"/>
                    <a:pt x="204" y="687"/>
                    <a:pt x="204" y="660"/>
                  </a:cubicBezTo>
                  <a:cubicBezTo>
                    <a:pt x="204" y="335"/>
                    <a:pt x="204" y="335"/>
                    <a:pt x="204" y="335"/>
                  </a:cubicBezTo>
                  <a:cubicBezTo>
                    <a:pt x="223" y="335"/>
                    <a:pt x="223" y="335"/>
                    <a:pt x="223" y="335"/>
                  </a:cubicBezTo>
                  <a:cubicBezTo>
                    <a:pt x="223" y="660"/>
                    <a:pt x="223" y="660"/>
                    <a:pt x="223" y="660"/>
                  </a:cubicBezTo>
                  <a:cubicBezTo>
                    <a:pt x="223" y="687"/>
                    <a:pt x="245" y="709"/>
                    <a:pt x="272" y="709"/>
                  </a:cubicBezTo>
                  <a:cubicBezTo>
                    <a:pt x="300" y="709"/>
                    <a:pt x="322" y="687"/>
                    <a:pt x="322" y="660"/>
                  </a:cubicBezTo>
                  <a:cubicBezTo>
                    <a:pt x="322" y="617"/>
                    <a:pt x="322" y="617"/>
                    <a:pt x="322" y="617"/>
                  </a:cubicBezTo>
                  <a:cubicBezTo>
                    <a:pt x="261" y="617"/>
                    <a:pt x="261" y="617"/>
                    <a:pt x="261" y="617"/>
                  </a:cubicBezTo>
                  <a:cubicBezTo>
                    <a:pt x="246" y="617"/>
                    <a:pt x="234" y="605"/>
                    <a:pt x="234" y="590"/>
                  </a:cubicBezTo>
                  <a:cubicBezTo>
                    <a:pt x="234" y="400"/>
                    <a:pt x="234" y="400"/>
                    <a:pt x="234" y="400"/>
                  </a:cubicBezTo>
                  <a:cubicBezTo>
                    <a:pt x="234" y="385"/>
                    <a:pt x="246" y="373"/>
                    <a:pt x="261" y="373"/>
                  </a:cubicBezTo>
                  <a:cubicBezTo>
                    <a:pt x="322" y="373"/>
                    <a:pt x="322" y="373"/>
                    <a:pt x="322" y="373"/>
                  </a:cubicBezTo>
                  <a:cubicBezTo>
                    <a:pt x="322" y="228"/>
                    <a:pt x="322" y="228"/>
                    <a:pt x="322" y="228"/>
                  </a:cubicBezTo>
                  <a:cubicBezTo>
                    <a:pt x="322" y="226"/>
                    <a:pt x="322" y="224"/>
                    <a:pt x="321" y="221"/>
                  </a:cubicBezTo>
                  <a:cubicBezTo>
                    <a:pt x="321" y="106"/>
                    <a:pt x="321" y="106"/>
                    <a:pt x="321" y="106"/>
                  </a:cubicBezTo>
                  <a:cubicBezTo>
                    <a:pt x="321" y="107"/>
                    <a:pt x="322" y="107"/>
                    <a:pt x="322" y="107"/>
                  </a:cubicBezTo>
                  <a:cubicBezTo>
                    <a:pt x="341" y="142"/>
                    <a:pt x="362" y="200"/>
                    <a:pt x="362" y="296"/>
                  </a:cubicBezTo>
                  <a:cubicBezTo>
                    <a:pt x="362" y="304"/>
                    <a:pt x="362" y="312"/>
                    <a:pt x="361" y="320"/>
                  </a:cubicBezTo>
                  <a:cubicBezTo>
                    <a:pt x="361" y="324"/>
                    <a:pt x="362" y="328"/>
                    <a:pt x="363" y="331"/>
                  </a:cubicBezTo>
                  <a:cubicBezTo>
                    <a:pt x="348" y="340"/>
                    <a:pt x="338" y="355"/>
                    <a:pt x="336" y="373"/>
                  </a:cubicBezTo>
                  <a:cubicBezTo>
                    <a:pt x="336" y="376"/>
                    <a:pt x="336" y="378"/>
                    <a:pt x="336" y="380"/>
                  </a:cubicBezTo>
                  <a:cubicBezTo>
                    <a:pt x="336" y="381"/>
                    <a:pt x="336" y="382"/>
                    <a:pt x="336" y="382"/>
                  </a:cubicBezTo>
                  <a:cubicBezTo>
                    <a:pt x="322" y="382"/>
                    <a:pt x="322" y="382"/>
                    <a:pt x="322" y="382"/>
                  </a:cubicBezTo>
                  <a:cubicBezTo>
                    <a:pt x="261" y="382"/>
                    <a:pt x="261" y="382"/>
                    <a:pt x="261" y="382"/>
                  </a:cubicBezTo>
                  <a:cubicBezTo>
                    <a:pt x="251" y="382"/>
                    <a:pt x="243" y="390"/>
                    <a:pt x="243" y="400"/>
                  </a:cubicBezTo>
                  <a:cubicBezTo>
                    <a:pt x="243" y="590"/>
                    <a:pt x="243" y="590"/>
                    <a:pt x="243" y="590"/>
                  </a:cubicBezTo>
                  <a:cubicBezTo>
                    <a:pt x="243" y="600"/>
                    <a:pt x="251" y="608"/>
                    <a:pt x="261" y="608"/>
                  </a:cubicBezTo>
                  <a:cubicBezTo>
                    <a:pt x="322" y="608"/>
                    <a:pt x="322" y="608"/>
                    <a:pt x="322" y="608"/>
                  </a:cubicBezTo>
                  <a:cubicBezTo>
                    <a:pt x="527" y="608"/>
                    <a:pt x="527" y="608"/>
                    <a:pt x="527" y="608"/>
                  </a:cubicBezTo>
                  <a:cubicBezTo>
                    <a:pt x="537" y="608"/>
                    <a:pt x="545" y="600"/>
                    <a:pt x="545" y="590"/>
                  </a:cubicBezTo>
                  <a:cubicBezTo>
                    <a:pt x="545" y="400"/>
                    <a:pt x="545" y="400"/>
                    <a:pt x="545" y="400"/>
                  </a:cubicBezTo>
                  <a:cubicBezTo>
                    <a:pt x="545" y="390"/>
                    <a:pt x="537" y="382"/>
                    <a:pt x="527" y="382"/>
                  </a:cubicBezTo>
                  <a:cubicBezTo>
                    <a:pt x="453" y="382"/>
                    <a:pt x="453" y="382"/>
                    <a:pt x="453" y="382"/>
                  </a:cubicBezTo>
                  <a:cubicBezTo>
                    <a:pt x="453" y="382"/>
                    <a:pt x="453" y="381"/>
                    <a:pt x="453" y="380"/>
                  </a:cubicBezTo>
                  <a:cubicBezTo>
                    <a:pt x="453" y="378"/>
                    <a:pt x="453" y="376"/>
                    <a:pt x="453" y="373"/>
                  </a:cubicBezTo>
                  <a:cubicBezTo>
                    <a:pt x="450" y="355"/>
                    <a:pt x="440" y="339"/>
                    <a:pt x="424" y="330"/>
                  </a:cubicBezTo>
                  <a:cubicBezTo>
                    <a:pt x="425" y="327"/>
                    <a:pt x="425" y="325"/>
                    <a:pt x="425" y="323"/>
                  </a:cubicBezTo>
                  <a:cubicBezTo>
                    <a:pt x="426" y="314"/>
                    <a:pt x="426" y="305"/>
                    <a:pt x="426" y="296"/>
                  </a:cubicBezTo>
                  <a:cubicBezTo>
                    <a:pt x="426" y="184"/>
                    <a:pt x="400" y="112"/>
                    <a:pt x="372" y="67"/>
                  </a:cubicBezTo>
                  <a:cubicBezTo>
                    <a:pt x="344" y="22"/>
                    <a:pt x="315" y="6"/>
                    <a:pt x="311" y="4"/>
                  </a:cubicBezTo>
                  <a:cubicBezTo>
                    <a:pt x="307" y="2"/>
                    <a:pt x="302" y="1"/>
                    <a:pt x="298" y="1"/>
                  </a:cubicBezTo>
                  <a:cubicBezTo>
                    <a:pt x="296" y="0"/>
                    <a:pt x="293" y="0"/>
                    <a:pt x="290" y="0"/>
                  </a:cubicBezTo>
                  <a:cubicBezTo>
                    <a:pt x="136" y="0"/>
                    <a:pt x="136" y="0"/>
                    <a:pt x="136" y="0"/>
                  </a:cubicBezTo>
                  <a:cubicBezTo>
                    <a:pt x="133" y="0"/>
                    <a:pt x="131" y="0"/>
                    <a:pt x="128" y="1"/>
                  </a:cubicBezTo>
                  <a:cubicBezTo>
                    <a:pt x="124" y="1"/>
                    <a:pt x="119" y="2"/>
                    <a:pt x="115" y="4"/>
                  </a:cubicBezTo>
                  <a:cubicBezTo>
                    <a:pt x="111" y="6"/>
                    <a:pt x="81" y="22"/>
                    <a:pt x="53" y="67"/>
                  </a:cubicBezTo>
                  <a:cubicBezTo>
                    <a:pt x="25" y="112"/>
                    <a:pt x="0" y="184"/>
                    <a:pt x="0" y="296"/>
                  </a:cubicBezTo>
                  <a:cubicBezTo>
                    <a:pt x="0" y="305"/>
                    <a:pt x="0" y="314"/>
                    <a:pt x="0" y="323"/>
                  </a:cubicBezTo>
                  <a:cubicBezTo>
                    <a:pt x="1" y="340"/>
                    <a:pt x="15" y="353"/>
                    <a:pt x="32" y="353"/>
                  </a:cubicBezTo>
                  <a:close/>
                  <a:moveTo>
                    <a:pt x="439" y="373"/>
                  </a:moveTo>
                  <a:cubicBezTo>
                    <a:pt x="439" y="376"/>
                    <a:pt x="439" y="378"/>
                    <a:pt x="439" y="380"/>
                  </a:cubicBezTo>
                  <a:cubicBezTo>
                    <a:pt x="439" y="381"/>
                    <a:pt x="439" y="382"/>
                    <a:pt x="439" y="382"/>
                  </a:cubicBezTo>
                  <a:cubicBezTo>
                    <a:pt x="349" y="382"/>
                    <a:pt x="349" y="382"/>
                    <a:pt x="349" y="382"/>
                  </a:cubicBezTo>
                  <a:cubicBezTo>
                    <a:pt x="349" y="382"/>
                    <a:pt x="349" y="381"/>
                    <a:pt x="349" y="380"/>
                  </a:cubicBezTo>
                  <a:cubicBezTo>
                    <a:pt x="349" y="378"/>
                    <a:pt x="350" y="376"/>
                    <a:pt x="350" y="373"/>
                  </a:cubicBezTo>
                  <a:cubicBezTo>
                    <a:pt x="352" y="361"/>
                    <a:pt x="359" y="350"/>
                    <a:pt x="369" y="343"/>
                  </a:cubicBezTo>
                  <a:cubicBezTo>
                    <a:pt x="375" y="349"/>
                    <a:pt x="383" y="353"/>
                    <a:pt x="392" y="353"/>
                  </a:cubicBezTo>
                  <a:cubicBezTo>
                    <a:pt x="393" y="353"/>
                    <a:pt x="393" y="353"/>
                    <a:pt x="393" y="353"/>
                  </a:cubicBezTo>
                  <a:cubicBezTo>
                    <a:pt x="403" y="353"/>
                    <a:pt x="412" y="349"/>
                    <a:pt x="418" y="342"/>
                  </a:cubicBezTo>
                  <a:cubicBezTo>
                    <a:pt x="429" y="349"/>
                    <a:pt x="437" y="360"/>
                    <a:pt x="439" y="373"/>
                  </a:cubicBezTo>
                  <a:close/>
                  <a:moveTo>
                    <a:pt x="213" y="279"/>
                  </a:moveTo>
                  <a:cubicBezTo>
                    <a:pt x="204" y="268"/>
                    <a:pt x="204" y="268"/>
                    <a:pt x="204" y="268"/>
                  </a:cubicBezTo>
                  <a:cubicBezTo>
                    <a:pt x="175" y="231"/>
                    <a:pt x="175" y="231"/>
                    <a:pt x="175" y="231"/>
                  </a:cubicBezTo>
                  <a:cubicBezTo>
                    <a:pt x="181" y="187"/>
                    <a:pt x="181" y="187"/>
                    <a:pt x="181" y="187"/>
                  </a:cubicBezTo>
                  <a:cubicBezTo>
                    <a:pt x="197" y="70"/>
                    <a:pt x="197" y="70"/>
                    <a:pt x="197" y="70"/>
                  </a:cubicBezTo>
                  <a:cubicBezTo>
                    <a:pt x="202" y="72"/>
                    <a:pt x="208" y="73"/>
                    <a:pt x="213" y="73"/>
                  </a:cubicBezTo>
                  <a:cubicBezTo>
                    <a:pt x="213" y="73"/>
                    <a:pt x="213" y="73"/>
                    <a:pt x="213" y="73"/>
                  </a:cubicBezTo>
                  <a:cubicBezTo>
                    <a:pt x="213" y="73"/>
                    <a:pt x="213" y="73"/>
                    <a:pt x="213" y="73"/>
                  </a:cubicBezTo>
                  <a:cubicBezTo>
                    <a:pt x="219" y="73"/>
                    <a:pt x="224" y="72"/>
                    <a:pt x="229" y="70"/>
                  </a:cubicBezTo>
                  <a:cubicBezTo>
                    <a:pt x="245" y="187"/>
                    <a:pt x="245" y="187"/>
                    <a:pt x="245" y="187"/>
                  </a:cubicBezTo>
                  <a:cubicBezTo>
                    <a:pt x="251" y="231"/>
                    <a:pt x="251" y="231"/>
                    <a:pt x="251" y="231"/>
                  </a:cubicBezTo>
                  <a:cubicBezTo>
                    <a:pt x="223" y="267"/>
                    <a:pt x="223" y="267"/>
                    <a:pt x="223" y="267"/>
                  </a:cubicBezTo>
                  <a:lnTo>
                    <a:pt x="213" y="279"/>
                  </a:lnTo>
                  <a:close/>
                  <a:moveTo>
                    <a:pt x="198" y="21"/>
                  </a:moveTo>
                  <a:cubicBezTo>
                    <a:pt x="213" y="21"/>
                    <a:pt x="213" y="21"/>
                    <a:pt x="213" y="21"/>
                  </a:cubicBezTo>
                  <a:cubicBezTo>
                    <a:pt x="228" y="21"/>
                    <a:pt x="228" y="21"/>
                    <a:pt x="228" y="21"/>
                  </a:cubicBezTo>
                  <a:cubicBezTo>
                    <a:pt x="236" y="51"/>
                    <a:pt x="236" y="51"/>
                    <a:pt x="236" y="51"/>
                  </a:cubicBezTo>
                  <a:cubicBezTo>
                    <a:pt x="235" y="53"/>
                    <a:pt x="235" y="53"/>
                    <a:pt x="235" y="53"/>
                  </a:cubicBezTo>
                  <a:cubicBezTo>
                    <a:pt x="228" y="59"/>
                    <a:pt x="221" y="61"/>
                    <a:pt x="213" y="61"/>
                  </a:cubicBezTo>
                  <a:cubicBezTo>
                    <a:pt x="205" y="61"/>
                    <a:pt x="198" y="59"/>
                    <a:pt x="191" y="53"/>
                  </a:cubicBezTo>
                  <a:cubicBezTo>
                    <a:pt x="190" y="51"/>
                    <a:pt x="190" y="51"/>
                    <a:pt x="190" y="51"/>
                  </a:cubicBezTo>
                  <a:lnTo>
                    <a:pt x="198"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145" name="Group 144"/>
          <p:cNvGrpSpPr/>
          <p:nvPr/>
        </p:nvGrpSpPr>
        <p:grpSpPr>
          <a:xfrm>
            <a:off x="4874875" y="2031011"/>
            <a:ext cx="321826" cy="421466"/>
            <a:chOff x="1435100" y="1541463"/>
            <a:chExt cx="382588" cy="368300"/>
          </a:xfrm>
          <a:solidFill>
            <a:schemeClr val="tx2"/>
          </a:solidFill>
        </p:grpSpPr>
        <p:sp>
          <p:nvSpPr>
            <p:cNvPr id="146"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7"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8"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9"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0"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1"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2"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161" name="TextBox 160"/>
          <p:cNvSpPr txBox="1"/>
          <p:nvPr/>
        </p:nvSpPr>
        <p:spPr>
          <a:xfrm>
            <a:off x="2646174" y="4037167"/>
            <a:ext cx="806803" cy="180264"/>
          </a:xfrm>
          <a:prstGeom prst="rect">
            <a:avLst/>
          </a:prstGeom>
          <a:noFill/>
        </p:spPr>
        <p:txBody>
          <a:bodyPr wrap="square" lIns="54610" tIns="54610" rIns="54610" bIns="54610" rtlCol="0">
            <a:noAutofit/>
          </a:bodyPr>
          <a:lstStyle/>
          <a:p>
            <a:pPr>
              <a:spcAft>
                <a:spcPts val="600"/>
              </a:spcAft>
            </a:pPr>
            <a:r>
              <a:rPr lang="zh-CN" altLang="en-US" sz="1200" dirty="0">
                <a:latin typeface="微软雅黑" panose="020B0503020204020204" pitchFamily="34" charset="-122"/>
                <a:ea typeface="微软雅黑" panose="020B0503020204020204" pitchFamily="34" charset="-122"/>
              </a:rPr>
              <a:t>有优势</a:t>
            </a:r>
            <a:endParaRPr lang="en-GB" sz="1200" dirty="0" err="1">
              <a:latin typeface="微软雅黑" panose="020B0503020204020204" pitchFamily="34" charset="-122"/>
              <a:ea typeface="微软雅黑" panose="020B0503020204020204" pitchFamily="34" charset="-122"/>
            </a:endParaRPr>
          </a:p>
        </p:txBody>
      </p:sp>
      <p:sp>
        <p:nvSpPr>
          <p:cNvPr id="44" name="Diamond 43"/>
          <p:cNvSpPr/>
          <p:nvPr/>
        </p:nvSpPr>
        <p:spPr>
          <a:xfrm>
            <a:off x="2560830" y="3362195"/>
            <a:ext cx="1645455" cy="851927"/>
          </a:xfrm>
          <a:prstGeom prst="diamon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了解客户， 对标客户已有产品，进行产品优势分析</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69" name="TextBox 168"/>
          <p:cNvSpPr txBox="1"/>
          <p:nvPr/>
        </p:nvSpPr>
        <p:spPr>
          <a:xfrm>
            <a:off x="5791689" y="4846072"/>
            <a:ext cx="680903" cy="289904"/>
          </a:xfrm>
          <a:prstGeom prst="rect">
            <a:avLst/>
          </a:prstGeom>
          <a:noFill/>
        </p:spPr>
        <p:txBody>
          <a:bodyPr wrap="square" lIns="54610" tIns="54610" rIns="54610" bIns="54610" rtlCol="0">
            <a:noAutofit/>
          </a:bodyPr>
          <a:lstStyle/>
          <a:p>
            <a:pPr algn="ctr">
              <a:spcAft>
                <a:spcPts val="600"/>
              </a:spcAft>
            </a:pPr>
            <a:r>
              <a:rPr lang="zh-CN" altLang="en-US" sz="1200" dirty="0">
                <a:latin typeface="微软雅黑" panose="020B0503020204020204" pitchFamily="34" charset="-122"/>
                <a:ea typeface="微软雅黑" panose="020B0503020204020204" pitchFamily="34" charset="-122"/>
              </a:rPr>
              <a:t>通过</a:t>
            </a:r>
            <a:endParaRPr lang="en-GB" sz="1200" dirty="0" err="1">
              <a:latin typeface="微软雅黑" panose="020B0503020204020204" pitchFamily="34" charset="-122"/>
              <a:ea typeface="微软雅黑" panose="020B0503020204020204" pitchFamily="34" charset="-122"/>
            </a:endParaRPr>
          </a:p>
        </p:txBody>
      </p:sp>
      <p:sp>
        <p:nvSpPr>
          <p:cNvPr id="180" name="Diamond 179"/>
          <p:cNvSpPr/>
          <p:nvPr/>
        </p:nvSpPr>
        <p:spPr>
          <a:xfrm>
            <a:off x="808525" y="4418146"/>
            <a:ext cx="1645455" cy="851927"/>
          </a:xfrm>
          <a:prstGeom prst="diamon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模拟客户业绩分析，预测是否匹配所推介的产品</a:t>
            </a:r>
          </a:p>
        </p:txBody>
      </p:sp>
      <p:sp>
        <p:nvSpPr>
          <p:cNvPr id="188" name="TextBox 187"/>
          <p:cNvSpPr txBox="1"/>
          <p:nvPr/>
        </p:nvSpPr>
        <p:spPr>
          <a:xfrm>
            <a:off x="2329720" y="4541624"/>
            <a:ext cx="653458" cy="297451"/>
          </a:xfrm>
          <a:prstGeom prst="rect">
            <a:avLst/>
          </a:prstGeom>
          <a:noFill/>
        </p:spPr>
        <p:txBody>
          <a:bodyPr wrap="square" lIns="54610" tIns="54610" rIns="54610" bIns="54610" rtlCol="0">
            <a:noAutofit/>
          </a:bodyPr>
          <a:lstStyle/>
          <a:p>
            <a:pPr>
              <a:spcAft>
                <a:spcPts val="600"/>
              </a:spcAft>
            </a:pPr>
            <a:r>
              <a:rPr lang="zh-CN" altLang="en-US" sz="1200" dirty="0">
                <a:latin typeface="微软雅黑" panose="020B0503020204020204" pitchFamily="34" charset="-122"/>
                <a:ea typeface="微软雅黑" panose="020B0503020204020204" pitchFamily="34" charset="-122"/>
              </a:rPr>
              <a:t>匹配</a:t>
            </a:r>
            <a:endParaRPr lang="en-GB" sz="1200" dirty="0" err="1">
              <a:latin typeface="微软雅黑" panose="020B0503020204020204" pitchFamily="34" charset="-122"/>
              <a:ea typeface="微软雅黑" panose="020B0503020204020204" pitchFamily="34" charset="-122"/>
            </a:endParaRPr>
          </a:p>
        </p:txBody>
      </p:sp>
      <p:sp>
        <p:nvSpPr>
          <p:cNvPr id="190" name="Rectangle 189"/>
          <p:cNvSpPr/>
          <p:nvPr/>
        </p:nvSpPr>
        <p:spPr>
          <a:xfrm>
            <a:off x="2845045" y="2870969"/>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推介潜在产品</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202" name="Rectangle 201"/>
          <p:cNvSpPr/>
          <p:nvPr/>
        </p:nvSpPr>
        <p:spPr>
          <a:xfrm>
            <a:off x="6339201" y="4675724"/>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风险职能过审</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215" name="Diamond 214"/>
          <p:cNvSpPr/>
          <p:nvPr/>
        </p:nvSpPr>
        <p:spPr>
          <a:xfrm>
            <a:off x="4355044" y="4422646"/>
            <a:ext cx="1645455" cy="851927"/>
          </a:xfrm>
          <a:prstGeom prst="diamon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上交管理层过审</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221" name="Rectangle 220"/>
          <p:cNvSpPr/>
          <p:nvPr/>
        </p:nvSpPr>
        <p:spPr>
          <a:xfrm>
            <a:off x="2946822" y="4672882"/>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准备产品审批流程</a:t>
            </a:r>
          </a:p>
        </p:txBody>
      </p:sp>
      <p:grpSp>
        <p:nvGrpSpPr>
          <p:cNvPr id="229" name="Group 228"/>
          <p:cNvGrpSpPr/>
          <p:nvPr/>
        </p:nvGrpSpPr>
        <p:grpSpPr>
          <a:xfrm>
            <a:off x="6735055" y="2070350"/>
            <a:ext cx="374650" cy="352425"/>
            <a:chOff x="4584700" y="2162175"/>
            <a:chExt cx="374650" cy="352425"/>
          </a:xfrm>
          <a:solidFill>
            <a:schemeClr val="tx2"/>
          </a:solidFill>
        </p:grpSpPr>
        <p:sp>
          <p:nvSpPr>
            <p:cNvPr id="230" name="Oval 106"/>
            <p:cNvSpPr>
              <a:spLocks noChangeArrowheads="1"/>
            </p:cNvSpPr>
            <p:nvPr/>
          </p:nvSpPr>
          <p:spPr bwMode="auto">
            <a:xfrm>
              <a:off x="4779963" y="2255838"/>
              <a:ext cx="98425" cy="98425"/>
            </a:xfrm>
            <a:prstGeom prst="ellipse">
              <a:avLst/>
            </a:prstGeom>
            <a:grp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1" name="Freeform 107"/>
            <p:cNvSpPr>
              <a:spLocks/>
            </p:cNvSpPr>
            <p:nvPr/>
          </p:nvSpPr>
          <p:spPr bwMode="auto">
            <a:xfrm>
              <a:off x="4759325" y="2370138"/>
              <a:ext cx="141288" cy="131762"/>
            </a:xfrm>
            <a:custGeom>
              <a:avLst/>
              <a:gdLst>
                <a:gd name="T0" fmla="*/ 31 w 63"/>
                <a:gd name="T1" fmla="*/ 0 h 58"/>
                <a:gd name="T2" fmla="*/ 0 w 63"/>
                <a:gd name="T3" fmla="*/ 31 h 58"/>
                <a:gd name="T4" fmla="*/ 0 w 63"/>
                <a:gd name="T5" fmla="*/ 58 h 58"/>
                <a:gd name="T6" fmla="*/ 63 w 63"/>
                <a:gd name="T7" fmla="*/ 58 h 58"/>
                <a:gd name="T8" fmla="*/ 63 w 63"/>
                <a:gd name="T9" fmla="*/ 31 h 58"/>
                <a:gd name="T10" fmla="*/ 31 w 63"/>
                <a:gd name="T11" fmla="*/ 0 h 58"/>
              </a:gdLst>
              <a:ahLst/>
              <a:cxnLst>
                <a:cxn ang="0">
                  <a:pos x="T0" y="T1"/>
                </a:cxn>
                <a:cxn ang="0">
                  <a:pos x="T2" y="T3"/>
                </a:cxn>
                <a:cxn ang="0">
                  <a:pos x="T4" y="T5"/>
                </a:cxn>
                <a:cxn ang="0">
                  <a:pos x="T6" y="T7"/>
                </a:cxn>
                <a:cxn ang="0">
                  <a:pos x="T8" y="T9"/>
                </a:cxn>
                <a:cxn ang="0">
                  <a:pos x="T10" y="T11"/>
                </a:cxn>
              </a:cxnLst>
              <a:rect l="0" t="0" r="r" b="b"/>
              <a:pathLst>
                <a:path w="63" h="58">
                  <a:moveTo>
                    <a:pt x="31" y="0"/>
                  </a:moveTo>
                  <a:cubicBezTo>
                    <a:pt x="14" y="0"/>
                    <a:pt x="0" y="14"/>
                    <a:pt x="0" y="31"/>
                  </a:cubicBezTo>
                  <a:cubicBezTo>
                    <a:pt x="0" y="58"/>
                    <a:pt x="0" y="58"/>
                    <a:pt x="0" y="58"/>
                  </a:cubicBezTo>
                  <a:cubicBezTo>
                    <a:pt x="63" y="58"/>
                    <a:pt x="63" y="58"/>
                    <a:pt x="63" y="58"/>
                  </a:cubicBezTo>
                  <a:cubicBezTo>
                    <a:pt x="63" y="31"/>
                    <a:pt x="63" y="31"/>
                    <a:pt x="63" y="31"/>
                  </a:cubicBezTo>
                  <a:cubicBezTo>
                    <a:pt x="63" y="14"/>
                    <a:pt x="49" y="0"/>
                    <a:pt x="31" y="0"/>
                  </a:cubicBezTo>
                  <a:close/>
                </a:path>
              </a:pathLst>
            </a:custGeom>
            <a:grp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2" name="Freeform 108"/>
            <p:cNvSpPr>
              <a:spLocks noEditPoints="1"/>
            </p:cNvSpPr>
            <p:nvPr/>
          </p:nvSpPr>
          <p:spPr bwMode="auto">
            <a:xfrm>
              <a:off x="4584700" y="2162175"/>
              <a:ext cx="374650" cy="352425"/>
            </a:xfrm>
            <a:custGeom>
              <a:avLst/>
              <a:gdLst>
                <a:gd name="T0" fmla="*/ 142 w 166"/>
                <a:gd name="T1" fmla="*/ 99 h 156"/>
                <a:gd name="T2" fmla="*/ 147 w 166"/>
                <a:gd name="T3" fmla="*/ 24 h 156"/>
                <a:gd name="T4" fmla="*/ 71 w 166"/>
                <a:gd name="T5" fmla="*/ 19 h 156"/>
                <a:gd name="T6" fmla="*/ 65 w 166"/>
                <a:gd name="T7" fmla="*/ 92 h 156"/>
                <a:gd name="T8" fmla="*/ 52 w 166"/>
                <a:gd name="T9" fmla="*/ 103 h 156"/>
                <a:gd name="T10" fmla="*/ 47 w 166"/>
                <a:gd name="T11" fmla="*/ 98 h 156"/>
                <a:gd name="T12" fmla="*/ 0 w 166"/>
                <a:gd name="T13" fmla="*/ 140 h 156"/>
                <a:gd name="T14" fmla="*/ 14 w 166"/>
                <a:gd name="T15" fmla="*/ 156 h 156"/>
                <a:gd name="T16" fmla="*/ 61 w 166"/>
                <a:gd name="T17" fmla="*/ 114 h 156"/>
                <a:gd name="T18" fmla="*/ 57 w 166"/>
                <a:gd name="T19" fmla="*/ 109 h 156"/>
                <a:gd name="T20" fmla="*/ 70 w 166"/>
                <a:gd name="T21" fmla="*/ 97 h 156"/>
                <a:gd name="T22" fmla="*/ 142 w 166"/>
                <a:gd name="T23" fmla="*/ 99 h 156"/>
                <a:gd name="T24" fmla="*/ 75 w 166"/>
                <a:gd name="T25" fmla="*/ 23 h 156"/>
                <a:gd name="T26" fmla="*/ 143 w 166"/>
                <a:gd name="T27" fmla="*/ 27 h 156"/>
                <a:gd name="T28" fmla="*/ 139 w 166"/>
                <a:gd name="T29" fmla="*/ 95 h 156"/>
                <a:gd name="T30" fmla="*/ 71 w 166"/>
                <a:gd name="T31" fmla="*/ 91 h 156"/>
                <a:gd name="T32" fmla="*/ 75 w 166"/>
                <a:gd name="T33" fmla="*/ 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6">
                  <a:moveTo>
                    <a:pt x="142" y="99"/>
                  </a:moveTo>
                  <a:cubicBezTo>
                    <a:pt x="165" y="80"/>
                    <a:pt x="166" y="46"/>
                    <a:pt x="147" y="24"/>
                  </a:cubicBezTo>
                  <a:cubicBezTo>
                    <a:pt x="127" y="2"/>
                    <a:pt x="93" y="0"/>
                    <a:pt x="71" y="19"/>
                  </a:cubicBezTo>
                  <a:cubicBezTo>
                    <a:pt x="50" y="38"/>
                    <a:pt x="48" y="70"/>
                    <a:pt x="65" y="92"/>
                  </a:cubicBezTo>
                  <a:cubicBezTo>
                    <a:pt x="52" y="103"/>
                    <a:pt x="52" y="103"/>
                    <a:pt x="52" y="103"/>
                  </a:cubicBezTo>
                  <a:cubicBezTo>
                    <a:pt x="47" y="98"/>
                    <a:pt x="47" y="98"/>
                    <a:pt x="47" y="98"/>
                  </a:cubicBezTo>
                  <a:cubicBezTo>
                    <a:pt x="0" y="140"/>
                    <a:pt x="0" y="140"/>
                    <a:pt x="0" y="140"/>
                  </a:cubicBezTo>
                  <a:cubicBezTo>
                    <a:pt x="14" y="156"/>
                    <a:pt x="14" y="156"/>
                    <a:pt x="14" y="156"/>
                  </a:cubicBezTo>
                  <a:cubicBezTo>
                    <a:pt x="61" y="114"/>
                    <a:pt x="61" y="114"/>
                    <a:pt x="61" y="114"/>
                  </a:cubicBezTo>
                  <a:cubicBezTo>
                    <a:pt x="57" y="109"/>
                    <a:pt x="57" y="109"/>
                    <a:pt x="57" y="109"/>
                  </a:cubicBezTo>
                  <a:cubicBezTo>
                    <a:pt x="70" y="97"/>
                    <a:pt x="70" y="97"/>
                    <a:pt x="70" y="97"/>
                  </a:cubicBezTo>
                  <a:cubicBezTo>
                    <a:pt x="89" y="117"/>
                    <a:pt x="121" y="118"/>
                    <a:pt x="142" y="99"/>
                  </a:cubicBezTo>
                  <a:close/>
                  <a:moveTo>
                    <a:pt x="75" y="23"/>
                  </a:moveTo>
                  <a:cubicBezTo>
                    <a:pt x="95" y="5"/>
                    <a:pt x="125" y="7"/>
                    <a:pt x="143" y="27"/>
                  </a:cubicBezTo>
                  <a:cubicBezTo>
                    <a:pt x="161" y="47"/>
                    <a:pt x="159" y="78"/>
                    <a:pt x="139" y="95"/>
                  </a:cubicBezTo>
                  <a:cubicBezTo>
                    <a:pt x="119" y="113"/>
                    <a:pt x="88" y="111"/>
                    <a:pt x="71" y="91"/>
                  </a:cubicBezTo>
                  <a:cubicBezTo>
                    <a:pt x="53" y="71"/>
                    <a:pt x="55" y="41"/>
                    <a:pt x="75" y="23"/>
                  </a:cubicBezTo>
                  <a:close/>
                </a:path>
              </a:pathLst>
            </a:custGeom>
            <a:grp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233" name="Rounded Rectangle 232"/>
          <p:cNvSpPr/>
          <p:nvPr/>
        </p:nvSpPr>
        <p:spPr>
          <a:xfrm>
            <a:off x="2894140" y="5822244"/>
            <a:ext cx="1053411" cy="348880"/>
          </a:xfrm>
          <a:prstGeom prst="roundRect">
            <a:avLst>
              <a:gd name="adj" fmla="val 2740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结束</a:t>
            </a:r>
            <a:endParaRPr lang="en-GB" sz="1000" dirty="0" err="1">
              <a:solidFill>
                <a:schemeClr val="tx1"/>
              </a:solidFill>
              <a:latin typeface="微软雅黑" panose="020B0503020204020204" pitchFamily="34" charset="-122"/>
              <a:ea typeface="微软雅黑" panose="020B0503020204020204" pitchFamily="34" charset="-122"/>
            </a:endParaRPr>
          </a:p>
        </p:txBody>
      </p:sp>
      <p:sp>
        <p:nvSpPr>
          <p:cNvPr id="234" name="Rounded Rectangle 233"/>
          <p:cNvSpPr/>
          <p:nvPr/>
        </p:nvSpPr>
        <p:spPr>
          <a:xfrm>
            <a:off x="950744" y="2865770"/>
            <a:ext cx="1053411" cy="348880"/>
          </a:xfrm>
          <a:prstGeom prst="roundRect">
            <a:avLst>
              <a:gd name="adj" fmla="val 2740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结束</a:t>
            </a:r>
            <a:endParaRPr lang="en-GB" sz="1000" dirty="0" err="1">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650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4" y="411255"/>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新一代公司客户营销管理平台应用架构建议</a:t>
            </a:r>
            <a:endParaRPr lang="zh-CN" altLang="en-US" dirty="0">
              <a:latin typeface="微软雅黑" panose="020B0503020204020204" pitchFamily="34" charset="-122"/>
              <a:ea typeface="微软雅黑" panose="020B0503020204020204" pitchFamily="34" charset="-122"/>
            </a:endParaRPr>
          </a:p>
        </p:txBody>
      </p:sp>
      <p:sp>
        <p:nvSpPr>
          <p:cNvPr id="6" name="箭头: 五边形 106">
            <a:extLst>
              <a:ext uri="{FF2B5EF4-FFF2-40B4-BE49-F238E27FC236}">
                <a16:creationId xmlns:a16="http://schemas.microsoft.com/office/drawing/2014/main" id="{0EDFF754-2619-4657-ADEB-54164D2F206A}"/>
              </a:ext>
            </a:extLst>
          </p:cNvPr>
          <p:cNvSpPr/>
          <p:nvPr/>
        </p:nvSpPr>
        <p:spPr>
          <a:xfrm>
            <a:off x="587373" y="758460"/>
            <a:ext cx="10780430" cy="568512"/>
          </a:xfrm>
          <a:prstGeom prst="homePlate">
            <a:avLst>
              <a:gd name="adj" fmla="val 0"/>
            </a:avLst>
          </a:prstGeom>
          <a:solidFill>
            <a:srgbClr val="0091DA">
              <a:alpha val="1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系统用户</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73" name="箭头: 五边形 106">
            <a:extLst>
              <a:ext uri="{FF2B5EF4-FFF2-40B4-BE49-F238E27FC236}">
                <a16:creationId xmlns:a16="http://schemas.microsoft.com/office/drawing/2014/main" id="{0EDFF754-2619-4657-ADEB-54164D2F206A}"/>
              </a:ext>
            </a:extLst>
          </p:cNvPr>
          <p:cNvSpPr/>
          <p:nvPr/>
        </p:nvSpPr>
        <p:spPr>
          <a:xfrm>
            <a:off x="587373" y="2008993"/>
            <a:ext cx="10780429" cy="3386689"/>
          </a:xfrm>
          <a:prstGeom prst="homePlate">
            <a:avLst>
              <a:gd name="adj" fmla="val 0"/>
            </a:avLst>
          </a:prstGeom>
          <a:solidFill>
            <a:srgbClr val="FFFF00">
              <a:alpha val="1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新一代公司客户营销管理平台</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74" name="箭头: 五边形 106">
            <a:extLst>
              <a:ext uri="{FF2B5EF4-FFF2-40B4-BE49-F238E27FC236}">
                <a16:creationId xmlns:a16="http://schemas.microsoft.com/office/drawing/2014/main" id="{0EDFF754-2619-4657-ADEB-54164D2F206A}"/>
              </a:ext>
            </a:extLst>
          </p:cNvPr>
          <p:cNvSpPr/>
          <p:nvPr/>
        </p:nvSpPr>
        <p:spPr>
          <a:xfrm>
            <a:off x="700857" y="2663358"/>
            <a:ext cx="3984343" cy="1116595"/>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客户管理模块</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D4E8450C-6D84-4BEC-B5F3-FBE0DC96C457}"/>
              </a:ext>
            </a:extLst>
          </p:cNvPr>
          <p:cNvSpPr/>
          <p:nvPr/>
        </p:nvSpPr>
        <p:spPr>
          <a:xfrm>
            <a:off x="1531594" y="2757261"/>
            <a:ext cx="1484363" cy="205289"/>
          </a:xfrm>
          <a:prstGeom prst="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客户</a:t>
            </a:r>
            <a:r>
              <a:rPr lang="en-US" altLang="zh-CN"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360</a:t>
            </a: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视图</a:t>
            </a:r>
            <a:endParaRPr lang="en-US" altLang="zh-CN"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（单一法人及集团）</a:t>
            </a:r>
          </a:p>
        </p:txBody>
      </p:sp>
      <p:sp>
        <p:nvSpPr>
          <p:cNvPr id="76" name="矩形 75">
            <a:extLst>
              <a:ext uri="{FF2B5EF4-FFF2-40B4-BE49-F238E27FC236}">
                <a16:creationId xmlns:a16="http://schemas.microsoft.com/office/drawing/2014/main" id="{D4E8450C-6D84-4BEC-B5F3-FBE0DC96C457}"/>
              </a:ext>
            </a:extLst>
          </p:cNvPr>
          <p:cNvSpPr/>
          <p:nvPr/>
        </p:nvSpPr>
        <p:spPr>
          <a:xfrm>
            <a:off x="3108396" y="2757261"/>
            <a:ext cx="1484363" cy="205289"/>
          </a:xfrm>
          <a:prstGeom prst="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潜客智能推送</a:t>
            </a:r>
          </a:p>
        </p:txBody>
      </p:sp>
      <p:sp>
        <p:nvSpPr>
          <p:cNvPr id="77" name="矩形 76">
            <a:extLst>
              <a:ext uri="{FF2B5EF4-FFF2-40B4-BE49-F238E27FC236}">
                <a16:creationId xmlns:a16="http://schemas.microsoft.com/office/drawing/2014/main" id="{D4E8450C-6D84-4BEC-B5F3-FBE0DC96C457}"/>
              </a:ext>
            </a:extLst>
          </p:cNvPr>
          <p:cNvSpPr/>
          <p:nvPr/>
        </p:nvSpPr>
        <p:spPr>
          <a:xfrm>
            <a:off x="1531594" y="2996612"/>
            <a:ext cx="1484363" cy="205289"/>
          </a:xfrm>
          <a:prstGeom prst="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客户拜访管理</a:t>
            </a:r>
          </a:p>
        </p:txBody>
      </p:sp>
      <p:sp>
        <p:nvSpPr>
          <p:cNvPr id="78" name="矩形 77">
            <a:extLst>
              <a:ext uri="{FF2B5EF4-FFF2-40B4-BE49-F238E27FC236}">
                <a16:creationId xmlns:a16="http://schemas.microsoft.com/office/drawing/2014/main" id="{D4E8450C-6D84-4BEC-B5F3-FBE0DC96C457}"/>
              </a:ext>
            </a:extLst>
          </p:cNvPr>
          <p:cNvSpPr/>
          <p:nvPr/>
        </p:nvSpPr>
        <p:spPr>
          <a:xfrm>
            <a:off x="3108396" y="2996612"/>
            <a:ext cx="1484363" cy="205289"/>
          </a:xfrm>
          <a:prstGeom prst="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客户分层管理</a:t>
            </a:r>
          </a:p>
        </p:txBody>
      </p:sp>
      <p:sp>
        <p:nvSpPr>
          <p:cNvPr id="79" name="矩形 78">
            <a:extLst>
              <a:ext uri="{FF2B5EF4-FFF2-40B4-BE49-F238E27FC236}">
                <a16:creationId xmlns:a16="http://schemas.microsoft.com/office/drawing/2014/main" id="{D4E8450C-6D84-4BEC-B5F3-FBE0DC96C457}"/>
              </a:ext>
            </a:extLst>
          </p:cNvPr>
          <p:cNvSpPr/>
          <p:nvPr/>
        </p:nvSpPr>
        <p:spPr>
          <a:xfrm>
            <a:off x="1531594" y="3238065"/>
            <a:ext cx="1484363" cy="205289"/>
          </a:xfrm>
          <a:prstGeom prst="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客户价值评价设置</a:t>
            </a:r>
          </a:p>
        </p:txBody>
      </p:sp>
      <p:sp>
        <p:nvSpPr>
          <p:cNvPr id="83" name="矩形 82">
            <a:extLst>
              <a:ext uri="{FF2B5EF4-FFF2-40B4-BE49-F238E27FC236}">
                <a16:creationId xmlns:a16="http://schemas.microsoft.com/office/drawing/2014/main" id="{D4E8450C-6D84-4BEC-B5F3-FBE0DC96C457}"/>
              </a:ext>
            </a:extLst>
          </p:cNvPr>
          <p:cNvSpPr/>
          <p:nvPr/>
        </p:nvSpPr>
        <p:spPr>
          <a:xfrm>
            <a:off x="1531593" y="3511201"/>
            <a:ext cx="1484363" cy="205289"/>
          </a:xfrm>
          <a:prstGeom prst="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客户画像设定</a:t>
            </a:r>
          </a:p>
        </p:txBody>
      </p:sp>
      <p:sp>
        <p:nvSpPr>
          <p:cNvPr id="86" name="箭头: 五边形 106">
            <a:extLst>
              <a:ext uri="{FF2B5EF4-FFF2-40B4-BE49-F238E27FC236}">
                <a16:creationId xmlns:a16="http://schemas.microsoft.com/office/drawing/2014/main" id="{0EDFF754-2619-4657-ADEB-54164D2F206A}"/>
              </a:ext>
            </a:extLst>
          </p:cNvPr>
          <p:cNvSpPr/>
          <p:nvPr/>
        </p:nvSpPr>
        <p:spPr>
          <a:xfrm>
            <a:off x="4781522" y="4143382"/>
            <a:ext cx="3984345" cy="1191052"/>
          </a:xfrm>
          <a:prstGeom prst="homePlate">
            <a:avLst>
              <a:gd name="adj" fmla="val 0"/>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基础功能模块</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D4E8450C-6D84-4BEC-B5F3-FBE0DC96C457}"/>
              </a:ext>
            </a:extLst>
          </p:cNvPr>
          <p:cNvSpPr/>
          <p:nvPr/>
        </p:nvSpPr>
        <p:spPr>
          <a:xfrm>
            <a:off x="5625529" y="4231806"/>
            <a:ext cx="1484363" cy="205289"/>
          </a:xfrm>
          <a:prstGeom prst="rect">
            <a:avLst/>
          </a:prstGeom>
          <a:solidFill>
            <a:schemeClr val="accent1">
              <a:lumMod val="7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系统管理</a:t>
            </a:r>
          </a:p>
        </p:txBody>
      </p:sp>
      <p:sp>
        <p:nvSpPr>
          <p:cNvPr id="88" name="矩形 87">
            <a:extLst>
              <a:ext uri="{FF2B5EF4-FFF2-40B4-BE49-F238E27FC236}">
                <a16:creationId xmlns:a16="http://schemas.microsoft.com/office/drawing/2014/main" id="{D4E8450C-6D84-4BEC-B5F3-FBE0DC96C457}"/>
              </a:ext>
            </a:extLst>
          </p:cNvPr>
          <p:cNvSpPr/>
          <p:nvPr/>
        </p:nvSpPr>
        <p:spPr>
          <a:xfrm>
            <a:off x="7218784" y="4231806"/>
            <a:ext cx="1484363" cy="205289"/>
          </a:xfrm>
          <a:prstGeom prst="rect">
            <a:avLst/>
          </a:prstGeom>
          <a:solidFill>
            <a:schemeClr val="accent1">
              <a:lumMod val="7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权限管理</a:t>
            </a:r>
          </a:p>
        </p:txBody>
      </p:sp>
      <p:sp>
        <p:nvSpPr>
          <p:cNvPr id="89" name="矩形 88">
            <a:extLst>
              <a:ext uri="{FF2B5EF4-FFF2-40B4-BE49-F238E27FC236}">
                <a16:creationId xmlns:a16="http://schemas.microsoft.com/office/drawing/2014/main" id="{D4E8450C-6D84-4BEC-B5F3-FBE0DC96C457}"/>
              </a:ext>
            </a:extLst>
          </p:cNvPr>
          <p:cNvSpPr/>
          <p:nvPr/>
        </p:nvSpPr>
        <p:spPr>
          <a:xfrm>
            <a:off x="5625529" y="4501135"/>
            <a:ext cx="1484363" cy="205289"/>
          </a:xfrm>
          <a:prstGeom prst="rect">
            <a:avLst/>
          </a:prstGeom>
          <a:solidFill>
            <a:schemeClr val="accent1">
              <a:lumMod val="7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消息机制</a:t>
            </a:r>
          </a:p>
        </p:txBody>
      </p:sp>
      <p:sp>
        <p:nvSpPr>
          <p:cNvPr id="90" name="矩形 89">
            <a:extLst>
              <a:ext uri="{FF2B5EF4-FFF2-40B4-BE49-F238E27FC236}">
                <a16:creationId xmlns:a16="http://schemas.microsoft.com/office/drawing/2014/main" id="{D4E8450C-6D84-4BEC-B5F3-FBE0DC96C457}"/>
              </a:ext>
            </a:extLst>
          </p:cNvPr>
          <p:cNvSpPr/>
          <p:nvPr/>
        </p:nvSpPr>
        <p:spPr>
          <a:xfrm>
            <a:off x="7218784" y="4500836"/>
            <a:ext cx="1484363" cy="205289"/>
          </a:xfrm>
          <a:prstGeom prst="rect">
            <a:avLst/>
          </a:prstGeom>
          <a:solidFill>
            <a:schemeClr val="accent1">
              <a:lumMod val="7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流程引擎</a:t>
            </a:r>
          </a:p>
        </p:txBody>
      </p:sp>
      <p:sp>
        <p:nvSpPr>
          <p:cNvPr id="92" name="箭头: 五边形 106">
            <a:extLst>
              <a:ext uri="{FF2B5EF4-FFF2-40B4-BE49-F238E27FC236}">
                <a16:creationId xmlns:a16="http://schemas.microsoft.com/office/drawing/2014/main" id="{0EDFF754-2619-4657-ADEB-54164D2F206A}"/>
              </a:ext>
            </a:extLst>
          </p:cNvPr>
          <p:cNvSpPr/>
          <p:nvPr/>
        </p:nvSpPr>
        <p:spPr>
          <a:xfrm>
            <a:off x="700854" y="3862301"/>
            <a:ext cx="3984343" cy="1490197"/>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营销管理模块</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93" name="矩形 92">
            <a:extLst>
              <a:ext uri="{FF2B5EF4-FFF2-40B4-BE49-F238E27FC236}">
                <a16:creationId xmlns:a16="http://schemas.microsoft.com/office/drawing/2014/main" id="{D4E8450C-6D84-4BEC-B5F3-FBE0DC96C457}"/>
              </a:ext>
            </a:extLst>
          </p:cNvPr>
          <p:cNvSpPr/>
          <p:nvPr/>
        </p:nvSpPr>
        <p:spPr>
          <a:xfrm>
            <a:off x="1531593" y="3978996"/>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大数据智能商机识别</a:t>
            </a:r>
          </a:p>
        </p:txBody>
      </p:sp>
      <p:sp>
        <p:nvSpPr>
          <p:cNvPr id="94" name="矩形 93">
            <a:extLst>
              <a:ext uri="{FF2B5EF4-FFF2-40B4-BE49-F238E27FC236}">
                <a16:creationId xmlns:a16="http://schemas.microsoft.com/office/drawing/2014/main" id="{D4E8450C-6D84-4BEC-B5F3-FBE0DC96C457}"/>
              </a:ext>
            </a:extLst>
          </p:cNvPr>
          <p:cNvSpPr/>
          <p:nvPr/>
        </p:nvSpPr>
        <p:spPr>
          <a:xfrm>
            <a:off x="3109236" y="3991041"/>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交叉销售管理</a:t>
            </a:r>
          </a:p>
        </p:txBody>
      </p:sp>
      <p:sp>
        <p:nvSpPr>
          <p:cNvPr id="95" name="矩形 94">
            <a:extLst>
              <a:ext uri="{FF2B5EF4-FFF2-40B4-BE49-F238E27FC236}">
                <a16:creationId xmlns:a16="http://schemas.microsoft.com/office/drawing/2014/main" id="{D4E8450C-6D84-4BEC-B5F3-FBE0DC96C457}"/>
              </a:ext>
            </a:extLst>
          </p:cNvPr>
          <p:cNvSpPr/>
          <p:nvPr/>
        </p:nvSpPr>
        <p:spPr>
          <a:xfrm>
            <a:off x="1527710" y="4256652"/>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跨条线联动营销</a:t>
            </a:r>
          </a:p>
        </p:txBody>
      </p:sp>
      <p:sp>
        <p:nvSpPr>
          <p:cNvPr id="96" name="矩形 95">
            <a:extLst>
              <a:ext uri="{FF2B5EF4-FFF2-40B4-BE49-F238E27FC236}">
                <a16:creationId xmlns:a16="http://schemas.microsoft.com/office/drawing/2014/main" id="{D4E8450C-6D84-4BEC-B5F3-FBE0DC96C457}"/>
              </a:ext>
            </a:extLst>
          </p:cNvPr>
          <p:cNvSpPr/>
          <p:nvPr/>
        </p:nvSpPr>
        <p:spPr>
          <a:xfrm>
            <a:off x="3104512" y="4256652"/>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公私联动营销</a:t>
            </a:r>
          </a:p>
        </p:txBody>
      </p:sp>
      <p:sp>
        <p:nvSpPr>
          <p:cNvPr id="97" name="矩形 96">
            <a:extLst>
              <a:ext uri="{FF2B5EF4-FFF2-40B4-BE49-F238E27FC236}">
                <a16:creationId xmlns:a16="http://schemas.microsoft.com/office/drawing/2014/main" id="{D4E8450C-6D84-4BEC-B5F3-FBE0DC96C457}"/>
              </a:ext>
            </a:extLst>
          </p:cNvPr>
          <p:cNvSpPr/>
          <p:nvPr/>
        </p:nvSpPr>
        <p:spPr>
          <a:xfrm>
            <a:off x="1527710" y="4496011"/>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项目管理</a:t>
            </a:r>
          </a:p>
        </p:txBody>
      </p:sp>
      <p:sp>
        <p:nvSpPr>
          <p:cNvPr id="98" name="矩形 97">
            <a:extLst>
              <a:ext uri="{FF2B5EF4-FFF2-40B4-BE49-F238E27FC236}">
                <a16:creationId xmlns:a16="http://schemas.microsoft.com/office/drawing/2014/main" id="{D4E8450C-6D84-4BEC-B5F3-FBE0DC96C457}"/>
              </a:ext>
            </a:extLst>
          </p:cNvPr>
          <p:cNvSpPr/>
          <p:nvPr/>
        </p:nvSpPr>
        <p:spPr>
          <a:xfrm>
            <a:off x="3104512" y="4496011"/>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综合金融方案设计</a:t>
            </a:r>
          </a:p>
        </p:txBody>
      </p:sp>
      <p:sp>
        <p:nvSpPr>
          <p:cNvPr id="99" name="箭头: 五边形 106">
            <a:extLst>
              <a:ext uri="{FF2B5EF4-FFF2-40B4-BE49-F238E27FC236}">
                <a16:creationId xmlns:a16="http://schemas.microsoft.com/office/drawing/2014/main" id="{0EDFF754-2619-4657-ADEB-54164D2F206A}"/>
              </a:ext>
            </a:extLst>
          </p:cNvPr>
          <p:cNvSpPr/>
          <p:nvPr/>
        </p:nvSpPr>
        <p:spPr>
          <a:xfrm>
            <a:off x="4777638" y="2655129"/>
            <a:ext cx="3984343" cy="525133"/>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产品管理模块</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D4E8450C-6D84-4BEC-B5F3-FBE0DC96C457}"/>
              </a:ext>
            </a:extLst>
          </p:cNvPr>
          <p:cNvSpPr/>
          <p:nvPr/>
        </p:nvSpPr>
        <p:spPr>
          <a:xfrm>
            <a:off x="5608375" y="2694866"/>
            <a:ext cx="1484363" cy="205289"/>
          </a:xfrm>
          <a:prstGeom prst="rect">
            <a:avLst/>
          </a:prstGeom>
          <a:solidFill>
            <a:srgbClr val="0091D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产品主数据管理</a:t>
            </a:r>
          </a:p>
        </p:txBody>
      </p:sp>
      <p:sp>
        <p:nvSpPr>
          <p:cNvPr id="101" name="矩形 100">
            <a:extLst>
              <a:ext uri="{FF2B5EF4-FFF2-40B4-BE49-F238E27FC236}">
                <a16:creationId xmlns:a16="http://schemas.microsoft.com/office/drawing/2014/main" id="{D4E8450C-6D84-4BEC-B5F3-FBE0DC96C457}"/>
              </a:ext>
            </a:extLst>
          </p:cNvPr>
          <p:cNvSpPr/>
          <p:nvPr/>
        </p:nvSpPr>
        <p:spPr>
          <a:xfrm>
            <a:off x="7185177" y="2694866"/>
            <a:ext cx="1484363" cy="205289"/>
          </a:xfrm>
          <a:prstGeom prst="rect">
            <a:avLst/>
          </a:prstGeom>
          <a:solidFill>
            <a:srgbClr val="0091D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产品评级系数设置</a:t>
            </a:r>
          </a:p>
        </p:txBody>
      </p:sp>
      <p:sp>
        <p:nvSpPr>
          <p:cNvPr id="102" name="矩形 101">
            <a:extLst>
              <a:ext uri="{FF2B5EF4-FFF2-40B4-BE49-F238E27FC236}">
                <a16:creationId xmlns:a16="http://schemas.microsoft.com/office/drawing/2014/main" id="{D4E8450C-6D84-4BEC-B5F3-FBE0DC96C457}"/>
              </a:ext>
            </a:extLst>
          </p:cNvPr>
          <p:cNvSpPr/>
          <p:nvPr/>
        </p:nvSpPr>
        <p:spPr>
          <a:xfrm>
            <a:off x="5608375" y="2923657"/>
            <a:ext cx="1484363" cy="205289"/>
          </a:xfrm>
          <a:prstGeom prst="rect">
            <a:avLst/>
          </a:prstGeom>
          <a:solidFill>
            <a:srgbClr val="0091D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产品组合管理</a:t>
            </a:r>
          </a:p>
        </p:txBody>
      </p:sp>
      <p:sp>
        <p:nvSpPr>
          <p:cNvPr id="103" name="矩形 102">
            <a:extLst>
              <a:ext uri="{FF2B5EF4-FFF2-40B4-BE49-F238E27FC236}">
                <a16:creationId xmlns:a16="http://schemas.microsoft.com/office/drawing/2014/main" id="{D4E8450C-6D84-4BEC-B5F3-FBE0DC96C457}"/>
              </a:ext>
            </a:extLst>
          </p:cNvPr>
          <p:cNvSpPr/>
          <p:nvPr/>
        </p:nvSpPr>
        <p:spPr>
          <a:xfrm>
            <a:off x="7185177" y="2923657"/>
            <a:ext cx="1484363" cy="205289"/>
          </a:xfrm>
          <a:prstGeom prst="rect">
            <a:avLst/>
          </a:prstGeom>
          <a:solidFill>
            <a:srgbClr val="0091D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智能推荐与匹配管理</a:t>
            </a:r>
          </a:p>
        </p:txBody>
      </p:sp>
      <p:grpSp>
        <p:nvGrpSpPr>
          <p:cNvPr id="161" name="组合 160"/>
          <p:cNvGrpSpPr/>
          <p:nvPr/>
        </p:nvGrpSpPr>
        <p:grpSpPr>
          <a:xfrm>
            <a:off x="4773749" y="3282247"/>
            <a:ext cx="3984345" cy="770400"/>
            <a:chOff x="4773749" y="3248173"/>
            <a:chExt cx="3984345" cy="770400"/>
          </a:xfrm>
        </p:grpSpPr>
        <p:sp>
          <p:nvSpPr>
            <p:cNvPr id="108" name="箭头: 五边形 106">
              <a:extLst>
                <a:ext uri="{FF2B5EF4-FFF2-40B4-BE49-F238E27FC236}">
                  <a16:creationId xmlns:a16="http://schemas.microsoft.com/office/drawing/2014/main" id="{0EDFF754-2619-4657-ADEB-54164D2F206A}"/>
                </a:ext>
              </a:extLst>
            </p:cNvPr>
            <p:cNvSpPr/>
            <p:nvPr/>
          </p:nvSpPr>
          <p:spPr>
            <a:xfrm>
              <a:off x="4773749" y="3248173"/>
              <a:ext cx="3984345" cy="770400"/>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绩效管理模块</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D4E8450C-6D84-4BEC-B5F3-FBE0DC96C457}"/>
                </a:ext>
              </a:extLst>
            </p:cNvPr>
            <p:cNvSpPr/>
            <p:nvPr/>
          </p:nvSpPr>
          <p:spPr>
            <a:xfrm>
              <a:off x="5625530" y="3296067"/>
              <a:ext cx="1484363" cy="205289"/>
            </a:xfrm>
            <a:prstGeom prst="rect">
              <a:avLst/>
            </a:prstGeom>
            <a:solidFill>
              <a:srgbClr val="787878"/>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基础绩效指标库维护</a:t>
              </a:r>
            </a:p>
          </p:txBody>
        </p:sp>
        <p:sp>
          <p:nvSpPr>
            <p:cNvPr id="110" name="矩形 109">
              <a:extLst>
                <a:ext uri="{FF2B5EF4-FFF2-40B4-BE49-F238E27FC236}">
                  <a16:creationId xmlns:a16="http://schemas.microsoft.com/office/drawing/2014/main" id="{D4E8450C-6D84-4BEC-B5F3-FBE0DC96C457}"/>
                </a:ext>
              </a:extLst>
            </p:cNvPr>
            <p:cNvSpPr/>
            <p:nvPr/>
          </p:nvSpPr>
          <p:spPr>
            <a:xfrm>
              <a:off x="7202332" y="3296067"/>
              <a:ext cx="1484363" cy="205289"/>
            </a:xfrm>
            <a:prstGeom prst="rect">
              <a:avLst/>
            </a:prstGeom>
            <a:solidFill>
              <a:srgbClr val="787878"/>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绩效指标测算模板</a:t>
              </a:r>
            </a:p>
          </p:txBody>
        </p:sp>
        <p:sp>
          <p:nvSpPr>
            <p:cNvPr id="111" name="矩形 110">
              <a:extLst>
                <a:ext uri="{FF2B5EF4-FFF2-40B4-BE49-F238E27FC236}">
                  <a16:creationId xmlns:a16="http://schemas.microsoft.com/office/drawing/2014/main" id="{D4E8450C-6D84-4BEC-B5F3-FBE0DC96C457}"/>
                </a:ext>
              </a:extLst>
            </p:cNvPr>
            <p:cNvSpPr/>
            <p:nvPr/>
          </p:nvSpPr>
          <p:spPr>
            <a:xfrm>
              <a:off x="5625530" y="3532250"/>
              <a:ext cx="1484363" cy="205289"/>
            </a:xfrm>
            <a:prstGeom prst="rect">
              <a:avLst/>
            </a:prstGeom>
            <a:solidFill>
              <a:srgbClr val="787878"/>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绩效目标设定</a:t>
              </a:r>
            </a:p>
          </p:txBody>
        </p:sp>
        <p:sp>
          <p:nvSpPr>
            <p:cNvPr id="112" name="矩形 111">
              <a:extLst>
                <a:ext uri="{FF2B5EF4-FFF2-40B4-BE49-F238E27FC236}">
                  <a16:creationId xmlns:a16="http://schemas.microsoft.com/office/drawing/2014/main" id="{D4E8450C-6D84-4BEC-B5F3-FBE0DC96C457}"/>
                </a:ext>
              </a:extLst>
            </p:cNvPr>
            <p:cNvSpPr/>
            <p:nvPr/>
          </p:nvSpPr>
          <p:spPr>
            <a:xfrm>
              <a:off x="7202332" y="3532250"/>
              <a:ext cx="1484363" cy="205289"/>
            </a:xfrm>
            <a:prstGeom prst="rect">
              <a:avLst/>
            </a:prstGeom>
            <a:solidFill>
              <a:srgbClr val="787878"/>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绩效流程管理</a:t>
              </a:r>
            </a:p>
          </p:txBody>
        </p:sp>
        <p:sp>
          <p:nvSpPr>
            <p:cNvPr id="113" name="矩形 112">
              <a:extLst>
                <a:ext uri="{FF2B5EF4-FFF2-40B4-BE49-F238E27FC236}">
                  <a16:creationId xmlns:a16="http://schemas.microsoft.com/office/drawing/2014/main" id="{D4E8450C-6D84-4BEC-B5F3-FBE0DC96C457}"/>
                </a:ext>
              </a:extLst>
            </p:cNvPr>
            <p:cNvSpPr/>
            <p:nvPr/>
          </p:nvSpPr>
          <p:spPr>
            <a:xfrm>
              <a:off x="5625530" y="3763862"/>
              <a:ext cx="1484363" cy="205289"/>
            </a:xfrm>
            <a:prstGeom prst="rect">
              <a:avLst/>
            </a:prstGeom>
            <a:solidFill>
              <a:srgbClr val="787878"/>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绩效评估管理</a:t>
              </a:r>
            </a:p>
          </p:txBody>
        </p:sp>
        <p:sp>
          <p:nvSpPr>
            <p:cNvPr id="114" name="矩形 113">
              <a:extLst>
                <a:ext uri="{FF2B5EF4-FFF2-40B4-BE49-F238E27FC236}">
                  <a16:creationId xmlns:a16="http://schemas.microsoft.com/office/drawing/2014/main" id="{D4E8450C-6D84-4BEC-B5F3-FBE0DC96C457}"/>
                </a:ext>
              </a:extLst>
            </p:cNvPr>
            <p:cNvSpPr/>
            <p:nvPr/>
          </p:nvSpPr>
          <p:spPr>
            <a:xfrm>
              <a:off x="7202332" y="3756770"/>
              <a:ext cx="1484363" cy="205289"/>
            </a:xfrm>
            <a:prstGeom prst="rect">
              <a:avLst/>
            </a:prstGeom>
            <a:solidFill>
              <a:srgbClr val="787878"/>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个性化绩效管理设定</a:t>
              </a:r>
            </a:p>
          </p:txBody>
        </p:sp>
      </p:grpSp>
      <p:sp>
        <p:nvSpPr>
          <p:cNvPr id="8" name="箭头: 五边形 106">
            <a:extLst>
              <a:ext uri="{FF2B5EF4-FFF2-40B4-BE49-F238E27FC236}">
                <a16:creationId xmlns:a16="http://schemas.microsoft.com/office/drawing/2014/main" id="{0EDFF754-2619-4657-ADEB-54164D2F206A}"/>
              </a:ext>
            </a:extLst>
          </p:cNvPr>
          <p:cNvSpPr/>
          <p:nvPr/>
        </p:nvSpPr>
        <p:spPr>
          <a:xfrm>
            <a:off x="587373" y="5506698"/>
            <a:ext cx="10788027" cy="605449"/>
          </a:xfrm>
          <a:prstGeom prst="homePlate">
            <a:avLst>
              <a:gd name="adj" fmla="val 0"/>
            </a:avLst>
          </a:prstGeom>
          <a:solidFill>
            <a:srgbClr val="0091DA">
              <a:alpha val="1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其他业务系统集成</a:t>
            </a:r>
            <a:endParaRPr lang="en-GB" sz="1100" b="1" dirty="0" err="1">
              <a:solidFill>
                <a:schemeClr val="tx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08455" y="958313"/>
            <a:ext cx="10385366" cy="259200"/>
            <a:chOff x="708454" y="958313"/>
            <a:chExt cx="10582817" cy="259200"/>
          </a:xfrm>
        </p:grpSpPr>
        <p:sp>
          <p:nvSpPr>
            <p:cNvPr id="68" name="箭头: 五边形 106">
              <a:extLst>
                <a:ext uri="{FF2B5EF4-FFF2-40B4-BE49-F238E27FC236}">
                  <a16:creationId xmlns:a16="http://schemas.microsoft.com/office/drawing/2014/main" id="{0EDFF754-2619-4657-ADEB-54164D2F206A}"/>
                </a:ext>
              </a:extLst>
            </p:cNvPr>
            <p:cNvSpPr/>
            <p:nvPr/>
          </p:nvSpPr>
          <p:spPr>
            <a:xfrm>
              <a:off x="708454" y="958313"/>
              <a:ext cx="1445086" cy="259200"/>
            </a:xfrm>
            <a:prstGeom prst="homePlate">
              <a:avLst>
                <a:gd name="adj" fmla="val 0"/>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总行行领导</a:t>
              </a:r>
              <a:endParaRPr lang="en-GB" sz="1100" b="1" dirty="0" err="1">
                <a:solidFill>
                  <a:schemeClr val="bg1"/>
                </a:solidFill>
                <a:latin typeface="微软雅黑" panose="020B0503020204020204" pitchFamily="34" charset="-122"/>
                <a:ea typeface="微软雅黑" panose="020B0503020204020204" pitchFamily="34" charset="-122"/>
              </a:endParaRPr>
            </a:p>
          </p:txBody>
        </p:sp>
        <p:sp>
          <p:nvSpPr>
            <p:cNvPr id="69" name="箭头: 五边形 106">
              <a:extLst>
                <a:ext uri="{FF2B5EF4-FFF2-40B4-BE49-F238E27FC236}">
                  <a16:creationId xmlns:a16="http://schemas.microsoft.com/office/drawing/2014/main" id="{0EDFF754-2619-4657-ADEB-54164D2F206A}"/>
                </a:ext>
              </a:extLst>
            </p:cNvPr>
            <p:cNvSpPr/>
            <p:nvPr/>
          </p:nvSpPr>
          <p:spPr>
            <a:xfrm>
              <a:off x="2231409" y="958313"/>
              <a:ext cx="1445086" cy="259200"/>
            </a:xfrm>
            <a:prstGeom prst="homePlate">
              <a:avLst>
                <a:gd name="adj" fmla="val 0"/>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rPr>
                <a:t>总行经营管理层</a:t>
              </a:r>
              <a:endParaRPr lang="en-GB" sz="1100" b="1" dirty="0" err="1">
                <a:solidFill>
                  <a:schemeClr val="bg1"/>
                </a:solidFill>
                <a:latin typeface="微软雅黑" panose="020B0503020204020204" pitchFamily="34" charset="-122"/>
                <a:ea typeface="微软雅黑" panose="020B0503020204020204" pitchFamily="34" charset="-122"/>
              </a:endParaRPr>
            </a:p>
          </p:txBody>
        </p:sp>
        <p:sp>
          <p:nvSpPr>
            <p:cNvPr id="70" name="箭头: 五边形 106">
              <a:extLst>
                <a:ext uri="{FF2B5EF4-FFF2-40B4-BE49-F238E27FC236}">
                  <a16:creationId xmlns:a16="http://schemas.microsoft.com/office/drawing/2014/main" id="{0EDFF754-2619-4657-ADEB-54164D2F206A}"/>
                </a:ext>
              </a:extLst>
            </p:cNvPr>
            <p:cNvSpPr/>
            <p:nvPr/>
          </p:nvSpPr>
          <p:spPr>
            <a:xfrm>
              <a:off x="3754364" y="958313"/>
              <a:ext cx="1445086" cy="259200"/>
            </a:xfrm>
            <a:prstGeom prst="homePlate">
              <a:avLst>
                <a:gd name="adj" fmla="val 0"/>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分行经营管理层</a:t>
              </a:r>
              <a:endParaRPr lang="en-GB" sz="1100" b="1" dirty="0" err="1">
                <a:solidFill>
                  <a:schemeClr val="bg1"/>
                </a:solidFill>
                <a:latin typeface="微软雅黑" panose="020B0503020204020204" pitchFamily="34" charset="-122"/>
                <a:ea typeface="微软雅黑" panose="020B0503020204020204" pitchFamily="34" charset="-122"/>
              </a:endParaRPr>
            </a:p>
          </p:txBody>
        </p:sp>
        <p:sp>
          <p:nvSpPr>
            <p:cNvPr id="71" name="箭头: 五边形 106">
              <a:extLst>
                <a:ext uri="{FF2B5EF4-FFF2-40B4-BE49-F238E27FC236}">
                  <a16:creationId xmlns:a16="http://schemas.microsoft.com/office/drawing/2014/main" id="{0EDFF754-2619-4657-ADEB-54164D2F206A}"/>
                </a:ext>
              </a:extLst>
            </p:cNvPr>
            <p:cNvSpPr/>
            <p:nvPr/>
          </p:nvSpPr>
          <p:spPr>
            <a:xfrm>
              <a:off x="5277319" y="958313"/>
              <a:ext cx="1445086" cy="257643"/>
            </a:xfrm>
            <a:prstGeom prst="homePlate">
              <a:avLst>
                <a:gd name="adj" fmla="val 0"/>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精准营销活动</a:t>
              </a:r>
              <a:endParaRPr lang="en-US" altLang="zh-CN"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发起者</a:t>
              </a:r>
              <a:endParaRPr lang="en-GB" sz="1100" b="1" dirty="0" err="1">
                <a:solidFill>
                  <a:schemeClr val="bg1"/>
                </a:solidFill>
                <a:latin typeface="微软雅黑" panose="020B0503020204020204" pitchFamily="34" charset="-122"/>
                <a:ea typeface="微软雅黑" panose="020B0503020204020204" pitchFamily="34" charset="-122"/>
              </a:endParaRPr>
            </a:p>
          </p:txBody>
        </p:sp>
        <p:sp>
          <p:nvSpPr>
            <p:cNvPr id="72" name="箭头: 五边形 106">
              <a:extLst>
                <a:ext uri="{FF2B5EF4-FFF2-40B4-BE49-F238E27FC236}">
                  <a16:creationId xmlns:a16="http://schemas.microsoft.com/office/drawing/2014/main" id="{0EDFF754-2619-4657-ADEB-54164D2F206A}"/>
                </a:ext>
              </a:extLst>
            </p:cNvPr>
            <p:cNvSpPr/>
            <p:nvPr/>
          </p:nvSpPr>
          <p:spPr>
            <a:xfrm>
              <a:off x="6800274" y="958313"/>
              <a:ext cx="1445086" cy="259200"/>
            </a:xfrm>
            <a:prstGeom prst="homePlate">
              <a:avLst>
                <a:gd name="adj" fmla="val 0"/>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客户经理</a:t>
              </a:r>
              <a:r>
                <a:rPr lang="en-US" altLang="zh-CN"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营销团队</a:t>
              </a:r>
              <a:endParaRPr lang="en-GB" sz="1100" b="1" dirty="0" err="1">
                <a:solidFill>
                  <a:schemeClr val="bg1"/>
                </a:solidFill>
                <a:latin typeface="微软雅黑" panose="020B0503020204020204" pitchFamily="34" charset="-122"/>
                <a:ea typeface="微软雅黑" panose="020B0503020204020204" pitchFamily="34" charset="-122"/>
              </a:endParaRPr>
            </a:p>
          </p:txBody>
        </p:sp>
        <p:sp>
          <p:nvSpPr>
            <p:cNvPr id="115" name="箭头: 五边形 106">
              <a:extLst>
                <a:ext uri="{FF2B5EF4-FFF2-40B4-BE49-F238E27FC236}">
                  <a16:creationId xmlns:a16="http://schemas.microsoft.com/office/drawing/2014/main" id="{0EDFF754-2619-4657-ADEB-54164D2F206A}"/>
                </a:ext>
              </a:extLst>
            </p:cNvPr>
            <p:cNvSpPr/>
            <p:nvPr/>
          </p:nvSpPr>
          <p:spPr>
            <a:xfrm>
              <a:off x="8323229" y="958313"/>
              <a:ext cx="1445086" cy="259200"/>
            </a:xfrm>
            <a:prstGeom prst="homePlate">
              <a:avLst>
                <a:gd name="adj" fmla="val 0"/>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产品经理</a:t>
              </a:r>
              <a:endParaRPr lang="en-GB" sz="1100" b="1" dirty="0" err="1">
                <a:solidFill>
                  <a:schemeClr val="bg1"/>
                </a:solidFill>
                <a:latin typeface="微软雅黑" panose="020B0503020204020204" pitchFamily="34" charset="-122"/>
                <a:ea typeface="微软雅黑" panose="020B0503020204020204" pitchFamily="34" charset="-122"/>
              </a:endParaRPr>
            </a:p>
          </p:txBody>
        </p:sp>
        <p:sp>
          <p:nvSpPr>
            <p:cNvPr id="116" name="箭头: 五边形 106">
              <a:extLst>
                <a:ext uri="{FF2B5EF4-FFF2-40B4-BE49-F238E27FC236}">
                  <a16:creationId xmlns:a16="http://schemas.microsoft.com/office/drawing/2014/main" id="{0EDFF754-2619-4657-ADEB-54164D2F206A}"/>
                </a:ext>
              </a:extLst>
            </p:cNvPr>
            <p:cNvSpPr/>
            <p:nvPr/>
          </p:nvSpPr>
          <p:spPr>
            <a:xfrm>
              <a:off x="9846185" y="958313"/>
              <a:ext cx="1445086" cy="259200"/>
            </a:xfrm>
            <a:prstGeom prst="homePlate">
              <a:avLst>
                <a:gd name="adj" fmla="val 0"/>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数据分析师</a:t>
              </a:r>
              <a:endParaRPr lang="en-GB" sz="1100" b="1" dirty="0" err="1">
                <a:solidFill>
                  <a:schemeClr val="bg1"/>
                </a:solidFill>
                <a:latin typeface="微软雅黑" panose="020B0503020204020204" pitchFamily="34" charset="-122"/>
                <a:ea typeface="微软雅黑" panose="020B0503020204020204" pitchFamily="34" charset="-122"/>
              </a:endParaRPr>
            </a:p>
          </p:txBody>
        </p:sp>
      </p:grpSp>
      <p:sp>
        <p:nvSpPr>
          <p:cNvPr id="117" name="箭头: 五边形 106">
            <a:extLst>
              <a:ext uri="{FF2B5EF4-FFF2-40B4-BE49-F238E27FC236}">
                <a16:creationId xmlns:a16="http://schemas.microsoft.com/office/drawing/2014/main" id="{0EDFF754-2619-4657-ADEB-54164D2F206A}"/>
              </a:ext>
            </a:extLst>
          </p:cNvPr>
          <p:cNvSpPr/>
          <p:nvPr/>
        </p:nvSpPr>
        <p:spPr>
          <a:xfrm>
            <a:off x="587373" y="1365606"/>
            <a:ext cx="10780429" cy="568512"/>
          </a:xfrm>
          <a:prstGeom prst="homePlate">
            <a:avLst>
              <a:gd name="adj" fmla="val 0"/>
            </a:avLst>
          </a:prstGeom>
          <a:solidFill>
            <a:srgbClr val="0091DA">
              <a:alpha val="1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访问渠道</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118" name="箭头: 五边形 106">
            <a:extLst>
              <a:ext uri="{FF2B5EF4-FFF2-40B4-BE49-F238E27FC236}">
                <a16:creationId xmlns:a16="http://schemas.microsoft.com/office/drawing/2014/main" id="{0EDFF754-2619-4657-ADEB-54164D2F206A}"/>
              </a:ext>
            </a:extLst>
          </p:cNvPr>
          <p:cNvSpPr/>
          <p:nvPr/>
        </p:nvSpPr>
        <p:spPr>
          <a:xfrm>
            <a:off x="700857" y="1558478"/>
            <a:ext cx="2495270" cy="259200"/>
          </a:xfrm>
          <a:prstGeom prst="homePlate">
            <a:avLst>
              <a:gd name="adj" fmla="val 0"/>
            </a:avLst>
          </a:pr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Web</a:t>
            </a: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网站</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120" name="箭头: 五边形 106">
            <a:extLst>
              <a:ext uri="{FF2B5EF4-FFF2-40B4-BE49-F238E27FC236}">
                <a16:creationId xmlns:a16="http://schemas.microsoft.com/office/drawing/2014/main" id="{0EDFF754-2619-4657-ADEB-54164D2F206A}"/>
              </a:ext>
            </a:extLst>
          </p:cNvPr>
          <p:cNvSpPr/>
          <p:nvPr/>
        </p:nvSpPr>
        <p:spPr>
          <a:xfrm>
            <a:off x="3333421" y="1558478"/>
            <a:ext cx="2495270" cy="259200"/>
          </a:xfrm>
          <a:prstGeom prst="homePlate">
            <a:avLst>
              <a:gd name="adj" fmla="val 0"/>
            </a:avLst>
          </a:pr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手机移动</a:t>
            </a:r>
            <a:r>
              <a:rPr lang="en-US" altLang="zh-CN"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App</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121" name="箭头: 五边形 106">
            <a:extLst>
              <a:ext uri="{FF2B5EF4-FFF2-40B4-BE49-F238E27FC236}">
                <a16:creationId xmlns:a16="http://schemas.microsoft.com/office/drawing/2014/main" id="{0EDFF754-2619-4657-ADEB-54164D2F206A}"/>
              </a:ext>
            </a:extLst>
          </p:cNvPr>
          <p:cNvSpPr/>
          <p:nvPr/>
        </p:nvSpPr>
        <p:spPr>
          <a:xfrm>
            <a:off x="5965985" y="1558478"/>
            <a:ext cx="2495270" cy="257643"/>
          </a:xfrm>
          <a:prstGeom prst="homePlate">
            <a:avLst>
              <a:gd name="adj" fmla="val 0"/>
            </a:avLst>
          </a:pr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微信小程序</a:t>
            </a:r>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122" name="箭头: 五边形 106">
            <a:extLst>
              <a:ext uri="{FF2B5EF4-FFF2-40B4-BE49-F238E27FC236}">
                <a16:creationId xmlns:a16="http://schemas.microsoft.com/office/drawing/2014/main" id="{0EDFF754-2619-4657-ADEB-54164D2F206A}"/>
              </a:ext>
            </a:extLst>
          </p:cNvPr>
          <p:cNvSpPr/>
          <p:nvPr/>
        </p:nvSpPr>
        <p:spPr>
          <a:xfrm>
            <a:off x="8598550" y="1558478"/>
            <a:ext cx="2495270" cy="259200"/>
          </a:xfrm>
          <a:prstGeom prst="homePlate">
            <a:avLst>
              <a:gd name="adj" fmla="val 0"/>
            </a:avLst>
          </a:pr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手持</a:t>
            </a:r>
            <a:r>
              <a:rPr lang="en-US" altLang="zh-CN"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pad</a:t>
            </a: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应用</a:t>
            </a:r>
            <a:endParaRPr lang="en-GB" sz="110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下箭头 1"/>
          <p:cNvSpPr/>
          <p:nvPr/>
        </p:nvSpPr>
        <p:spPr>
          <a:xfrm>
            <a:off x="5840295" y="1275892"/>
            <a:ext cx="137294" cy="1135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100" dirty="0" err="1">
              <a:solidFill>
                <a:schemeClr val="bg1"/>
              </a:solidFill>
            </a:endParaRPr>
          </a:p>
        </p:txBody>
      </p:sp>
      <p:sp>
        <p:nvSpPr>
          <p:cNvPr id="125" name="下箭头 124"/>
          <p:cNvSpPr/>
          <p:nvPr/>
        </p:nvSpPr>
        <p:spPr>
          <a:xfrm>
            <a:off x="3522961" y="1275892"/>
            <a:ext cx="137294" cy="1135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100" dirty="0" err="1">
              <a:solidFill>
                <a:schemeClr val="bg1"/>
              </a:solidFill>
            </a:endParaRPr>
          </a:p>
        </p:txBody>
      </p:sp>
      <p:sp>
        <p:nvSpPr>
          <p:cNvPr id="126" name="下箭头 125"/>
          <p:cNvSpPr/>
          <p:nvPr/>
        </p:nvSpPr>
        <p:spPr>
          <a:xfrm>
            <a:off x="8332868" y="1275892"/>
            <a:ext cx="137294" cy="1135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100" dirty="0" err="1">
              <a:solidFill>
                <a:schemeClr val="bg1"/>
              </a:solidFill>
            </a:endParaRPr>
          </a:p>
        </p:txBody>
      </p:sp>
      <p:sp>
        <p:nvSpPr>
          <p:cNvPr id="127" name="下箭头 126"/>
          <p:cNvSpPr/>
          <p:nvPr/>
        </p:nvSpPr>
        <p:spPr>
          <a:xfrm>
            <a:off x="5830656" y="1906611"/>
            <a:ext cx="137294" cy="1135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100" dirty="0" err="1">
              <a:solidFill>
                <a:schemeClr val="bg1"/>
              </a:solidFill>
            </a:endParaRPr>
          </a:p>
        </p:txBody>
      </p:sp>
      <p:sp>
        <p:nvSpPr>
          <p:cNvPr id="128" name="下箭头 127"/>
          <p:cNvSpPr/>
          <p:nvPr/>
        </p:nvSpPr>
        <p:spPr>
          <a:xfrm>
            <a:off x="3513322" y="1906611"/>
            <a:ext cx="137294" cy="1135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100" dirty="0" err="1">
              <a:solidFill>
                <a:schemeClr val="bg1"/>
              </a:solidFill>
            </a:endParaRPr>
          </a:p>
        </p:txBody>
      </p:sp>
      <p:sp>
        <p:nvSpPr>
          <p:cNvPr id="129" name="下箭头 128"/>
          <p:cNvSpPr/>
          <p:nvPr/>
        </p:nvSpPr>
        <p:spPr>
          <a:xfrm>
            <a:off x="8323229" y="1906611"/>
            <a:ext cx="137294" cy="1135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100" dirty="0" err="1">
              <a:solidFill>
                <a:schemeClr val="bg1"/>
              </a:solidFill>
            </a:endParaRPr>
          </a:p>
        </p:txBody>
      </p:sp>
      <p:sp>
        <p:nvSpPr>
          <p:cNvPr id="130" name="箭头: 五边形 106">
            <a:extLst>
              <a:ext uri="{FF2B5EF4-FFF2-40B4-BE49-F238E27FC236}">
                <a16:creationId xmlns:a16="http://schemas.microsoft.com/office/drawing/2014/main" id="{0EDFF754-2619-4657-ADEB-54164D2F206A}"/>
              </a:ext>
            </a:extLst>
          </p:cNvPr>
          <p:cNvSpPr/>
          <p:nvPr/>
        </p:nvSpPr>
        <p:spPr>
          <a:xfrm>
            <a:off x="8854419" y="2653206"/>
            <a:ext cx="2231141" cy="2681227"/>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lang="en-GB" sz="1100" b="1" dirty="0" err="1">
              <a:solidFill>
                <a:schemeClr val="tx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912594" y="2749883"/>
            <a:ext cx="1110025" cy="217889"/>
          </a:xfrm>
          <a:prstGeom prst="rect">
            <a:avLst/>
          </a:prstGeom>
          <a:noFill/>
        </p:spPr>
        <p:txBody>
          <a:bodyPr wrap="square" lIns="54610" tIns="54610" rIns="54610" bIns="54610" rtlCol="0">
            <a:noAutofit/>
          </a:bodyPr>
          <a:lstStyle/>
          <a:p>
            <a:pPr>
              <a:spcAft>
                <a:spcPts val="600"/>
              </a:spcAft>
            </a:pPr>
            <a:r>
              <a:rPr lang="zh-CN" altLang="en-US" sz="1100" b="1" dirty="0"/>
              <a:t>对公数据集市</a:t>
            </a:r>
            <a:endParaRPr lang="en-GB" sz="1100" b="1" dirty="0" err="1"/>
          </a:p>
        </p:txBody>
      </p:sp>
      <p:sp>
        <p:nvSpPr>
          <p:cNvPr id="131" name="矩形 130">
            <a:extLst>
              <a:ext uri="{FF2B5EF4-FFF2-40B4-BE49-F238E27FC236}">
                <a16:creationId xmlns:a16="http://schemas.microsoft.com/office/drawing/2014/main" id="{D4E8450C-6D84-4BEC-B5F3-FBE0DC96C457}"/>
              </a:ext>
            </a:extLst>
          </p:cNvPr>
          <p:cNvSpPr/>
          <p:nvPr/>
        </p:nvSpPr>
        <p:spPr>
          <a:xfrm>
            <a:off x="8963311" y="2996612"/>
            <a:ext cx="1941408" cy="205289"/>
          </a:xfrm>
          <a:prstGeom prst="rect">
            <a:avLst/>
          </a:prstGeom>
          <a:solidFill>
            <a:srgbClr val="00A3A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客户维度数据集</a:t>
            </a:r>
          </a:p>
        </p:txBody>
      </p:sp>
      <p:sp>
        <p:nvSpPr>
          <p:cNvPr id="132" name="矩形 131">
            <a:extLst>
              <a:ext uri="{FF2B5EF4-FFF2-40B4-BE49-F238E27FC236}">
                <a16:creationId xmlns:a16="http://schemas.microsoft.com/office/drawing/2014/main" id="{D4E8450C-6D84-4BEC-B5F3-FBE0DC96C457}"/>
              </a:ext>
            </a:extLst>
          </p:cNvPr>
          <p:cNvSpPr/>
          <p:nvPr/>
        </p:nvSpPr>
        <p:spPr>
          <a:xfrm>
            <a:off x="8963311" y="4651064"/>
            <a:ext cx="1941408" cy="205289"/>
          </a:xfrm>
          <a:prstGeom prst="rect">
            <a:avLst/>
          </a:prstGeom>
          <a:solidFill>
            <a:srgbClr val="00A3A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元数据管理</a:t>
            </a:r>
          </a:p>
        </p:txBody>
      </p:sp>
      <p:sp>
        <p:nvSpPr>
          <p:cNvPr id="133" name="矩形 132">
            <a:extLst>
              <a:ext uri="{FF2B5EF4-FFF2-40B4-BE49-F238E27FC236}">
                <a16:creationId xmlns:a16="http://schemas.microsoft.com/office/drawing/2014/main" id="{D4E8450C-6D84-4BEC-B5F3-FBE0DC96C457}"/>
              </a:ext>
            </a:extLst>
          </p:cNvPr>
          <p:cNvSpPr/>
          <p:nvPr/>
        </p:nvSpPr>
        <p:spPr>
          <a:xfrm>
            <a:off x="8963311" y="3272354"/>
            <a:ext cx="1941408" cy="205289"/>
          </a:xfrm>
          <a:prstGeom prst="rect">
            <a:avLst/>
          </a:prstGeom>
          <a:solidFill>
            <a:srgbClr val="00A3A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产品维度数据集</a:t>
            </a:r>
          </a:p>
        </p:txBody>
      </p:sp>
      <p:sp>
        <p:nvSpPr>
          <p:cNvPr id="134" name="矩形 133">
            <a:extLst>
              <a:ext uri="{FF2B5EF4-FFF2-40B4-BE49-F238E27FC236}">
                <a16:creationId xmlns:a16="http://schemas.microsoft.com/office/drawing/2014/main" id="{D4E8450C-6D84-4BEC-B5F3-FBE0DC96C457}"/>
              </a:ext>
            </a:extLst>
          </p:cNvPr>
          <p:cNvSpPr/>
          <p:nvPr/>
        </p:nvSpPr>
        <p:spPr>
          <a:xfrm>
            <a:off x="8963311" y="3548096"/>
            <a:ext cx="1941408" cy="205289"/>
          </a:xfrm>
          <a:prstGeom prst="rect">
            <a:avLst/>
          </a:prstGeom>
          <a:solidFill>
            <a:srgbClr val="00A3A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公司业务数据集</a:t>
            </a:r>
          </a:p>
        </p:txBody>
      </p:sp>
      <p:sp>
        <p:nvSpPr>
          <p:cNvPr id="135" name="矩形 134">
            <a:extLst>
              <a:ext uri="{FF2B5EF4-FFF2-40B4-BE49-F238E27FC236}">
                <a16:creationId xmlns:a16="http://schemas.microsoft.com/office/drawing/2014/main" id="{D4E8450C-6D84-4BEC-B5F3-FBE0DC96C457}"/>
              </a:ext>
            </a:extLst>
          </p:cNvPr>
          <p:cNvSpPr/>
          <p:nvPr/>
        </p:nvSpPr>
        <p:spPr>
          <a:xfrm>
            <a:off x="8963311" y="3823838"/>
            <a:ext cx="1941408" cy="205289"/>
          </a:xfrm>
          <a:prstGeom prst="rect">
            <a:avLst/>
          </a:prstGeom>
          <a:solidFill>
            <a:srgbClr val="00A3A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营销活动数据集</a:t>
            </a:r>
          </a:p>
        </p:txBody>
      </p:sp>
      <p:sp>
        <p:nvSpPr>
          <p:cNvPr id="136" name="矩形 135">
            <a:extLst>
              <a:ext uri="{FF2B5EF4-FFF2-40B4-BE49-F238E27FC236}">
                <a16:creationId xmlns:a16="http://schemas.microsoft.com/office/drawing/2014/main" id="{D4E8450C-6D84-4BEC-B5F3-FBE0DC96C457}"/>
              </a:ext>
            </a:extLst>
          </p:cNvPr>
          <p:cNvSpPr/>
          <p:nvPr/>
        </p:nvSpPr>
        <p:spPr>
          <a:xfrm>
            <a:off x="8963311" y="4099580"/>
            <a:ext cx="1941408" cy="205289"/>
          </a:xfrm>
          <a:prstGeom prst="rect">
            <a:avLst/>
          </a:prstGeom>
          <a:solidFill>
            <a:srgbClr val="00A3A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绩效考核数据集</a:t>
            </a:r>
          </a:p>
        </p:txBody>
      </p:sp>
      <p:sp>
        <p:nvSpPr>
          <p:cNvPr id="137" name="矩形 136">
            <a:extLst>
              <a:ext uri="{FF2B5EF4-FFF2-40B4-BE49-F238E27FC236}">
                <a16:creationId xmlns:a16="http://schemas.microsoft.com/office/drawing/2014/main" id="{D4E8450C-6D84-4BEC-B5F3-FBE0DC96C457}"/>
              </a:ext>
            </a:extLst>
          </p:cNvPr>
          <p:cNvSpPr/>
          <p:nvPr/>
        </p:nvSpPr>
        <p:spPr>
          <a:xfrm>
            <a:off x="8963311" y="4375322"/>
            <a:ext cx="1941408" cy="205289"/>
          </a:xfrm>
          <a:prstGeom prst="rect">
            <a:avLst/>
          </a:prstGeom>
          <a:solidFill>
            <a:srgbClr val="00A3A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成本利润数据集</a:t>
            </a:r>
          </a:p>
        </p:txBody>
      </p:sp>
      <p:sp>
        <p:nvSpPr>
          <p:cNvPr id="138" name="矩形 137">
            <a:extLst>
              <a:ext uri="{FF2B5EF4-FFF2-40B4-BE49-F238E27FC236}">
                <a16:creationId xmlns:a16="http://schemas.microsoft.com/office/drawing/2014/main" id="{D4E8450C-6D84-4BEC-B5F3-FBE0DC96C457}"/>
              </a:ext>
            </a:extLst>
          </p:cNvPr>
          <p:cNvSpPr/>
          <p:nvPr/>
        </p:nvSpPr>
        <p:spPr>
          <a:xfrm>
            <a:off x="8963311" y="4926806"/>
            <a:ext cx="1941408" cy="205289"/>
          </a:xfrm>
          <a:prstGeom prst="rect">
            <a:avLst/>
          </a:prstGeom>
          <a:solidFill>
            <a:srgbClr val="00A3A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en-US" altLang="zh-CN"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ETL</a:t>
            </a: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规则维护</a:t>
            </a:r>
          </a:p>
        </p:txBody>
      </p:sp>
      <p:grpSp>
        <p:nvGrpSpPr>
          <p:cNvPr id="5" name="组合 4"/>
          <p:cNvGrpSpPr/>
          <p:nvPr/>
        </p:nvGrpSpPr>
        <p:grpSpPr>
          <a:xfrm>
            <a:off x="756973" y="5752658"/>
            <a:ext cx="10336848" cy="322222"/>
            <a:chOff x="756972" y="5752658"/>
            <a:chExt cx="10463655" cy="322222"/>
          </a:xfrm>
        </p:grpSpPr>
        <p:sp>
          <p:nvSpPr>
            <p:cNvPr id="24" name="矩形 23">
              <a:extLst>
                <a:ext uri="{FF2B5EF4-FFF2-40B4-BE49-F238E27FC236}">
                  <a16:creationId xmlns:a16="http://schemas.microsoft.com/office/drawing/2014/main" id="{D4E8450C-6D84-4BEC-B5F3-FBE0DC96C457}"/>
                </a:ext>
              </a:extLst>
            </p:cNvPr>
            <p:cNvSpPr/>
            <p:nvPr/>
          </p:nvSpPr>
          <p:spPr>
            <a:xfrm>
              <a:off x="756972" y="5752658"/>
              <a:ext cx="1387185" cy="322222"/>
            </a:xfrm>
            <a:prstGeom prst="rect">
              <a:avLst/>
            </a:prstGeom>
            <a:solidFill>
              <a:srgbClr val="43B02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核心业务系统</a:t>
              </a:r>
            </a:p>
          </p:txBody>
        </p:sp>
        <p:sp>
          <p:nvSpPr>
            <p:cNvPr id="25" name="矩形 24">
              <a:extLst>
                <a:ext uri="{FF2B5EF4-FFF2-40B4-BE49-F238E27FC236}">
                  <a16:creationId xmlns:a16="http://schemas.microsoft.com/office/drawing/2014/main" id="{D4E8450C-6D84-4BEC-B5F3-FBE0DC96C457}"/>
                </a:ext>
              </a:extLst>
            </p:cNvPr>
            <p:cNvSpPr/>
            <p:nvPr/>
          </p:nvSpPr>
          <p:spPr>
            <a:xfrm>
              <a:off x="5154195" y="5752658"/>
              <a:ext cx="1387185" cy="322222"/>
            </a:xfrm>
            <a:prstGeom prst="rect">
              <a:avLst/>
            </a:prstGeom>
            <a:solidFill>
              <a:srgbClr val="43B02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知识管理系统</a:t>
              </a:r>
            </a:p>
          </p:txBody>
        </p:sp>
        <p:sp>
          <p:nvSpPr>
            <p:cNvPr id="26" name="矩形 25">
              <a:extLst>
                <a:ext uri="{FF2B5EF4-FFF2-40B4-BE49-F238E27FC236}">
                  <a16:creationId xmlns:a16="http://schemas.microsoft.com/office/drawing/2014/main" id="{D4E8450C-6D84-4BEC-B5F3-FBE0DC96C457}"/>
                </a:ext>
              </a:extLst>
            </p:cNvPr>
            <p:cNvSpPr/>
            <p:nvPr/>
          </p:nvSpPr>
          <p:spPr>
            <a:xfrm>
              <a:off x="3688454" y="5752658"/>
              <a:ext cx="1387185" cy="322222"/>
            </a:xfrm>
            <a:prstGeom prst="rect">
              <a:avLst/>
            </a:prstGeom>
            <a:solidFill>
              <a:srgbClr val="43B02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总行数据仓库系统</a:t>
              </a:r>
            </a:p>
          </p:txBody>
        </p:sp>
        <p:sp>
          <p:nvSpPr>
            <p:cNvPr id="139" name="矩形 138">
              <a:extLst>
                <a:ext uri="{FF2B5EF4-FFF2-40B4-BE49-F238E27FC236}">
                  <a16:creationId xmlns:a16="http://schemas.microsoft.com/office/drawing/2014/main" id="{D4E8450C-6D84-4BEC-B5F3-FBE0DC96C457}"/>
                </a:ext>
              </a:extLst>
            </p:cNvPr>
            <p:cNvSpPr/>
            <p:nvPr/>
          </p:nvSpPr>
          <p:spPr>
            <a:xfrm>
              <a:off x="2222713" y="5752658"/>
              <a:ext cx="1387185" cy="322222"/>
            </a:xfrm>
            <a:prstGeom prst="rect">
              <a:avLst/>
            </a:prstGeom>
            <a:solidFill>
              <a:srgbClr val="43B02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产品设计与管理系统</a:t>
              </a:r>
            </a:p>
          </p:txBody>
        </p:sp>
        <p:sp>
          <p:nvSpPr>
            <p:cNvPr id="140" name="矩形 139">
              <a:extLst>
                <a:ext uri="{FF2B5EF4-FFF2-40B4-BE49-F238E27FC236}">
                  <a16:creationId xmlns:a16="http://schemas.microsoft.com/office/drawing/2014/main" id="{D4E8450C-6D84-4BEC-B5F3-FBE0DC96C457}"/>
                </a:ext>
              </a:extLst>
            </p:cNvPr>
            <p:cNvSpPr/>
            <p:nvPr/>
          </p:nvSpPr>
          <p:spPr>
            <a:xfrm>
              <a:off x="8085677" y="5752658"/>
              <a:ext cx="1607632" cy="322222"/>
            </a:xfrm>
            <a:prstGeom prst="rect">
              <a:avLst/>
            </a:prstGeom>
            <a:solidFill>
              <a:srgbClr val="43B02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第三方对公信息采集系统</a:t>
              </a:r>
            </a:p>
          </p:txBody>
        </p:sp>
        <p:sp>
          <p:nvSpPr>
            <p:cNvPr id="141" name="矩形 140">
              <a:extLst>
                <a:ext uri="{FF2B5EF4-FFF2-40B4-BE49-F238E27FC236}">
                  <a16:creationId xmlns:a16="http://schemas.microsoft.com/office/drawing/2014/main" id="{D4E8450C-6D84-4BEC-B5F3-FBE0DC96C457}"/>
                </a:ext>
              </a:extLst>
            </p:cNvPr>
            <p:cNvSpPr/>
            <p:nvPr/>
          </p:nvSpPr>
          <p:spPr>
            <a:xfrm>
              <a:off x="9749540" y="5752658"/>
              <a:ext cx="1471087" cy="322222"/>
            </a:xfrm>
            <a:prstGeom prst="rect">
              <a:avLst/>
            </a:prstGeom>
            <a:solidFill>
              <a:srgbClr val="43B02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其他业务系统</a:t>
              </a:r>
            </a:p>
          </p:txBody>
        </p:sp>
        <p:sp>
          <p:nvSpPr>
            <p:cNvPr id="142" name="矩形 141">
              <a:extLst>
                <a:ext uri="{FF2B5EF4-FFF2-40B4-BE49-F238E27FC236}">
                  <a16:creationId xmlns:a16="http://schemas.microsoft.com/office/drawing/2014/main" id="{D4E8450C-6D84-4BEC-B5F3-FBE0DC96C457}"/>
                </a:ext>
              </a:extLst>
            </p:cNvPr>
            <p:cNvSpPr/>
            <p:nvPr/>
          </p:nvSpPr>
          <p:spPr>
            <a:xfrm>
              <a:off x="6619936" y="5752658"/>
              <a:ext cx="1387185" cy="322222"/>
            </a:xfrm>
            <a:prstGeom prst="rect">
              <a:avLst/>
            </a:prstGeom>
            <a:solidFill>
              <a:srgbClr val="43B02A"/>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人力资源系统</a:t>
              </a:r>
            </a:p>
          </p:txBody>
        </p:sp>
      </p:grpSp>
      <p:sp>
        <p:nvSpPr>
          <p:cNvPr id="143" name="上下箭头 142"/>
          <p:cNvSpPr/>
          <p:nvPr/>
        </p:nvSpPr>
        <p:spPr>
          <a:xfrm>
            <a:off x="5845359" y="5368535"/>
            <a:ext cx="127166" cy="176176"/>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100" dirty="0" err="1">
              <a:solidFill>
                <a:schemeClr val="bg1"/>
              </a:solidFill>
            </a:endParaRPr>
          </a:p>
        </p:txBody>
      </p:sp>
      <p:sp>
        <p:nvSpPr>
          <p:cNvPr id="144" name="箭头: 五边形 106">
            <a:extLst>
              <a:ext uri="{FF2B5EF4-FFF2-40B4-BE49-F238E27FC236}">
                <a16:creationId xmlns:a16="http://schemas.microsoft.com/office/drawing/2014/main" id="{0EDFF754-2619-4657-ADEB-54164D2F206A}"/>
              </a:ext>
            </a:extLst>
          </p:cNvPr>
          <p:cNvSpPr/>
          <p:nvPr/>
        </p:nvSpPr>
        <p:spPr>
          <a:xfrm>
            <a:off x="708454" y="2208554"/>
            <a:ext cx="5264071" cy="297435"/>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基于角色的统一工作平台（</a:t>
            </a:r>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提供整合的对公业务集成</a:t>
            </a: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GB" sz="110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5" name="矩形 144">
            <a:extLst>
              <a:ext uri="{FF2B5EF4-FFF2-40B4-BE49-F238E27FC236}">
                <a16:creationId xmlns:a16="http://schemas.microsoft.com/office/drawing/2014/main" id="{D4E8450C-6D84-4BEC-B5F3-FBE0DC96C457}"/>
              </a:ext>
            </a:extLst>
          </p:cNvPr>
          <p:cNvSpPr/>
          <p:nvPr/>
        </p:nvSpPr>
        <p:spPr>
          <a:xfrm>
            <a:off x="3104512" y="3232846"/>
            <a:ext cx="1484363" cy="205289"/>
          </a:xfrm>
          <a:prstGeom prst="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客户全生命周期管理</a:t>
            </a:r>
          </a:p>
        </p:txBody>
      </p:sp>
      <p:sp>
        <p:nvSpPr>
          <p:cNvPr id="146" name="矩形 145">
            <a:extLst>
              <a:ext uri="{FF2B5EF4-FFF2-40B4-BE49-F238E27FC236}">
                <a16:creationId xmlns:a16="http://schemas.microsoft.com/office/drawing/2014/main" id="{D4E8450C-6D84-4BEC-B5F3-FBE0DC96C457}"/>
              </a:ext>
            </a:extLst>
          </p:cNvPr>
          <p:cNvSpPr/>
          <p:nvPr/>
        </p:nvSpPr>
        <p:spPr>
          <a:xfrm>
            <a:off x="1527710" y="4756692"/>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定价管理</a:t>
            </a:r>
          </a:p>
        </p:txBody>
      </p:sp>
      <p:sp>
        <p:nvSpPr>
          <p:cNvPr id="147" name="矩形 146">
            <a:extLst>
              <a:ext uri="{FF2B5EF4-FFF2-40B4-BE49-F238E27FC236}">
                <a16:creationId xmlns:a16="http://schemas.microsoft.com/office/drawing/2014/main" id="{D4E8450C-6D84-4BEC-B5F3-FBE0DC96C457}"/>
              </a:ext>
            </a:extLst>
          </p:cNvPr>
          <p:cNvSpPr/>
          <p:nvPr/>
        </p:nvSpPr>
        <p:spPr>
          <a:xfrm>
            <a:off x="3104512" y="4756692"/>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营销监控与资源优化</a:t>
            </a:r>
          </a:p>
        </p:txBody>
      </p:sp>
      <p:sp>
        <p:nvSpPr>
          <p:cNvPr id="148" name="矩形 147">
            <a:extLst>
              <a:ext uri="{FF2B5EF4-FFF2-40B4-BE49-F238E27FC236}">
                <a16:creationId xmlns:a16="http://schemas.microsoft.com/office/drawing/2014/main" id="{D4E8450C-6D84-4BEC-B5F3-FBE0DC96C457}"/>
              </a:ext>
            </a:extLst>
          </p:cNvPr>
          <p:cNvSpPr/>
          <p:nvPr/>
        </p:nvSpPr>
        <p:spPr>
          <a:xfrm>
            <a:off x="1527710" y="5029450"/>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客户价值评估</a:t>
            </a:r>
          </a:p>
        </p:txBody>
      </p:sp>
      <p:sp>
        <p:nvSpPr>
          <p:cNvPr id="149" name="矩形 148">
            <a:extLst>
              <a:ext uri="{FF2B5EF4-FFF2-40B4-BE49-F238E27FC236}">
                <a16:creationId xmlns:a16="http://schemas.microsoft.com/office/drawing/2014/main" id="{D4E8450C-6D84-4BEC-B5F3-FBE0DC96C457}"/>
              </a:ext>
            </a:extLst>
          </p:cNvPr>
          <p:cNvSpPr/>
          <p:nvPr/>
        </p:nvSpPr>
        <p:spPr>
          <a:xfrm>
            <a:off x="3104512" y="5029450"/>
            <a:ext cx="1484363" cy="205289"/>
          </a:xfrm>
          <a:prstGeom prst="rect">
            <a:avLst/>
          </a:prstGeom>
          <a:solidFill>
            <a:srgbClr val="7030A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智能销售工具</a:t>
            </a:r>
          </a:p>
        </p:txBody>
      </p:sp>
      <p:sp>
        <p:nvSpPr>
          <p:cNvPr id="150" name="矩形 149">
            <a:extLst>
              <a:ext uri="{FF2B5EF4-FFF2-40B4-BE49-F238E27FC236}">
                <a16:creationId xmlns:a16="http://schemas.microsoft.com/office/drawing/2014/main" id="{D4E8450C-6D84-4BEC-B5F3-FBE0DC96C457}"/>
              </a:ext>
            </a:extLst>
          </p:cNvPr>
          <p:cNvSpPr/>
          <p:nvPr/>
        </p:nvSpPr>
        <p:spPr>
          <a:xfrm>
            <a:off x="5625529" y="4770464"/>
            <a:ext cx="1484363" cy="205289"/>
          </a:xfrm>
          <a:prstGeom prst="rect">
            <a:avLst/>
          </a:prstGeom>
          <a:solidFill>
            <a:schemeClr val="accent1">
              <a:lumMod val="7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规则引擎</a:t>
            </a:r>
          </a:p>
        </p:txBody>
      </p:sp>
      <p:sp>
        <p:nvSpPr>
          <p:cNvPr id="151" name="矩形 150">
            <a:extLst>
              <a:ext uri="{FF2B5EF4-FFF2-40B4-BE49-F238E27FC236}">
                <a16:creationId xmlns:a16="http://schemas.microsoft.com/office/drawing/2014/main" id="{D4E8450C-6D84-4BEC-B5F3-FBE0DC96C457}"/>
              </a:ext>
            </a:extLst>
          </p:cNvPr>
          <p:cNvSpPr/>
          <p:nvPr/>
        </p:nvSpPr>
        <p:spPr>
          <a:xfrm>
            <a:off x="7218784" y="4769866"/>
            <a:ext cx="1484363" cy="205289"/>
          </a:xfrm>
          <a:prstGeom prst="rect">
            <a:avLst/>
          </a:prstGeom>
          <a:solidFill>
            <a:schemeClr val="accent1">
              <a:lumMod val="7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接口设置</a:t>
            </a:r>
          </a:p>
        </p:txBody>
      </p:sp>
      <p:sp>
        <p:nvSpPr>
          <p:cNvPr id="152" name="箭头: 五边形 106">
            <a:extLst>
              <a:ext uri="{FF2B5EF4-FFF2-40B4-BE49-F238E27FC236}">
                <a16:creationId xmlns:a16="http://schemas.microsoft.com/office/drawing/2014/main" id="{0EDFF754-2619-4657-ADEB-54164D2F206A}"/>
              </a:ext>
            </a:extLst>
          </p:cNvPr>
          <p:cNvSpPr/>
          <p:nvPr/>
        </p:nvSpPr>
        <p:spPr>
          <a:xfrm>
            <a:off x="6054659" y="2204865"/>
            <a:ext cx="5016987" cy="297435"/>
          </a:xfrm>
          <a:prstGeom prst="homePlate">
            <a:avLst>
              <a:gd name="adj" fmla="val 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1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商务智能（灵活定制报表管理）</a:t>
            </a:r>
            <a:endParaRPr lang="en-GB" sz="110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3" name="矩形 152">
            <a:extLst>
              <a:ext uri="{FF2B5EF4-FFF2-40B4-BE49-F238E27FC236}">
                <a16:creationId xmlns:a16="http://schemas.microsoft.com/office/drawing/2014/main" id="{D4E8450C-6D84-4BEC-B5F3-FBE0DC96C457}"/>
              </a:ext>
            </a:extLst>
          </p:cNvPr>
          <p:cNvSpPr/>
          <p:nvPr/>
        </p:nvSpPr>
        <p:spPr>
          <a:xfrm>
            <a:off x="5625529" y="5039792"/>
            <a:ext cx="1484363" cy="205289"/>
          </a:xfrm>
          <a:prstGeom prst="rect">
            <a:avLst/>
          </a:prstGeom>
          <a:solidFill>
            <a:schemeClr val="accent1">
              <a:lumMod val="7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日志合规</a:t>
            </a:r>
          </a:p>
        </p:txBody>
      </p:sp>
      <p:sp>
        <p:nvSpPr>
          <p:cNvPr id="154" name="矩形 153">
            <a:extLst>
              <a:ext uri="{FF2B5EF4-FFF2-40B4-BE49-F238E27FC236}">
                <a16:creationId xmlns:a16="http://schemas.microsoft.com/office/drawing/2014/main" id="{D4E8450C-6D84-4BEC-B5F3-FBE0DC96C457}"/>
              </a:ext>
            </a:extLst>
          </p:cNvPr>
          <p:cNvSpPr/>
          <p:nvPr/>
        </p:nvSpPr>
        <p:spPr>
          <a:xfrm>
            <a:off x="7218784" y="5038895"/>
            <a:ext cx="1484363" cy="205289"/>
          </a:xfrm>
          <a:prstGeom prst="rect">
            <a:avLst/>
          </a:prstGeom>
          <a:solidFill>
            <a:schemeClr val="accent1">
              <a:lumMod val="7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用户集成</a:t>
            </a:r>
          </a:p>
        </p:txBody>
      </p:sp>
      <p:pic>
        <p:nvPicPr>
          <p:cNvPr id="155" name="图片 1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189" y="4144556"/>
            <a:ext cx="254961" cy="254961"/>
          </a:xfrm>
          <a:prstGeom prst="rect">
            <a:avLst/>
          </a:prstGeom>
        </p:spPr>
      </p:pic>
      <p:pic>
        <p:nvPicPr>
          <p:cNvPr id="156" name="图片 1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8384" y="2628387"/>
            <a:ext cx="216091" cy="216091"/>
          </a:xfrm>
          <a:prstGeom prst="rect">
            <a:avLst/>
          </a:prstGeom>
        </p:spPr>
      </p:pic>
      <p:pic>
        <p:nvPicPr>
          <p:cNvPr id="157" name="图片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3565" y="2613316"/>
            <a:ext cx="441050" cy="441050"/>
          </a:xfrm>
          <a:prstGeom prst="rect">
            <a:avLst/>
          </a:prstGeom>
        </p:spPr>
      </p:pic>
      <p:pic>
        <p:nvPicPr>
          <p:cNvPr id="158" name="图片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189" y="2798708"/>
            <a:ext cx="286210" cy="281980"/>
          </a:xfrm>
          <a:prstGeom prst="rect">
            <a:avLst/>
          </a:prstGeom>
        </p:spPr>
      </p:pic>
      <p:pic>
        <p:nvPicPr>
          <p:cNvPr id="159" name="图片 1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425" y="3327115"/>
            <a:ext cx="283894" cy="283894"/>
          </a:xfrm>
          <a:prstGeom prst="rect">
            <a:avLst/>
          </a:prstGeom>
        </p:spPr>
      </p:pic>
      <p:pic>
        <p:nvPicPr>
          <p:cNvPr id="160" name="图片 1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80191" y="2233732"/>
            <a:ext cx="268568" cy="268568"/>
          </a:xfrm>
          <a:prstGeom prst="rect">
            <a:avLst/>
          </a:prstGeom>
        </p:spPr>
      </p:pic>
      <p:pic>
        <p:nvPicPr>
          <p:cNvPr id="162" name="图片 1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13620" y="2220874"/>
            <a:ext cx="272219" cy="272219"/>
          </a:xfrm>
          <a:prstGeom prst="rect">
            <a:avLst/>
          </a:prstGeom>
        </p:spPr>
      </p:pic>
      <p:pic>
        <p:nvPicPr>
          <p:cNvPr id="163" name="图片 1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80463" y="4329904"/>
            <a:ext cx="314442" cy="314442"/>
          </a:xfrm>
          <a:prstGeom prst="rect">
            <a:avLst/>
          </a:prstGeom>
        </p:spPr>
      </p:pic>
      <p:sp>
        <p:nvSpPr>
          <p:cNvPr id="104" name="Oval 234"/>
          <p:cNvSpPr/>
          <p:nvPr/>
        </p:nvSpPr>
        <p:spPr>
          <a:xfrm>
            <a:off x="587373" y="78952"/>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3</a:t>
            </a:r>
            <a:endParaRPr lang="en-GB" dirty="0" err="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2174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51"/>
          <p:cNvSpPr txBox="1"/>
          <p:nvPr/>
        </p:nvSpPr>
        <p:spPr>
          <a:xfrm>
            <a:off x="746222" y="1104016"/>
            <a:ext cx="4458601" cy="523220"/>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cs typeface="Arial Unicode MS" panose="020B0604020202020204" pitchFamily="34" charset="-122"/>
              </a:rPr>
              <a:t>通过客户管理、组织运营和产品创新三个角度</a:t>
            </a:r>
            <a:endParaRPr lang="en-US" altLang="zh-CN" sz="1400" b="1" dirty="0">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400" b="1" dirty="0">
                <a:latin typeface="微软雅黑" panose="020B0503020204020204" pitchFamily="34" charset="-122"/>
                <a:ea typeface="微软雅黑" panose="020B0503020204020204" pitchFamily="34" charset="-122"/>
                <a:cs typeface="Arial Unicode MS" panose="020B0604020202020204" pitchFamily="34" charset="-122"/>
              </a:rPr>
              <a:t>打造银行对公营销业务的统一服务平台</a:t>
            </a:r>
            <a:endParaRPr lang="en-US" sz="1400" b="1"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3" name="文本框 32"/>
          <p:cNvSpPr txBox="1"/>
          <p:nvPr/>
        </p:nvSpPr>
        <p:spPr>
          <a:xfrm>
            <a:off x="638691" y="5680313"/>
            <a:ext cx="1160242" cy="1253650"/>
          </a:xfrm>
          <a:prstGeom prst="rect">
            <a:avLst/>
          </a:prstGeom>
          <a:noFill/>
        </p:spPr>
        <p:txBody>
          <a:bodyPr wrap="none" lIns="54610" tIns="54610" rIns="54610" bIns="54610" rtlCol="0">
            <a:noAutofit/>
          </a:bodyPr>
          <a:lstStyle/>
          <a:p>
            <a:pPr>
              <a:spcAft>
                <a:spcPts val="600"/>
              </a:spcAft>
            </a:pPr>
            <a:r>
              <a:rPr lang="zh-CN" altLang="en-US" sz="14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后台</a:t>
            </a:r>
            <a:endParaRPr lang="en-GB" sz="1400" b="1" dirty="0" err="1">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34" name="直接连接符 33"/>
          <p:cNvCxnSpPr/>
          <p:nvPr/>
        </p:nvCxnSpPr>
        <p:spPr>
          <a:xfrm>
            <a:off x="2883258" y="2570473"/>
            <a:ext cx="600527" cy="2206"/>
          </a:xfrm>
          <a:prstGeom prst="line">
            <a:avLst/>
          </a:prstGeom>
          <a:ln w="25400">
            <a:prstDash val="sysDash"/>
          </a:ln>
        </p:spPr>
        <p:style>
          <a:lnRef idx="1">
            <a:schemeClr val="accent3"/>
          </a:lnRef>
          <a:fillRef idx="0">
            <a:schemeClr val="accent3"/>
          </a:fillRef>
          <a:effectRef idx="0">
            <a:schemeClr val="accent3"/>
          </a:effectRef>
          <a:fontRef idx="minor">
            <a:schemeClr val="tx1"/>
          </a:fontRef>
        </p:style>
      </p:cxnSp>
      <p:grpSp>
        <p:nvGrpSpPr>
          <p:cNvPr id="35" name="Group 187"/>
          <p:cNvGrpSpPr/>
          <p:nvPr/>
        </p:nvGrpSpPr>
        <p:grpSpPr>
          <a:xfrm>
            <a:off x="3257873" y="1678477"/>
            <a:ext cx="1901334" cy="1860319"/>
            <a:chOff x="6540445" y="3083637"/>
            <a:chExt cx="1498464" cy="1492587"/>
          </a:xfrm>
        </p:grpSpPr>
        <p:sp>
          <p:nvSpPr>
            <p:cNvPr id="56" name="Freeform 258"/>
            <p:cNvSpPr>
              <a:spLocks noChangeAspect="1"/>
            </p:cNvSpPr>
            <p:nvPr/>
          </p:nvSpPr>
          <p:spPr bwMode="gray">
            <a:xfrm>
              <a:off x="6762967" y="3083637"/>
              <a:ext cx="1084112" cy="444157"/>
            </a:xfrm>
            <a:custGeom>
              <a:avLst/>
              <a:gdLst/>
              <a:ahLst/>
              <a:cxnLst>
                <a:cxn ang="0">
                  <a:pos x="217" y="1"/>
                </a:cxn>
                <a:cxn ang="0">
                  <a:pos x="197" y="2"/>
                </a:cxn>
                <a:cxn ang="0">
                  <a:pos x="174" y="5"/>
                </a:cxn>
                <a:cxn ang="0">
                  <a:pos x="159" y="9"/>
                </a:cxn>
                <a:cxn ang="0">
                  <a:pos x="144" y="13"/>
                </a:cxn>
                <a:cxn ang="0">
                  <a:pos x="132" y="17"/>
                </a:cxn>
                <a:cxn ang="0">
                  <a:pos x="113" y="24"/>
                </a:cxn>
                <a:cxn ang="0">
                  <a:pos x="101" y="29"/>
                </a:cxn>
                <a:cxn ang="0">
                  <a:pos x="90" y="34"/>
                </a:cxn>
                <a:cxn ang="0">
                  <a:pos x="78" y="40"/>
                </a:cxn>
                <a:cxn ang="0">
                  <a:pos x="66" y="47"/>
                </a:cxn>
                <a:cxn ang="0">
                  <a:pos x="55" y="54"/>
                </a:cxn>
                <a:cxn ang="0">
                  <a:pos x="45" y="60"/>
                </a:cxn>
                <a:cxn ang="0">
                  <a:pos x="34" y="68"/>
                </a:cxn>
                <a:cxn ang="0">
                  <a:pos x="26" y="75"/>
                </a:cxn>
                <a:cxn ang="0">
                  <a:pos x="17" y="82"/>
                </a:cxn>
                <a:cxn ang="0">
                  <a:pos x="9" y="89"/>
                </a:cxn>
                <a:cxn ang="0">
                  <a:pos x="0" y="97"/>
                </a:cxn>
                <a:cxn ang="0">
                  <a:pos x="92" y="189"/>
                </a:cxn>
                <a:cxn ang="0">
                  <a:pos x="101" y="181"/>
                </a:cxn>
                <a:cxn ang="0">
                  <a:pos x="115" y="170"/>
                </a:cxn>
                <a:cxn ang="0">
                  <a:pos x="135" y="157"/>
                </a:cxn>
                <a:cxn ang="0">
                  <a:pos x="151" y="149"/>
                </a:cxn>
                <a:cxn ang="0">
                  <a:pos x="167" y="142"/>
                </a:cxn>
                <a:cxn ang="0">
                  <a:pos x="183" y="137"/>
                </a:cxn>
                <a:cxn ang="0">
                  <a:pos x="204" y="132"/>
                </a:cxn>
                <a:cxn ang="0">
                  <a:pos x="221" y="130"/>
                </a:cxn>
                <a:cxn ang="0">
                  <a:pos x="262" y="130"/>
                </a:cxn>
                <a:cxn ang="0">
                  <a:pos x="292" y="135"/>
                </a:cxn>
                <a:cxn ang="0">
                  <a:pos x="328" y="148"/>
                </a:cxn>
                <a:cxn ang="0">
                  <a:pos x="347" y="158"/>
                </a:cxn>
                <a:cxn ang="0">
                  <a:pos x="360" y="166"/>
                </a:cxn>
                <a:cxn ang="0">
                  <a:pos x="334" y="202"/>
                </a:cxn>
                <a:cxn ang="0">
                  <a:pos x="493" y="33"/>
                </a:cxn>
                <a:cxn ang="0">
                  <a:pos x="441" y="64"/>
                </a:cxn>
                <a:cxn ang="0">
                  <a:pos x="414" y="47"/>
                </a:cxn>
                <a:cxn ang="0">
                  <a:pos x="402" y="39"/>
                </a:cxn>
                <a:cxn ang="0">
                  <a:pos x="387" y="32"/>
                </a:cxn>
                <a:cxn ang="0">
                  <a:pos x="375" y="26"/>
                </a:cxn>
                <a:cxn ang="0">
                  <a:pos x="341" y="14"/>
                </a:cxn>
                <a:cxn ang="0">
                  <a:pos x="325" y="9"/>
                </a:cxn>
                <a:cxn ang="0">
                  <a:pos x="311" y="6"/>
                </a:cxn>
                <a:cxn ang="0">
                  <a:pos x="297" y="3"/>
                </a:cxn>
                <a:cxn ang="0">
                  <a:pos x="284" y="2"/>
                </a:cxn>
                <a:cxn ang="0">
                  <a:pos x="272" y="0"/>
                </a:cxn>
                <a:cxn ang="0">
                  <a:pos x="257" y="0"/>
                </a:cxn>
              </a:cxnLst>
              <a:rect l="0" t="0" r="r" b="b"/>
              <a:pathLst>
                <a:path w="493" h="202">
                  <a:moveTo>
                    <a:pt x="257" y="0"/>
                  </a:moveTo>
                  <a:lnTo>
                    <a:pt x="217" y="1"/>
                  </a:lnTo>
                  <a:lnTo>
                    <a:pt x="204" y="1"/>
                  </a:lnTo>
                  <a:lnTo>
                    <a:pt x="197" y="2"/>
                  </a:lnTo>
                  <a:lnTo>
                    <a:pt x="182" y="4"/>
                  </a:lnTo>
                  <a:lnTo>
                    <a:pt x="174" y="5"/>
                  </a:lnTo>
                  <a:lnTo>
                    <a:pt x="166" y="7"/>
                  </a:lnTo>
                  <a:lnTo>
                    <a:pt x="159" y="9"/>
                  </a:lnTo>
                  <a:lnTo>
                    <a:pt x="152" y="11"/>
                  </a:lnTo>
                  <a:lnTo>
                    <a:pt x="144" y="13"/>
                  </a:lnTo>
                  <a:lnTo>
                    <a:pt x="137" y="16"/>
                  </a:lnTo>
                  <a:lnTo>
                    <a:pt x="132" y="17"/>
                  </a:lnTo>
                  <a:lnTo>
                    <a:pt x="125" y="20"/>
                  </a:lnTo>
                  <a:lnTo>
                    <a:pt x="113" y="24"/>
                  </a:lnTo>
                  <a:lnTo>
                    <a:pt x="108" y="26"/>
                  </a:lnTo>
                  <a:lnTo>
                    <a:pt x="101" y="29"/>
                  </a:lnTo>
                  <a:lnTo>
                    <a:pt x="96" y="31"/>
                  </a:lnTo>
                  <a:lnTo>
                    <a:pt x="90" y="34"/>
                  </a:lnTo>
                  <a:lnTo>
                    <a:pt x="83" y="38"/>
                  </a:lnTo>
                  <a:lnTo>
                    <a:pt x="78" y="40"/>
                  </a:lnTo>
                  <a:lnTo>
                    <a:pt x="72" y="44"/>
                  </a:lnTo>
                  <a:lnTo>
                    <a:pt x="66" y="47"/>
                  </a:lnTo>
                  <a:lnTo>
                    <a:pt x="60" y="50"/>
                  </a:lnTo>
                  <a:lnTo>
                    <a:pt x="55" y="54"/>
                  </a:lnTo>
                  <a:lnTo>
                    <a:pt x="50" y="57"/>
                  </a:lnTo>
                  <a:lnTo>
                    <a:pt x="45" y="60"/>
                  </a:lnTo>
                  <a:lnTo>
                    <a:pt x="39" y="64"/>
                  </a:lnTo>
                  <a:lnTo>
                    <a:pt x="34" y="68"/>
                  </a:lnTo>
                  <a:lnTo>
                    <a:pt x="30" y="71"/>
                  </a:lnTo>
                  <a:lnTo>
                    <a:pt x="26" y="75"/>
                  </a:lnTo>
                  <a:lnTo>
                    <a:pt x="21" y="78"/>
                  </a:lnTo>
                  <a:lnTo>
                    <a:pt x="17" y="82"/>
                  </a:lnTo>
                  <a:lnTo>
                    <a:pt x="13" y="85"/>
                  </a:lnTo>
                  <a:lnTo>
                    <a:pt x="9" y="89"/>
                  </a:lnTo>
                  <a:lnTo>
                    <a:pt x="5" y="92"/>
                  </a:lnTo>
                  <a:lnTo>
                    <a:pt x="0" y="97"/>
                  </a:lnTo>
                  <a:lnTo>
                    <a:pt x="38" y="114"/>
                  </a:lnTo>
                  <a:lnTo>
                    <a:pt x="92" y="189"/>
                  </a:lnTo>
                  <a:lnTo>
                    <a:pt x="97" y="185"/>
                  </a:lnTo>
                  <a:lnTo>
                    <a:pt x="101" y="181"/>
                  </a:lnTo>
                  <a:lnTo>
                    <a:pt x="108" y="175"/>
                  </a:lnTo>
                  <a:lnTo>
                    <a:pt x="115" y="170"/>
                  </a:lnTo>
                  <a:lnTo>
                    <a:pt x="121" y="166"/>
                  </a:lnTo>
                  <a:lnTo>
                    <a:pt x="135" y="157"/>
                  </a:lnTo>
                  <a:lnTo>
                    <a:pt x="144" y="153"/>
                  </a:lnTo>
                  <a:lnTo>
                    <a:pt x="151" y="149"/>
                  </a:lnTo>
                  <a:lnTo>
                    <a:pt x="158" y="145"/>
                  </a:lnTo>
                  <a:lnTo>
                    <a:pt x="167" y="142"/>
                  </a:lnTo>
                  <a:lnTo>
                    <a:pt x="175" y="139"/>
                  </a:lnTo>
                  <a:lnTo>
                    <a:pt x="183" y="137"/>
                  </a:lnTo>
                  <a:lnTo>
                    <a:pt x="194" y="134"/>
                  </a:lnTo>
                  <a:lnTo>
                    <a:pt x="204" y="132"/>
                  </a:lnTo>
                  <a:lnTo>
                    <a:pt x="212" y="131"/>
                  </a:lnTo>
                  <a:lnTo>
                    <a:pt x="221" y="130"/>
                  </a:lnTo>
                  <a:lnTo>
                    <a:pt x="255" y="130"/>
                  </a:lnTo>
                  <a:lnTo>
                    <a:pt x="262" y="130"/>
                  </a:lnTo>
                  <a:lnTo>
                    <a:pt x="277" y="132"/>
                  </a:lnTo>
                  <a:lnTo>
                    <a:pt x="292" y="135"/>
                  </a:lnTo>
                  <a:lnTo>
                    <a:pt x="306" y="139"/>
                  </a:lnTo>
                  <a:lnTo>
                    <a:pt x="328" y="148"/>
                  </a:lnTo>
                  <a:lnTo>
                    <a:pt x="342" y="155"/>
                  </a:lnTo>
                  <a:lnTo>
                    <a:pt x="347" y="158"/>
                  </a:lnTo>
                  <a:lnTo>
                    <a:pt x="354" y="162"/>
                  </a:lnTo>
                  <a:lnTo>
                    <a:pt x="360" y="166"/>
                  </a:lnTo>
                  <a:lnTo>
                    <a:pt x="364" y="169"/>
                  </a:lnTo>
                  <a:lnTo>
                    <a:pt x="334" y="202"/>
                  </a:lnTo>
                  <a:lnTo>
                    <a:pt x="474" y="180"/>
                  </a:lnTo>
                  <a:lnTo>
                    <a:pt x="493" y="33"/>
                  </a:lnTo>
                  <a:lnTo>
                    <a:pt x="454" y="74"/>
                  </a:lnTo>
                  <a:lnTo>
                    <a:pt x="441" y="64"/>
                  </a:lnTo>
                  <a:lnTo>
                    <a:pt x="422" y="51"/>
                  </a:lnTo>
                  <a:lnTo>
                    <a:pt x="414" y="47"/>
                  </a:lnTo>
                  <a:lnTo>
                    <a:pt x="408" y="43"/>
                  </a:lnTo>
                  <a:lnTo>
                    <a:pt x="402" y="39"/>
                  </a:lnTo>
                  <a:lnTo>
                    <a:pt x="394" y="35"/>
                  </a:lnTo>
                  <a:lnTo>
                    <a:pt x="387" y="32"/>
                  </a:lnTo>
                  <a:lnTo>
                    <a:pt x="381" y="29"/>
                  </a:lnTo>
                  <a:lnTo>
                    <a:pt x="375" y="26"/>
                  </a:lnTo>
                  <a:lnTo>
                    <a:pt x="366" y="23"/>
                  </a:lnTo>
                  <a:lnTo>
                    <a:pt x="341" y="14"/>
                  </a:lnTo>
                  <a:lnTo>
                    <a:pt x="333" y="12"/>
                  </a:lnTo>
                  <a:lnTo>
                    <a:pt x="325" y="9"/>
                  </a:lnTo>
                  <a:lnTo>
                    <a:pt x="318" y="7"/>
                  </a:lnTo>
                  <a:lnTo>
                    <a:pt x="311" y="6"/>
                  </a:lnTo>
                  <a:lnTo>
                    <a:pt x="304" y="4"/>
                  </a:lnTo>
                  <a:lnTo>
                    <a:pt x="297" y="3"/>
                  </a:lnTo>
                  <a:lnTo>
                    <a:pt x="290" y="2"/>
                  </a:lnTo>
                  <a:lnTo>
                    <a:pt x="284" y="2"/>
                  </a:lnTo>
                  <a:lnTo>
                    <a:pt x="278" y="1"/>
                  </a:lnTo>
                  <a:lnTo>
                    <a:pt x="272" y="0"/>
                  </a:lnTo>
                  <a:lnTo>
                    <a:pt x="267" y="0"/>
                  </a:lnTo>
                  <a:lnTo>
                    <a:pt x="257" y="0"/>
                  </a:lnTo>
                  <a:close/>
                </a:path>
              </a:pathLst>
            </a:custGeom>
            <a:solidFill>
              <a:srgbClr val="00A3A1"/>
            </a:solidFill>
            <a:ln w="12699">
              <a:solidFill>
                <a:sysClr val="window" lastClr="FFFFFF"/>
              </a:solidFill>
              <a:miter lim="800000"/>
              <a:headEnd type="none" w="sm" len="sm"/>
              <a:tailEnd type="none" w="sm" len="sm"/>
            </a:ln>
            <a:effectLst/>
          </p:spPr>
          <p:txBody>
            <a:bodyPr wrap="none" anchor="ctr"/>
            <a:lstStyle/>
            <a:p>
              <a:pPr>
                <a:defRP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7" name="Freeform 259"/>
            <p:cNvSpPr>
              <a:spLocks noChangeAspect="1"/>
            </p:cNvSpPr>
            <p:nvPr/>
          </p:nvSpPr>
          <p:spPr bwMode="gray">
            <a:xfrm>
              <a:off x="6762967" y="3083637"/>
              <a:ext cx="1084112" cy="444157"/>
            </a:xfrm>
            <a:custGeom>
              <a:avLst/>
              <a:gdLst/>
              <a:ahLst/>
              <a:cxnLst>
                <a:cxn ang="0">
                  <a:pos x="217" y="1"/>
                </a:cxn>
                <a:cxn ang="0">
                  <a:pos x="197" y="2"/>
                </a:cxn>
                <a:cxn ang="0">
                  <a:pos x="174" y="5"/>
                </a:cxn>
                <a:cxn ang="0">
                  <a:pos x="159" y="9"/>
                </a:cxn>
                <a:cxn ang="0">
                  <a:pos x="144" y="13"/>
                </a:cxn>
                <a:cxn ang="0">
                  <a:pos x="132" y="17"/>
                </a:cxn>
                <a:cxn ang="0">
                  <a:pos x="113" y="24"/>
                </a:cxn>
                <a:cxn ang="0">
                  <a:pos x="101" y="29"/>
                </a:cxn>
                <a:cxn ang="0">
                  <a:pos x="90" y="34"/>
                </a:cxn>
                <a:cxn ang="0">
                  <a:pos x="78" y="40"/>
                </a:cxn>
                <a:cxn ang="0">
                  <a:pos x="66" y="47"/>
                </a:cxn>
                <a:cxn ang="0">
                  <a:pos x="55" y="54"/>
                </a:cxn>
                <a:cxn ang="0">
                  <a:pos x="45" y="60"/>
                </a:cxn>
                <a:cxn ang="0">
                  <a:pos x="34" y="68"/>
                </a:cxn>
                <a:cxn ang="0">
                  <a:pos x="26" y="75"/>
                </a:cxn>
                <a:cxn ang="0">
                  <a:pos x="17" y="82"/>
                </a:cxn>
                <a:cxn ang="0">
                  <a:pos x="9" y="89"/>
                </a:cxn>
                <a:cxn ang="0">
                  <a:pos x="0" y="97"/>
                </a:cxn>
                <a:cxn ang="0">
                  <a:pos x="92" y="189"/>
                </a:cxn>
                <a:cxn ang="0">
                  <a:pos x="101" y="181"/>
                </a:cxn>
                <a:cxn ang="0">
                  <a:pos x="115" y="170"/>
                </a:cxn>
                <a:cxn ang="0">
                  <a:pos x="135" y="157"/>
                </a:cxn>
                <a:cxn ang="0">
                  <a:pos x="151" y="149"/>
                </a:cxn>
                <a:cxn ang="0">
                  <a:pos x="167" y="142"/>
                </a:cxn>
                <a:cxn ang="0">
                  <a:pos x="183" y="137"/>
                </a:cxn>
                <a:cxn ang="0">
                  <a:pos x="204" y="132"/>
                </a:cxn>
                <a:cxn ang="0">
                  <a:pos x="221" y="130"/>
                </a:cxn>
                <a:cxn ang="0">
                  <a:pos x="262" y="130"/>
                </a:cxn>
                <a:cxn ang="0">
                  <a:pos x="292" y="135"/>
                </a:cxn>
                <a:cxn ang="0">
                  <a:pos x="328" y="148"/>
                </a:cxn>
                <a:cxn ang="0">
                  <a:pos x="347" y="158"/>
                </a:cxn>
                <a:cxn ang="0">
                  <a:pos x="360" y="166"/>
                </a:cxn>
                <a:cxn ang="0">
                  <a:pos x="334" y="202"/>
                </a:cxn>
                <a:cxn ang="0">
                  <a:pos x="493" y="33"/>
                </a:cxn>
                <a:cxn ang="0">
                  <a:pos x="441" y="64"/>
                </a:cxn>
                <a:cxn ang="0">
                  <a:pos x="414" y="47"/>
                </a:cxn>
                <a:cxn ang="0">
                  <a:pos x="402" y="39"/>
                </a:cxn>
                <a:cxn ang="0">
                  <a:pos x="387" y="32"/>
                </a:cxn>
                <a:cxn ang="0">
                  <a:pos x="375" y="26"/>
                </a:cxn>
                <a:cxn ang="0">
                  <a:pos x="341" y="14"/>
                </a:cxn>
                <a:cxn ang="0">
                  <a:pos x="325" y="9"/>
                </a:cxn>
                <a:cxn ang="0">
                  <a:pos x="311" y="6"/>
                </a:cxn>
                <a:cxn ang="0">
                  <a:pos x="297" y="3"/>
                </a:cxn>
                <a:cxn ang="0">
                  <a:pos x="284" y="2"/>
                </a:cxn>
                <a:cxn ang="0">
                  <a:pos x="272" y="0"/>
                </a:cxn>
                <a:cxn ang="0">
                  <a:pos x="257" y="0"/>
                </a:cxn>
              </a:cxnLst>
              <a:rect l="0" t="0" r="r" b="b"/>
              <a:pathLst>
                <a:path w="493" h="202">
                  <a:moveTo>
                    <a:pt x="257" y="0"/>
                  </a:moveTo>
                  <a:lnTo>
                    <a:pt x="217" y="1"/>
                  </a:lnTo>
                  <a:lnTo>
                    <a:pt x="204" y="1"/>
                  </a:lnTo>
                  <a:lnTo>
                    <a:pt x="197" y="2"/>
                  </a:lnTo>
                  <a:lnTo>
                    <a:pt x="182" y="4"/>
                  </a:lnTo>
                  <a:lnTo>
                    <a:pt x="174" y="5"/>
                  </a:lnTo>
                  <a:lnTo>
                    <a:pt x="166" y="7"/>
                  </a:lnTo>
                  <a:lnTo>
                    <a:pt x="159" y="9"/>
                  </a:lnTo>
                  <a:lnTo>
                    <a:pt x="152" y="11"/>
                  </a:lnTo>
                  <a:lnTo>
                    <a:pt x="144" y="13"/>
                  </a:lnTo>
                  <a:lnTo>
                    <a:pt x="137" y="16"/>
                  </a:lnTo>
                  <a:lnTo>
                    <a:pt x="132" y="17"/>
                  </a:lnTo>
                  <a:lnTo>
                    <a:pt x="125" y="20"/>
                  </a:lnTo>
                  <a:lnTo>
                    <a:pt x="113" y="24"/>
                  </a:lnTo>
                  <a:lnTo>
                    <a:pt x="108" y="26"/>
                  </a:lnTo>
                  <a:lnTo>
                    <a:pt x="101" y="29"/>
                  </a:lnTo>
                  <a:lnTo>
                    <a:pt x="96" y="31"/>
                  </a:lnTo>
                  <a:lnTo>
                    <a:pt x="90" y="34"/>
                  </a:lnTo>
                  <a:lnTo>
                    <a:pt x="83" y="38"/>
                  </a:lnTo>
                  <a:lnTo>
                    <a:pt x="78" y="40"/>
                  </a:lnTo>
                  <a:lnTo>
                    <a:pt x="72" y="44"/>
                  </a:lnTo>
                  <a:lnTo>
                    <a:pt x="66" y="47"/>
                  </a:lnTo>
                  <a:lnTo>
                    <a:pt x="60" y="50"/>
                  </a:lnTo>
                  <a:lnTo>
                    <a:pt x="55" y="54"/>
                  </a:lnTo>
                  <a:lnTo>
                    <a:pt x="50" y="57"/>
                  </a:lnTo>
                  <a:lnTo>
                    <a:pt x="45" y="60"/>
                  </a:lnTo>
                  <a:lnTo>
                    <a:pt x="39" y="64"/>
                  </a:lnTo>
                  <a:lnTo>
                    <a:pt x="34" y="68"/>
                  </a:lnTo>
                  <a:lnTo>
                    <a:pt x="30" y="71"/>
                  </a:lnTo>
                  <a:lnTo>
                    <a:pt x="26" y="75"/>
                  </a:lnTo>
                  <a:lnTo>
                    <a:pt x="21" y="78"/>
                  </a:lnTo>
                  <a:lnTo>
                    <a:pt x="17" y="82"/>
                  </a:lnTo>
                  <a:lnTo>
                    <a:pt x="13" y="85"/>
                  </a:lnTo>
                  <a:lnTo>
                    <a:pt x="9" y="89"/>
                  </a:lnTo>
                  <a:lnTo>
                    <a:pt x="5" y="92"/>
                  </a:lnTo>
                  <a:lnTo>
                    <a:pt x="0" y="97"/>
                  </a:lnTo>
                  <a:lnTo>
                    <a:pt x="38" y="114"/>
                  </a:lnTo>
                  <a:lnTo>
                    <a:pt x="92" y="189"/>
                  </a:lnTo>
                  <a:lnTo>
                    <a:pt x="97" y="185"/>
                  </a:lnTo>
                  <a:lnTo>
                    <a:pt x="101" y="181"/>
                  </a:lnTo>
                  <a:lnTo>
                    <a:pt x="108" y="175"/>
                  </a:lnTo>
                  <a:lnTo>
                    <a:pt x="115" y="170"/>
                  </a:lnTo>
                  <a:lnTo>
                    <a:pt x="121" y="166"/>
                  </a:lnTo>
                  <a:lnTo>
                    <a:pt x="135" y="157"/>
                  </a:lnTo>
                  <a:lnTo>
                    <a:pt x="144" y="153"/>
                  </a:lnTo>
                  <a:lnTo>
                    <a:pt x="151" y="149"/>
                  </a:lnTo>
                  <a:lnTo>
                    <a:pt x="158" y="145"/>
                  </a:lnTo>
                  <a:lnTo>
                    <a:pt x="167" y="142"/>
                  </a:lnTo>
                  <a:lnTo>
                    <a:pt x="175" y="139"/>
                  </a:lnTo>
                  <a:lnTo>
                    <a:pt x="183" y="137"/>
                  </a:lnTo>
                  <a:lnTo>
                    <a:pt x="194" y="134"/>
                  </a:lnTo>
                  <a:lnTo>
                    <a:pt x="204" y="132"/>
                  </a:lnTo>
                  <a:lnTo>
                    <a:pt x="212" y="131"/>
                  </a:lnTo>
                  <a:lnTo>
                    <a:pt x="221" y="130"/>
                  </a:lnTo>
                  <a:lnTo>
                    <a:pt x="255" y="130"/>
                  </a:lnTo>
                  <a:lnTo>
                    <a:pt x="262" y="130"/>
                  </a:lnTo>
                  <a:lnTo>
                    <a:pt x="277" y="132"/>
                  </a:lnTo>
                  <a:lnTo>
                    <a:pt x="292" y="135"/>
                  </a:lnTo>
                  <a:lnTo>
                    <a:pt x="306" y="139"/>
                  </a:lnTo>
                  <a:lnTo>
                    <a:pt x="328" y="148"/>
                  </a:lnTo>
                  <a:lnTo>
                    <a:pt x="342" y="155"/>
                  </a:lnTo>
                  <a:lnTo>
                    <a:pt x="347" y="158"/>
                  </a:lnTo>
                  <a:lnTo>
                    <a:pt x="354" y="162"/>
                  </a:lnTo>
                  <a:lnTo>
                    <a:pt x="360" y="166"/>
                  </a:lnTo>
                  <a:lnTo>
                    <a:pt x="364" y="169"/>
                  </a:lnTo>
                  <a:lnTo>
                    <a:pt x="334" y="202"/>
                  </a:lnTo>
                  <a:lnTo>
                    <a:pt x="474" y="180"/>
                  </a:lnTo>
                  <a:lnTo>
                    <a:pt x="493" y="33"/>
                  </a:lnTo>
                  <a:lnTo>
                    <a:pt x="454" y="74"/>
                  </a:lnTo>
                  <a:lnTo>
                    <a:pt x="441" y="64"/>
                  </a:lnTo>
                  <a:lnTo>
                    <a:pt x="422" y="51"/>
                  </a:lnTo>
                  <a:lnTo>
                    <a:pt x="414" y="47"/>
                  </a:lnTo>
                  <a:lnTo>
                    <a:pt x="408" y="43"/>
                  </a:lnTo>
                  <a:lnTo>
                    <a:pt x="402" y="39"/>
                  </a:lnTo>
                  <a:lnTo>
                    <a:pt x="394" y="35"/>
                  </a:lnTo>
                  <a:lnTo>
                    <a:pt x="387" y="32"/>
                  </a:lnTo>
                  <a:lnTo>
                    <a:pt x="381" y="29"/>
                  </a:lnTo>
                  <a:lnTo>
                    <a:pt x="375" y="26"/>
                  </a:lnTo>
                  <a:lnTo>
                    <a:pt x="366" y="23"/>
                  </a:lnTo>
                  <a:lnTo>
                    <a:pt x="341" y="14"/>
                  </a:lnTo>
                  <a:lnTo>
                    <a:pt x="333" y="12"/>
                  </a:lnTo>
                  <a:lnTo>
                    <a:pt x="325" y="9"/>
                  </a:lnTo>
                  <a:lnTo>
                    <a:pt x="318" y="7"/>
                  </a:lnTo>
                  <a:lnTo>
                    <a:pt x="311" y="6"/>
                  </a:lnTo>
                  <a:lnTo>
                    <a:pt x="304" y="4"/>
                  </a:lnTo>
                  <a:lnTo>
                    <a:pt x="297" y="3"/>
                  </a:lnTo>
                  <a:lnTo>
                    <a:pt x="290" y="2"/>
                  </a:lnTo>
                  <a:lnTo>
                    <a:pt x="284" y="2"/>
                  </a:lnTo>
                  <a:lnTo>
                    <a:pt x="278" y="1"/>
                  </a:lnTo>
                  <a:lnTo>
                    <a:pt x="272" y="0"/>
                  </a:lnTo>
                  <a:lnTo>
                    <a:pt x="267" y="0"/>
                  </a:lnTo>
                  <a:lnTo>
                    <a:pt x="257" y="0"/>
                  </a:lnTo>
                  <a:close/>
                </a:path>
              </a:pathLst>
            </a:custGeom>
            <a:solidFill>
              <a:srgbClr val="00A3A1"/>
            </a:solidFill>
            <a:ln w="12699">
              <a:solidFill>
                <a:sysClr val="window" lastClr="FFFFFF"/>
              </a:solidFill>
              <a:miter lim="800000"/>
              <a:headEnd type="none" w="sm" len="sm"/>
              <a:tailEnd type="none" w="sm" len="sm"/>
            </a:ln>
            <a:effectLst/>
          </p:spPr>
          <p:txBody>
            <a:bodyPr wrap="none" anchor="ctr"/>
            <a:lstStyle/>
            <a:p>
              <a:pPr>
                <a:defRP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8" name="Freeform 260"/>
            <p:cNvSpPr>
              <a:spLocks noChangeAspect="1"/>
            </p:cNvSpPr>
            <p:nvPr/>
          </p:nvSpPr>
          <p:spPr bwMode="gray">
            <a:xfrm>
              <a:off x="6540445" y="3251430"/>
              <a:ext cx="499854" cy="1091201"/>
            </a:xfrm>
            <a:custGeom>
              <a:avLst/>
              <a:gdLst/>
              <a:ahLst/>
              <a:cxnLst>
                <a:cxn ang="0">
                  <a:pos x="134" y="232"/>
                </a:cxn>
                <a:cxn ang="0">
                  <a:pos x="137" y="211"/>
                </a:cxn>
                <a:cxn ang="0">
                  <a:pos x="142" y="196"/>
                </a:cxn>
                <a:cxn ang="0">
                  <a:pos x="150" y="175"/>
                </a:cxn>
                <a:cxn ang="0">
                  <a:pos x="157" y="161"/>
                </a:cxn>
                <a:cxn ang="0">
                  <a:pos x="168" y="143"/>
                </a:cxn>
                <a:cxn ang="0">
                  <a:pos x="179" y="129"/>
                </a:cxn>
                <a:cxn ang="0">
                  <a:pos x="221" y="28"/>
                </a:cxn>
                <a:cxn ang="0">
                  <a:pos x="83" y="42"/>
                </a:cxn>
                <a:cxn ang="0">
                  <a:pos x="67" y="62"/>
                </a:cxn>
                <a:cxn ang="0">
                  <a:pos x="54" y="81"/>
                </a:cxn>
                <a:cxn ang="0">
                  <a:pos x="42" y="101"/>
                </a:cxn>
                <a:cxn ang="0">
                  <a:pos x="31" y="122"/>
                </a:cxn>
                <a:cxn ang="0">
                  <a:pos x="25" y="136"/>
                </a:cxn>
                <a:cxn ang="0">
                  <a:pos x="12" y="177"/>
                </a:cxn>
                <a:cxn ang="0">
                  <a:pos x="7" y="198"/>
                </a:cxn>
                <a:cxn ang="0">
                  <a:pos x="5" y="212"/>
                </a:cxn>
                <a:cxn ang="0">
                  <a:pos x="3" y="231"/>
                </a:cxn>
                <a:cxn ang="0">
                  <a:pos x="2" y="249"/>
                </a:cxn>
                <a:cxn ang="0">
                  <a:pos x="0" y="285"/>
                </a:cxn>
                <a:cxn ang="0">
                  <a:pos x="2" y="299"/>
                </a:cxn>
                <a:cxn ang="0">
                  <a:pos x="4" y="314"/>
                </a:cxn>
                <a:cxn ang="0">
                  <a:pos x="7" y="330"/>
                </a:cxn>
                <a:cxn ang="0">
                  <a:pos x="13" y="352"/>
                </a:cxn>
                <a:cxn ang="0">
                  <a:pos x="22" y="378"/>
                </a:cxn>
                <a:cxn ang="0">
                  <a:pos x="31" y="401"/>
                </a:cxn>
                <a:cxn ang="0">
                  <a:pos x="44" y="425"/>
                </a:cxn>
                <a:cxn ang="0">
                  <a:pos x="57" y="447"/>
                </a:cxn>
                <a:cxn ang="0">
                  <a:pos x="68" y="462"/>
                </a:cxn>
                <a:cxn ang="0">
                  <a:pos x="82" y="480"/>
                </a:cxn>
                <a:cxn ang="0">
                  <a:pos x="97" y="496"/>
                </a:cxn>
                <a:cxn ang="0">
                  <a:pos x="181" y="396"/>
                </a:cxn>
                <a:cxn ang="0">
                  <a:pos x="157" y="361"/>
                </a:cxn>
                <a:cxn ang="0">
                  <a:pos x="145" y="338"/>
                </a:cxn>
                <a:cxn ang="0">
                  <a:pos x="132" y="293"/>
                </a:cxn>
                <a:cxn ang="0">
                  <a:pos x="130" y="276"/>
                </a:cxn>
              </a:cxnLst>
              <a:rect l="0" t="0" r="r" b="b"/>
              <a:pathLst>
                <a:path w="227" h="496">
                  <a:moveTo>
                    <a:pt x="132" y="244"/>
                  </a:moveTo>
                  <a:lnTo>
                    <a:pt x="134" y="232"/>
                  </a:lnTo>
                  <a:lnTo>
                    <a:pt x="136" y="218"/>
                  </a:lnTo>
                  <a:lnTo>
                    <a:pt x="137" y="211"/>
                  </a:lnTo>
                  <a:lnTo>
                    <a:pt x="139" y="204"/>
                  </a:lnTo>
                  <a:lnTo>
                    <a:pt x="142" y="196"/>
                  </a:lnTo>
                  <a:lnTo>
                    <a:pt x="147" y="183"/>
                  </a:lnTo>
                  <a:lnTo>
                    <a:pt x="150" y="175"/>
                  </a:lnTo>
                  <a:lnTo>
                    <a:pt x="154" y="168"/>
                  </a:lnTo>
                  <a:lnTo>
                    <a:pt x="157" y="161"/>
                  </a:lnTo>
                  <a:lnTo>
                    <a:pt x="160" y="156"/>
                  </a:lnTo>
                  <a:lnTo>
                    <a:pt x="168" y="143"/>
                  </a:lnTo>
                  <a:lnTo>
                    <a:pt x="175" y="133"/>
                  </a:lnTo>
                  <a:lnTo>
                    <a:pt x="179" y="129"/>
                  </a:lnTo>
                  <a:lnTo>
                    <a:pt x="227" y="173"/>
                  </a:lnTo>
                  <a:lnTo>
                    <a:pt x="221" y="28"/>
                  </a:lnTo>
                  <a:lnTo>
                    <a:pt x="38" y="0"/>
                  </a:lnTo>
                  <a:lnTo>
                    <a:pt x="83" y="42"/>
                  </a:lnTo>
                  <a:lnTo>
                    <a:pt x="76" y="49"/>
                  </a:lnTo>
                  <a:lnTo>
                    <a:pt x="67" y="62"/>
                  </a:lnTo>
                  <a:lnTo>
                    <a:pt x="62" y="67"/>
                  </a:lnTo>
                  <a:lnTo>
                    <a:pt x="54" y="81"/>
                  </a:lnTo>
                  <a:lnTo>
                    <a:pt x="49" y="88"/>
                  </a:lnTo>
                  <a:lnTo>
                    <a:pt x="42" y="101"/>
                  </a:lnTo>
                  <a:lnTo>
                    <a:pt x="38" y="109"/>
                  </a:lnTo>
                  <a:lnTo>
                    <a:pt x="31" y="122"/>
                  </a:lnTo>
                  <a:lnTo>
                    <a:pt x="29" y="128"/>
                  </a:lnTo>
                  <a:lnTo>
                    <a:pt x="25" y="136"/>
                  </a:lnTo>
                  <a:lnTo>
                    <a:pt x="16" y="162"/>
                  </a:lnTo>
                  <a:lnTo>
                    <a:pt x="12" y="177"/>
                  </a:lnTo>
                  <a:lnTo>
                    <a:pt x="10" y="184"/>
                  </a:lnTo>
                  <a:lnTo>
                    <a:pt x="7" y="198"/>
                  </a:lnTo>
                  <a:lnTo>
                    <a:pt x="6" y="205"/>
                  </a:lnTo>
                  <a:lnTo>
                    <a:pt x="5" y="212"/>
                  </a:lnTo>
                  <a:lnTo>
                    <a:pt x="3" y="225"/>
                  </a:lnTo>
                  <a:lnTo>
                    <a:pt x="3" y="231"/>
                  </a:lnTo>
                  <a:lnTo>
                    <a:pt x="2" y="244"/>
                  </a:lnTo>
                  <a:lnTo>
                    <a:pt x="2" y="249"/>
                  </a:lnTo>
                  <a:lnTo>
                    <a:pt x="1" y="252"/>
                  </a:lnTo>
                  <a:lnTo>
                    <a:pt x="0" y="285"/>
                  </a:lnTo>
                  <a:lnTo>
                    <a:pt x="1" y="292"/>
                  </a:lnTo>
                  <a:lnTo>
                    <a:pt x="2" y="299"/>
                  </a:lnTo>
                  <a:lnTo>
                    <a:pt x="2" y="306"/>
                  </a:lnTo>
                  <a:lnTo>
                    <a:pt x="4" y="314"/>
                  </a:lnTo>
                  <a:lnTo>
                    <a:pt x="5" y="322"/>
                  </a:lnTo>
                  <a:lnTo>
                    <a:pt x="7" y="330"/>
                  </a:lnTo>
                  <a:lnTo>
                    <a:pt x="9" y="337"/>
                  </a:lnTo>
                  <a:lnTo>
                    <a:pt x="13" y="352"/>
                  </a:lnTo>
                  <a:lnTo>
                    <a:pt x="17" y="365"/>
                  </a:lnTo>
                  <a:lnTo>
                    <a:pt x="22" y="378"/>
                  </a:lnTo>
                  <a:lnTo>
                    <a:pt x="26" y="388"/>
                  </a:lnTo>
                  <a:lnTo>
                    <a:pt x="31" y="401"/>
                  </a:lnTo>
                  <a:lnTo>
                    <a:pt x="38" y="414"/>
                  </a:lnTo>
                  <a:lnTo>
                    <a:pt x="44" y="425"/>
                  </a:lnTo>
                  <a:lnTo>
                    <a:pt x="50" y="436"/>
                  </a:lnTo>
                  <a:lnTo>
                    <a:pt x="57" y="447"/>
                  </a:lnTo>
                  <a:lnTo>
                    <a:pt x="60" y="451"/>
                  </a:lnTo>
                  <a:lnTo>
                    <a:pt x="68" y="462"/>
                  </a:lnTo>
                  <a:lnTo>
                    <a:pt x="75" y="471"/>
                  </a:lnTo>
                  <a:lnTo>
                    <a:pt x="82" y="480"/>
                  </a:lnTo>
                  <a:lnTo>
                    <a:pt x="89" y="488"/>
                  </a:lnTo>
                  <a:lnTo>
                    <a:pt x="97" y="496"/>
                  </a:lnTo>
                  <a:lnTo>
                    <a:pt x="189" y="404"/>
                  </a:lnTo>
                  <a:lnTo>
                    <a:pt x="181" y="396"/>
                  </a:lnTo>
                  <a:lnTo>
                    <a:pt x="165" y="375"/>
                  </a:lnTo>
                  <a:lnTo>
                    <a:pt x="157" y="361"/>
                  </a:lnTo>
                  <a:lnTo>
                    <a:pt x="153" y="353"/>
                  </a:lnTo>
                  <a:lnTo>
                    <a:pt x="145" y="338"/>
                  </a:lnTo>
                  <a:lnTo>
                    <a:pt x="137" y="313"/>
                  </a:lnTo>
                  <a:lnTo>
                    <a:pt x="132" y="293"/>
                  </a:lnTo>
                  <a:lnTo>
                    <a:pt x="131" y="284"/>
                  </a:lnTo>
                  <a:lnTo>
                    <a:pt x="130" y="276"/>
                  </a:lnTo>
                  <a:lnTo>
                    <a:pt x="132" y="244"/>
                  </a:lnTo>
                  <a:close/>
                </a:path>
              </a:pathLst>
            </a:custGeom>
            <a:solidFill>
              <a:srgbClr val="00A3A1"/>
            </a:solidFill>
            <a:ln w="12699">
              <a:solidFill>
                <a:sysClr val="window" lastClr="FFFFFF"/>
              </a:solidFill>
              <a:miter lim="800000"/>
              <a:headEnd type="none" w="sm" len="sm"/>
              <a:tailEnd type="none" w="sm" len="sm"/>
            </a:ln>
            <a:effectLst/>
          </p:spPr>
          <p:txBody>
            <a:bodyPr wrap="none" anchor="ctr"/>
            <a:lstStyle/>
            <a:p>
              <a:pPr>
                <a:defRP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9" name="Freeform 261"/>
            <p:cNvSpPr>
              <a:spLocks noChangeAspect="1"/>
            </p:cNvSpPr>
            <p:nvPr/>
          </p:nvSpPr>
          <p:spPr bwMode="gray">
            <a:xfrm>
              <a:off x="6540445" y="3251430"/>
              <a:ext cx="499854" cy="1091201"/>
            </a:xfrm>
            <a:custGeom>
              <a:avLst/>
              <a:gdLst/>
              <a:ahLst/>
              <a:cxnLst>
                <a:cxn ang="0">
                  <a:pos x="134" y="232"/>
                </a:cxn>
                <a:cxn ang="0">
                  <a:pos x="137" y="211"/>
                </a:cxn>
                <a:cxn ang="0">
                  <a:pos x="142" y="196"/>
                </a:cxn>
                <a:cxn ang="0">
                  <a:pos x="150" y="175"/>
                </a:cxn>
                <a:cxn ang="0">
                  <a:pos x="157" y="161"/>
                </a:cxn>
                <a:cxn ang="0">
                  <a:pos x="168" y="143"/>
                </a:cxn>
                <a:cxn ang="0">
                  <a:pos x="179" y="129"/>
                </a:cxn>
                <a:cxn ang="0">
                  <a:pos x="221" y="28"/>
                </a:cxn>
                <a:cxn ang="0">
                  <a:pos x="83" y="42"/>
                </a:cxn>
                <a:cxn ang="0">
                  <a:pos x="67" y="62"/>
                </a:cxn>
                <a:cxn ang="0">
                  <a:pos x="54" y="81"/>
                </a:cxn>
                <a:cxn ang="0">
                  <a:pos x="42" y="101"/>
                </a:cxn>
                <a:cxn ang="0">
                  <a:pos x="31" y="122"/>
                </a:cxn>
                <a:cxn ang="0">
                  <a:pos x="25" y="136"/>
                </a:cxn>
                <a:cxn ang="0">
                  <a:pos x="12" y="177"/>
                </a:cxn>
                <a:cxn ang="0">
                  <a:pos x="7" y="198"/>
                </a:cxn>
                <a:cxn ang="0">
                  <a:pos x="5" y="212"/>
                </a:cxn>
                <a:cxn ang="0">
                  <a:pos x="3" y="231"/>
                </a:cxn>
                <a:cxn ang="0">
                  <a:pos x="2" y="249"/>
                </a:cxn>
                <a:cxn ang="0">
                  <a:pos x="0" y="285"/>
                </a:cxn>
                <a:cxn ang="0">
                  <a:pos x="2" y="299"/>
                </a:cxn>
                <a:cxn ang="0">
                  <a:pos x="4" y="314"/>
                </a:cxn>
                <a:cxn ang="0">
                  <a:pos x="7" y="330"/>
                </a:cxn>
                <a:cxn ang="0">
                  <a:pos x="13" y="352"/>
                </a:cxn>
                <a:cxn ang="0">
                  <a:pos x="22" y="378"/>
                </a:cxn>
                <a:cxn ang="0">
                  <a:pos x="31" y="401"/>
                </a:cxn>
                <a:cxn ang="0">
                  <a:pos x="44" y="425"/>
                </a:cxn>
                <a:cxn ang="0">
                  <a:pos x="57" y="447"/>
                </a:cxn>
                <a:cxn ang="0">
                  <a:pos x="68" y="462"/>
                </a:cxn>
                <a:cxn ang="0">
                  <a:pos x="82" y="480"/>
                </a:cxn>
                <a:cxn ang="0">
                  <a:pos x="97" y="496"/>
                </a:cxn>
                <a:cxn ang="0">
                  <a:pos x="181" y="396"/>
                </a:cxn>
                <a:cxn ang="0">
                  <a:pos x="157" y="361"/>
                </a:cxn>
                <a:cxn ang="0">
                  <a:pos x="145" y="338"/>
                </a:cxn>
                <a:cxn ang="0">
                  <a:pos x="132" y="293"/>
                </a:cxn>
                <a:cxn ang="0">
                  <a:pos x="130" y="276"/>
                </a:cxn>
              </a:cxnLst>
              <a:rect l="0" t="0" r="r" b="b"/>
              <a:pathLst>
                <a:path w="227" h="496">
                  <a:moveTo>
                    <a:pt x="132" y="244"/>
                  </a:moveTo>
                  <a:lnTo>
                    <a:pt x="134" y="232"/>
                  </a:lnTo>
                  <a:lnTo>
                    <a:pt x="136" y="218"/>
                  </a:lnTo>
                  <a:lnTo>
                    <a:pt x="137" y="211"/>
                  </a:lnTo>
                  <a:lnTo>
                    <a:pt x="139" y="204"/>
                  </a:lnTo>
                  <a:lnTo>
                    <a:pt x="142" y="196"/>
                  </a:lnTo>
                  <a:lnTo>
                    <a:pt x="147" y="183"/>
                  </a:lnTo>
                  <a:lnTo>
                    <a:pt x="150" y="175"/>
                  </a:lnTo>
                  <a:lnTo>
                    <a:pt x="154" y="168"/>
                  </a:lnTo>
                  <a:lnTo>
                    <a:pt x="157" y="161"/>
                  </a:lnTo>
                  <a:lnTo>
                    <a:pt x="160" y="156"/>
                  </a:lnTo>
                  <a:lnTo>
                    <a:pt x="168" y="143"/>
                  </a:lnTo>
                  <a:lnTo>
                    <a:pt x="175" y="133"/>
                  </a:lnTo>
                  <a:lnTo>
                    <a:pt x="179" y="129"/>
                  </a:lnTo>
                  <a:lnTo>
                    <a:pt x="227" y="173"/>
                  </a:lnTo>
                  <a:lnTo>
                    <a:pt x="221" y="28"/>
                  </a:lnTo>
                  <a:lnTo>
                    <a:pt x="38" y="0"/>
                  </a:lnTo>
                  <a:lnTo>
                    <a:pt x="83" y="42"/>
                  </a:lnTo>
                  <a:lnTo>
                    <a:pt x="76" y="49"/>
                  </a:lnTo>
                  <a:lnTo>
                    <a:pt x="67" y="62"/>
                  </a:lnTo>
                  <a:lnTo>
                    <a:pt x="62" y="67"/>
                  </a:lnTo>
                  <a:lnTo>
                    <a:pt x="54" y="81"/>
                  </a:lnTo>
                  <a:lnTo>
                    <a:pt x="49" y="88"/>
                  </a:lnTo>
                  <a:lnTo>
                    <a:pt x="42" y="101"/>
                  </a:lnTo>
                  <a:lnTo>
                    <a:pt x="38" y="109"/>
                  </a:lnTo>
                  <a:lnTo>
                    <a:pt x="31" y="122"/>
                  </a:lnTo>
                  <a:lnTo>
                    <a:pt x="29" y="128"/>
                  </a:lnTo>
                  <a:lnTo>
                    <a:pt x="25" y="136"/>
                  </a:lnTo>
                  <a:lnTo>
                    <a:pt x="16" y="162"/>
                  </a:lnTo>
                  <a:lnTo>
                    <a:pt x="12" y="177"/>
                  </a:lnTo>
                  <a:lnTo>
                    <a:pt x="10" y="184"/>
                  </a:lnTo>
                  <a:lnTo>
                    <a:pt x="7" y="198"/>
                  </a:lnTo>
                  <a:lnTo>
                    <a:pt x="6" y="205"/>
                  </a:lnTo>
                  <a:lnTo>
                    <a:pt x="5" y="212"/>
                  </a:lnTo>
                  <a:lnTo>
                    <a:pt x="3" y="225"/>
                  </a:lnTo>
                  <a:lnTo>
                    <a:pt x="3" y="231"/>
                  </a:lnTo>
                  <a:lnTo>
                    <a:pt x="2" y="244"/>
                  </a:lnTo>
                  <a:lnTo>
                    <a:pt x="2" y="249"/>
                  </a:lnTo>
                  <a:lnTo>
                    <a:pt x="1" y="252"/>
                  </a:lnTo>
                  <a:lnTo>
                    <a:pt x="0" y="285"/>
                  </a:lnTo>
                  <a:lnTo>
                    <a:pt x="1" y="292"/>
                  </a:lnTo>
                  <a:lnTo>
                    <a:pt x="2" y="299"/>
                  </a:lnTo>
                  <a:lnTo>
                    <a:pt x="2" y="306"/>
                  </a:lnTo>
                  <a:lnTo>
                    <a:pt x="4" y="314"/>
                  </a:lnTo>
                  <a:lnTo>
                    <a:pt x="5" y="322"/>
                  </a:lnTo>
                  <a:lnTo>
                    <a:pt x="7" y="330"/>
                  </a:lnTo>
                  <a:lnTo>
                    <a:pt x="9" y="337"/>
                  </a:lnTo>
                  <a:lnTo>
                    <a:pt x="13" y="352"/>
                  </a:lnTo>
                  <a:lnTo>
                    <a:pt x="17" y="365"/>
                  </a:lnTo>
                  <a:lnTo>
                    <a:pt x="22" y="378"/>
                  </a:lnTo>
                  <a:lnTo>
                    <a:pt x="26" y="388"/>
                  </a:lnTo>
                  <a:lnTo>
                    <a:pt x="31" y="401"/>
                  </a:lnTo>
                  <a:lnTo>
                    <a:pt x="38" y="414"/>
                  </a:lnTo>
                  <a:lnTo>
                    <a:pt x="44" y="425"/>
                  </a:lnTo>
                  <a:lnTo>
                    <a:pt x="50" y="436"/>
                  </a:lnTo>
                  <a:lnTo>
                    <a:pt x="57" y="447"/>
                  </a:lnTo>
                  <a:lnTo>
                    <a:pt x="60" y="451"/>
                  </a:lnTo>
                  <a:lnTo>
                    <a:pt x="68" y="462"/>
                  </a:lnTo>
                  <a:lnTo>
                    <a:pt x="75" y="471"/>
                  </a:lnTo>
                  <a:lnTo>
                    <a:pt x="82" y="480"/>
                  </a:lnTo>
                  <a:lnTo>
                    <a:pt x="89" y="488"/>
                  </a:lnTo>
                  <a:lnTo>
                    <a:pt x="97" y="496"/>
                  </a:lnTo>
                  <a:lnTo>
                    <a:pt x="189" y="404"/>
                  </a:lnTo>
                  <a:lnTo>
                    <a:pt x="181" y="396"/>
                  </a:lnTo>
                  <a:lnTo>
                    <a:pt x="165" y="375"/>
                  </a:lnTo>
                  <a:lnTo>
                    <a:pt x="157" y="361"/>
                  </a:lnTo>
                  <a:lnTo>
                    <a:pt x="153" y="353"/>
                  </a:lnTo>
                  <a:lnTo>
                    <a:pt x="145" y="338"/>
                  </a:lnTo>
                  <a:lnTo>
                    <a:pt x="137" y="313"/>
                  </a:lnTo>
                  <a:lnTo>
                    <a:pt x="132" y="293"/>
                  </a:lnTo>
                  <a:lnTo>
                    <a:pt x="131" y="284"/>
                  </a:lnTo>
                  <a:lnTo>
                    <a:pt x="130" y="276"/>
                  </a:lnTo>
                  <a:lnTo>
                    <a:pt x="132" y="244"/>
                  </a:lnTo>
                  <a:close/>
                </a:path>
              </a:pathLst>
            </a:custGeom>
            <a:solidFill>
              <a:srgbClr val="00A3A1"/>
            </a:solidFill>
            <a:ln w="12699">
              <a:solidFill>
                <a:sysClr val="window" lastClr="FFFFFF"/>
              </a:solidFill>
              <a:miter lim="800000"/>
              <a:headEnd type="none" w="sm" len="sm"/>
              <a:tailEnd type="none" w="sm" len="sm"/>
            </a:ln>
            <a:effectLst/>
          </p:spPr>
          <p:txBody>
            <a:bodyPr wrap="none" anchor="ctr"/>
            <a:lstStyle/>
            <a:p>
              <a:pPr>
                <a:defRP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0" name="Freeform 262"/>
            <p:cNvSpPr>
              <a:spLocks noChangeAspect="1"/>
            </p:cNvSpPr>
            <p:nvPr/>
          </p:nvSpPr>
          <p:spPr bwMode="gray">
            <a:xfrm>
              <a:off x="6723505" y="4076136"/>
              <a:ext cx="1084112" cy="500088"/>
            </a:xfrm>
            <a:custGeom>
              <a:avLst/>
              <a:gdLst/>
              <a:ahLst/>
              <a:cxnLst>
                <a:cxn ang="0">
                  <a:pos x="312" y="221"/>
                </a:cxn>
                <a:cxn ang="0">
                  <a:pos x="350" y="212"/>
                </a:cxn>
                <a:cxn ang="0">
                  <a:pos x="369" y="206"/>
                </a:cxn>
                <a:cxn ang="0">
                  <a:pos x="398" y="194"/>
                </a:cxn>
                <a:cxn ang="0">
                  <a:pos x="416" y="185"/>
                </a:cxn>
                <a:cxn ang="0">
                  <a:pos x="439" y="171"/>
                </a:cxn>
                <a:cxn ang="0">
                  <a:pos x="449" y="165"/>
                </a:cxn>
                <a:cxn ang="0">
                  <a:pos x="460" y="158"/>
                </a:cxn>
                <a:cxn ang="0">
                  <a:pos x="468" y="151"/>
                </a:cxn>
                <a:cxn ang="0">
                  <a:pos x="485" y="137"/>
                </a:cxn>
                <a:cxn ang="0">
                  <a:pos x="493" y="129"/>
                </a:cxn>
                <a:cxn ang="0">
                  <a:pos x="397" y="40"/>
                </a:cxn>
                <a:cxn ang="0">
                  <a:pos x="379" y="56"/>
                </a:cxn>
                <a:cxn ang="0">
                  <a:pos x="359" y="68"/>
                </a:cxn>
                <a:cxn ang="0">
                  <a:pos x="336" y="80"/>
                </a:cxn>
                <a:cxn ang="0">
                  <a:pos x="300" y="91"/>
                </a:cxn>
                <a:cxn ang="0">
                  <a:pos x="281" y="94"/>
                </a:cxn>
                <a:cxn ang="0">
                  <a:pos x="239" y="96"/>
                </a:cxn>
                <a:cxn ang="0">
                  <a:pos x="223" y="93"/>
                </a:cxn>
                <a:cxn ang="0">
                  <a:pos x="201" y="89"/>
                </a:cxn>
                <a:cxn ang="0">
                  <a:pos x="172" y="78"/>
                </a:cxn>
                <a:cxn ang="0">
                  <a:pos x="159" y="71"/>
                </a:cxn>
                <a:cxn ang="0">
                  <a:pos x="135" y="56"/>
                </a:cxn>
                <a:cxn ang="0">
                  <a:pos x="170" y="0"/>
                </a:cxn>
                <a:cxn ang="0">
                  <a:pos x="0" y="187"/>
                </a:cxn>
                <a:cxn ang="0">
                  <a:pos x="47" y="152"/>
                </a:cxn>
                <a:cxn ang="0">
                  <a:pos x="65" y="165"/>
                </a:cxn>
                <a:cxn ang="0">
                  <a:pos x="78" y="174"/>
                </a:cxn>
                <a:cxn ang="0">
                  <a:pos x="92" y="182"/>
                </a:cxn>
                <a:cxn ang="0">
                  <a:pos x="106" y="190"/>
                </a:cxn>
                <a:cxn ang="0">
                  <a:pos x="119" y="196"/>
                </a:cxn>
                <a:cxn ang="0">
                  <a:pos x="134" y="203"/>
                </a:cxn>
                <a:cxn ang="0">
                  <a:pos x="166" y="213"/>
                </a:cxn>
                <a:cxn ang="0">
                  <a:pos x="182" y="218"/>
                </a:cxn>
                <a:cxn ang="0">
                  <a:pos x="196" y="221"/>
                </a:cxn>
                <a:cxn ang="0">
                  <a:pos x="210" y="223"/>
                </a:cxn>
                <a:cxn ang="0">
                  <a:pos x="229" y="225"/>
                </a:cxn>
                <a:cxn ang="0">
                  <a:pos x="241" y="226"/>
                </a:cxn>
                <a:cxn ang="0">
                  <a:pos x="254" y="227"/>
                </a:cxn>
                <a:cxn ang="0">
                  <a:pos x="267" y="227"/>
                </a:cxn>
              </a:cxnLst>
              <a:rect l="0" t="0" r="r" b="b"/>
              <a:pathLst>
                <a:path w="493" h="227">
                  <a:moveTo>
                    <a:pt x="273" y="226"/>
                  </a:moveTo>
                  <a:lnTo>
                    <a:pt x="312" y="221"/>
                  </a:lnTo>
                  <a:lnTo>
                    <a:pt x="320" y="220"/>
                  </a:lnTo>
                  <a:lnTo>
                    <a:pt x="350" y="212"/>
                  </a:lnTo>
                  <a:lnTo>
                    <a:pt x="357" y="210"/>
                  </a:lnTo>
                  <a:lnTo>
                    <a:pt x="369" y="206"/>
                  </a:lnTo>
                  <a:lnTo>
                    <a:pt x="381" y="201"/>
                  </a:lnTo>
                  <a:lnTo>
                    <a:pt x="398" y="194"/>
                  </a:lnTo>
                  <a:lnTo>
                    <a:pt x="411" y="188"/>
                  </a:lnTo>
                  <a:lnTo>
                    <a:pt x="416" y="185"/>
                  </a:lnTo>
                  <a:lnTo>
                    <a:pt x="428" y="179"/>
                  </a:lnTo>
                  <a:lnTo>
                    <a:pt x="439" y="171"/>
                  </a:lnTo>
                  <a:lnTo>
                    <a:pt x="444" y="168"/>
                  </a:lnTo>
                  <a:lnTo>
                    <a:pt x="449" y="165"/>
                  </a:lnTo>
                  <a:lnTo>
                    <a:pt x="454" y="161"/>
                  </a:lnTo>
                  <a:lnTo>
                    <a:pt x="460" y="158"/>
                  </a:lnTo>
                  <a:lnTo>
                    <a:pt x="464" y="154"/>
                  </a:lnTo>
                  <a:lnTo>
                    <a:pt x="468" y="151"/>
                  </a:lnTo>
                  <a:lnTo>
                    <a:pt x="477" y="144"/>
                  </a:lnTo>
                  <a:lnTo>
                    <a:pt x="485" y="137"/>
                  </a:lnTo>
                  <a:lnTo>
                    <a:pt x="489" y="133"/>
                  </a:lnTo>
                  <a:lnTo>
                    <a:pt x="493" y="129"/>
                  </a:lnTo>
                  <a:lnTo>
                    <a:pt x="402" y="36"/>
                  </a:lnTo>
                  <a:lnTo>
                    <a:pt x="397" y="40"/>
                  </a:lnTo>
                  <a:lnTo>
                    <a:pt x="386" y="50"/>
                  </a:lnTo>
                  <a:lnTo>
                    <a:pt x="379" y="56"/>
                  </a:lnTo>
                  <a:lnTo>
                    <a:pt x="366" y="64"/>
                  </a:lnTo>
                  <a:lnTo>
                    <a:pt x="359" y="68"/>
                  </a:lnTo>
                  <a:lnTo>
                    <a:pt x="343" y="76"/>
                  </a:lnTo>
                  <a:lnTo>
                    <a:pt x="336" y="80"/>
                  </a:lnTo>
                  <a:lnTo>
                    <a:pt x="319" y="86"/>
                  </a:lnTo>
                  <a:lnTo>
                    <a:pt x="300" y="91"/>
                  </a:lnTo>
                  <a:lnTo>
                    <a:pt x="291" y="93"/>
                  </a:lnTo>
                  <a:lnTo>
                    <a:pt x="281" y="94"/>
                  </a:lnTo>
                  <a:lnTo>
                    <a:pt x="266" y="96"/>
                  </a:lnTo>
                  <a:lnTo>
                    <a:pt x="239" y="96"/>
                  </a:lnTo>
                  <a:lnTo>
                    <a:pt x="238" y="96"/>
                  </a:lnTo>
                  <a:lnTo>
                    <a:pt x="223" y="93"/>
                  </a:lnTo>
                  <a:lnTo>
                    <a:pt x="215" y="92"/>
                  </a:lnTo>
                  <a:lnTo>
                    <a:pt x="201" y="89"/>
                  </a:lnTo>
                  <a:lnTo>
                    <a:pt x="194" y="86"/>
                  </a:lnTo>
                  <a:lnTo>
                    <a:pt x="172" y="78"/>
                  </a:lnTo>
                  <a:lnTo>
                    <a:pt x="165" y="74"/>
                  </a:lnTo>
                  <a:lnTo>
                    <a:pt x="159" y="71"/>
                  </a:lnTo>
                  <a:lnTo>
                    <a:pt x="146" y="63"/>
                  </a:lnTo>
                  <a:lnTo>
                    <a:pt x="135" y="56"/>
                  </a:lnTo>
                  <a:lnTo>
                    <a:pt x="127" y="49"/>
                  </a:lnTo>
                  <a:lnTo>
                    <a:pt x="170" y="0"/>
                  </a:lnTo>
                  <a:lnTo>
                    <a:pt x="32" y="39"/>
                  </a:lnTo>
                  <a:lnTo>
                    <a:pt x="0" y="187"/>
                  </a:lnTo>
                  <a:lnTo>
                    <a:pt x="39" y="145"/>
                  </a:lnTo>
                  <a:lnTo>
                    <a:pt x="47" y="152"/>
                  </a:lnTo>
                  <a:lnTo>
                    <a:pt x="53" y="156"/>
                  </a:lnTo>
                  <a:lnTo>
                    <a:pt x="65" y="165"/>
                  </a:lnTo>
                  <a:lnTo>
                    <a:pt x="72" y="170"/>
                  </a:lnTo>
                  <a:lnTo>
                    <a:pt x="78" y="174"/>
                  </a:lnTo>
                  <a:lnTo>
                    <a:pt x="85" y="179"/>
                  </a:lnTo>
                  <a:lnTo>
                    <a:pt x="92" y="182"/>
                  </a:lnTo>
                  <a:lnTo>
                    <a:pt x="98" y="186"/>
                  </a:lnTo>
                  <a:lnTo>
                    <a:pt x="106" y="190"/>
                  </a:lnTo>
                  <a:lnTo>
                    <a:pt x="113" y="194"/>
                  </a:lnTo>
                  <a:lnTo>
                    <a:pt x="119" y="196"/>
                  </a:lnTo>
                  <a:lnTo>
                    <a:pt x="126" y="199"/>
                  </a:lnTo>
                  <a:lnTo>
                    <a:pt x="134" y="203"/>
                  </a:lnTo>
                  <a:lnTo>
                    <a:pt x="159" y="212"/>
                  </a:lnTo>
                  <a:lnTo>
                    <a:pt x="166" y="213"/>
                  </a:lnTo>
                  <a:lnTo>
                    <a:pt x="175" y="216"/>
                  </a:lnTo>
                  <a:lnTo>
                    <a:pt x="182" y="218"/>
                  </a:lnTo>
                  <a:lnTo>
                    <a:pt x="189" y="219"/>
                  </a:lnTo>
                  <a:lnTo>
                    <a:pt x="196" y="221"/>
                  </a:lnTo>
                  <a:lnTo>
                    <a:pt x="202" y="221"/>
                  </a:lnTo>
                  <a:lnTo>
                    <a:pt x="210" y="223"/>
                  </a:lnTo>
                  <a:lnTo>
                    <a:pt x="217" y="224"/>
                  </a:lnTo>
                  <a:lnTo>
                    <a:pt x="229" y="225"/>
                  </a:lnTo>
                  <a:lnTo>
                    <a:pt x="234" y="226"/>
                  </a:lnTo>
                  <a:lnTo>
                    <a:pt x="241" y="226"/>
                  </a:lnTo>
                  <a:lnTo>
                    <a:pt x="247" y="226"/>
                  </a:lnTo>
                  <a:lnTo>
                    <a:pt x="254" y="227"/>
                  </a:lnTo>
                  <a:lnTo>
                    <a:pt x="260" y="227"/>
                  </a:lnTo>
                  <a:lnTo>
                    <a:pt x="267" y="227"/>
                  </a:lnTo>
                  <a:lnTo>
                    <a:pt x="273" y="226"/>
                  </a:lnTo>
                  <a:close/>
                </a:path>
              </a:pathLst>
            </a:custGeom>
            <a:solidFill>
              <a:srgbClr val="00A3A1"/>
            </a:solidFill>
            <a:ln w="12699">
              <a:solidFill>
                <a:sysClr val="window" lastClr="FFFFFF"/>
              </a:solidFill>
              <a:miter lim="800000"/>
              <a:headEnd type="none" w="sm" len="sm"/>
              <a:tailEnd type="none" w="sm" len="sm"/>
            </a:ln>
            <a:effectLst/>
          </p:spPr>
          <p:txBody>
            <a:bodyPr wrap="none" anchor="ctr"/>
            <a:lstStyle/>
            <a:p>
              <a:pPr>
                <a:defRP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1" name="Freeform 263"/>
            <p:cNvSpPr>
              <a:spLocks noChangeAspect="1"/>
            </p:cNvSpPr>
            <p:nvPr/>
          </p:nvSpPr>
          <p:spPr bwMode="gray">
            <a:xfrm>
              <a:off x="6723505" y="4076136"/>
              <a:ext cx="1084112" cy="500088"/>
            </a:xfrm>
            <a:custGeom>
              <a:avLst/>
              <a:gdLst/>
              <a:ahLst/>
              <a:cxnLst>
                <a:cxn ang="0">
                  <a:pos x="312" y="221"/>
                </a:cxn>
                <a:cxn ang="0">
                  <a:pos x="350" y="212"/>
                </a:cxn>
                <a:cxn ang="0">
                  <a:pos x="369" y="206"/>
                </a:cxn>
                <a:cxn ang="0">
                  <a:pos x="398" y="194"/>
                </a:cxn>
                <a:cxn ang="0">
                  <a:pos x="416" y="185"/>
                </a:cxn>
                <a:cxn ang="0">
                  <a:pos x="439" y="171"/>
                </a:cxn>
                <a:cxn ang="0">
                  <a:pos x="449" y="165"/>
                </a:cxn>
                <a:cxn ang="0">
                  <a:pos x="460" y="158"/>
                </a:cxn>
                <a:cxn ang="0">
                  <a:pos x="468" y="151"/>
                </a:cxn>
                <a:cxn ang="0">
                  <a:pos x="485" y="137"/>
                </a:cxn>
                <a:cxn ang="0">
                  <a:pos x="493" y="129"/>
                </a:cxn>
                <a:cxn ang="0">
                  <a:pos x="397" y="40"/>
                </a:cxn>
                <a:cxn ang="0">
                  <a:pos x="379" y="56"/>
                </a:cxn>
                <a:cxn ang="0">
                  <a:pos x="359" y="68"/>
                </a:cxn>
                <a:cxn ang="0">
                  <a:pos x="336" y="80"/>
                </a:cxn>
                <a:cxn ang="0">
                  <a:pos x="300" y="91"/>
                </a:cxn>
                <a:cxn ang="0">
                  <a:pos x="281" y="94"/>
                </a:cxn>
                <a:cxn ang="0">
                  <a:pos x="239" y="96"/>
                </a:cxn>
                <a:cxn ang="0">
                  <a:pos x="223" y="93"/>
                </a:cxn>
                <a:cxn ang="0">
                  <a:pos x="201" y="89"/>
                </a:cxn>
                <a:cxn ang="0">
                  <a:pos x="172" y="78"/>
                </a:cxn>
                <a:cxn ang="0">
                  <a:pos x="159" y="71"/>
                </a:cxn>
                <a:cxn ang="0">
                  <a:pos x="135" y="56"/>
                </a:cxn>
                <a:cxn ang="0">
                  <a:pos x="170" y="0"/>
                </a:cxn>
                <a:cxn ang="0">
                  <a:pos x="0" y="187"/>
                </a:cxn>
                <a:cxn ang="0">
                  <a:pos x="47" y="152"/>
                </a:cxn>
                <a:cxn ang="0">
                  <a:pos x="65" y="165"/>
                </a:cxn>
                <a:cxn ang="0">
                  <a:pos x="78" y="174"/>
                </a:cxn>
                <a:cxn ang="0">
                  <a:pos x="92" y="182"/>
                </a:cxn>
                <a:cxn ang="0">
                  <a:pos x="106" y="190"/>
                </a:cxn>
                <a:cxn ang="0">
                  <a:pos x="119" y="196"/>
                </a:cxn>
                <a:cxn ang="0">
                  <a:pos x="134" y="203"/>
                </a:cxn>
                <a:cxn ang="0">
                  <a:pos x="166" y="213"/>
                </a:cxn>
                <a:cxn ang="0">
                  <a:pos x="182" y="218"/>
                </a:cxn>
                <a:cxn ang="0">
                  <a:pos x="196" y="221"/>
                </a:cxn>
                <a:cxn ang="0">
                  <a:pos x="210" y="223"/>
                </a:cxn>
                <a:cxn ang="0">
                  <a:pos x="229" y="225"/>
                </a:cxn>
                <a:cxn ang="0">
                  <a:pos x="241" y="226"/>
                </a:cxn>
                <a:cxn ang="0">
                  <a:pos x="254" y="227"/>
                </a:cxn>
                <a:cxn ang="0">
                  <a:pos x="267" y="227"/>
                </a:cxn>
              </a:cxnLst>
              <a:rect l="0" t="0" r="r" b="b"/>
              <a:pathLst>
                <a:path w="493" h="227">
                  <a:moveTo>
                    <a:pt x="273" y="226"/>
                  </a:moveTo>
                  <a:lnTo>
                    <a:pt x="312" y="221"/>
                  </a:lnTo>
                  <a:lnTo>
                    <a:pt x="320" y="220"/>
                  </a:lnTo>
                  <a:lnTo>
                    <a:pt x="350" y="212"/>
                  </a:lnTo>
                  <a:lnTo>
                    <a:pt x="357" y="210"/>
                  </a:lnTo>
                  <a:lnTo>
                    <a:pt x="369" y="206"/>
                  </a:lnTo>
                  <a:lnTo>
                    <a:pt x="381" y="201"/>
                  </a:lnTo>
                  <a:lnTo>
                    <a:pt x="398" y="194"/>
                  </a:lnTo>
                  <a:lnTo>
                    <a:pt x="411" y="188"/>
                  </a:lnTo>
                  <a:lnTo>
                    <a:pt x="416" y="185"/>
                  </a:lnTo>
                  <a:lnTo>
                    <a:pt x="428" y="179"/>
                  </a:lnTo>
                  <a:lnTo>
                    <a:pt x="439" y="171"/>
                  </a:lnTo>
                  <a:lnTo>
                    <a:pt x="444" y="168"/>
                  </a:lnTo>
                  <a:lnTo>
                    <a:pt x="449" y="165"/>
                  </a:lnTo>
                  <a:lnTo>
                    <a:pt x="454" y="161"/>
                  </a:lnTo>
                  <a:lnTo>
                    <a:pt x="460" y="158"/>
                  </a:lnTo>
                  <a:lnTo>
                    <a:pt x="464" y="154"/>
                  </a:lnTo>
                  <a:lnTo>
                    <a:pt x="468" y="151"/>
                  </a:lnTo>
                  <a:lnTo>
                    <a:pt x="477" y="144"/>
                  </a:lnTo>
                  <a:lnTo>
                    <a:pt x="485" y="137"/>
                  </a:lnTo>
                  <a:lnTo>
                    <a:pt x="489" y="133"/>
                  </a:lnTo>
                  <a:lnTo>
                    <a:pt x="493" y="129"/>
                  </a:lnTo>
                  <a:lnTo>
                    <a:pt x="402" y="36"/>
                  </a:lnTo>
                  <a:lnTo>
                    <a:pt x="397" y="40"/>
                  </a:lnTo>
                  <a:lnTo>
                    <a:pt x="386" y="50"/>
                  </a:lnTo>
                  <a:lnTo>
                    <a:pt x="379" y="56"/>
                  </a:lnTo>
                  <a:lnTo>
                    <a:pt x="366" y="64"/>
                  </a:lnTo>
                  <a:lnTo>
                    <a:pt x="359" y="68"/>
                  </a:lnTo>
                  <a:lnTo>
                    <a:pt x="343" y="76"/>
                  </a:lnTo>
                  <a:lnTo>
                    <a:pt x="336" y="80"/>
                  </a:lnTo>
                  <a:lnTo>
                    <a:pt x="319" y="86"/>
                  </a:lnTo>
                  <a:lnTo>
                    <a:pt x="300" y="91"/>
                  </a:lnTo>
                  <a:lnTo>
                    <a:pt x="291" y="93"/>
                  </a:lnTo>
                  <a:lnTo>
                    <a:pt x="281" y="94"/>
                  </a:lnTo>
                  <a:lnTo>
                    <a:pt x="266" y="96"/>
                  </a:lnTo>
                  <a:lnTo>
                    <a:pt x="239" y="96"/>
                  </a:lnTo>
                  <a:lnTo>
                    <a:pt x="238" y="96"/>
                  </a:lnTo>
                  <a:lnTo>
                    <a:pt x="223" y="93"/>
                  </a:lnTo>
                  <a:lnTo>
                    <a:pt x="215" y="92"/>
                  </a:lnTo>
                  <a:lnTo>
                    <a:pt x="201" y="89"/>
                  </a:lnTo>
                  <a:lnTo>
                    <a:pt x="194" y="86"/>
                  </a:lnTo>
                  <a:lnTo>
                    <a:pt x="172" y="78"/>
                  </a:lnTo>
                  <a:lnTo>
                    <a:pt x="165" y="74"/>
                  </a:lnTo>
                  <a:lnTo>
                    <a:pt x="159" y="71"/>
                  </a:lnTo>
                  <a:lnTo>
                    <a:pt x="146" y="63"/>
                  </a:lnTo>
                  <a:lnTo>
                    <a:pt x="135" y="56"/>
                  </a:lnTo>
                  <a:lnTo>
                    <a:pt x="127" y="49"/>
                  </a:lnTo>
                  <a:lnTo>
                    <a:pt x="170" y="0"/>
                  </a:lnTo>
                  <a:lnTo>
                    <a:pt x="32" y="39"/>
                  </a:lnTo>
                  <a:lnTo>
                    <a:pt x="0" y="187"/>
                  </a:lnTo>
                  <a:lnTo>
                    <a:pt x="39" y="145"/>
                  </a:lnTo>
                  <a:lnTo>
                    <a:pt x="47" y="152"/>
                  </a:lnTo>
                  <a:lnTo>
                    <a:pt x="53" y="156"/>
                  </a:lnTo>
                  <a:lnTo>
                    <a:pt x="65" y="165"/>
                  </a:lnTo>
                  <a:lnTo>
                    <a:pt x="72" y="170"/>
                  </a:lnTo>
                  <a:lnTo>
                    <a:pt x="78" y="174"/>
                  </a:lnTo>
                  <a:lnTo>
                    <a:pt x="85" y="179"/>
                  </a:lnTo>
                  <a:lnTo>
                    <a:pt x="92" y="182"/>
                  </a:lnTo>
                  <a:lnTo>
                    <a:pt x="98" y="186"/>
                  </a:lnTo>
                  <a:lnTo>
                    <a:pt x="106" y="190"/>
                  </a:lnTo>
                  <a:lnTo>
                    <a:pt x="113" y="194"/>
                  </a:lnTo>
                  <a:lnTo>
                    <a:pt x="119" y="196"/>
                  </a:lnTo>
                  <a:lnTo>
                    <a:pt x="126" y="199"/>
                  </a:lnTo>
                  <a:lnTo>
                    <a:pt x="134" y="203"/>
                  </a:lnTo>
                  <a:lnTo>
                    <a:pt x="159" y="212"/>
                  </a:lnTo>
                  <a:lnTo>
                    <a:pt x="166" y="213"/>
                  </a:lnTo>
                  <a:lnTo>
                    <a:pt x="175" y="216"/>
                  </a:lnTo>
                  <a:lnTo>
                    <a:pt x="182" y="218"/>
                  </a:lnTo>
                  <a:lnTo>
                    <a:pt x="189" y="219"/>
                  </a:lnTo>
                  <a:lnTo>
                    <a:pt x="196" y="221"/>
                  </a:lnTo>
                  <a:lnTo>
                    <a:pt x="202" y="221"/>
                  </a:lnTo>
                  <a:lnTo>
                    <a:pt x="210" y="223"/>
                  </a:lnTo>
                  <a:lnTo>
                    <a:pt x="217" y="224"/>
                  </a:lnTo>
                  <a:lnTo>
                    <a:pt x="229" y="225"/>
                  </a:lnTo>
                  <a:lnTo>
                    <a:pt x="234" y="226"/>
                  </a:lnTo>
                  <a:lnTo>
                    <a:pt x="241" y="226"/>
                  </a:lnTo>
                  <a:lnTo>
                    <a:pt x="247" y="226"/>
                  </a:lnTo>
                  <a:lnTo>
                    <a:pt x="254" y="227"/>
                  </a:lnTo>
                  <a:lnTo>
                    <a:pt x="260" y="227"/>
                  </a:lnTo>
                  <a:lnTo>
                    <a:pt x="267" y="227"/>
                  </a:lnTo>
                  <a:lnTo>
                    <a:pt x="273" y="226"/>
                  </a:lnTo>
                  <a:close/>
                </a:path>
              </a:pathLst>
            </a:custGeom>
            <a:solidFill>
              <a:srgbClr val="00A3A1"/>
            </a:solidFill>
            <a:ln w="12699">
              <a:solidFill>
                <a:sysClr val="window" lastClr="FFFFFF"/>
              </a:solidFill>
              <a:miter lim="800000"/>
              <a:headEnd type="none" w="sm" len="sm"/>
              <a:tailEnd type="none" w="sm" len="sm"/>
            </a:ln>
            <a:effectLst/>
          </p:spPr>
          <p:txBody>
            <a:bodyPr wrap="none" anchor="ctr"/>
            <a:lstStyle/>
            <a:p>
              <a:pPr>
                <a:defRP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2" name="Freeform 264"/>
            <p:cNvSpPr>
              <a:spLocks noChangeAspect="1"/>
            </p:cNvSpPr>
            <p:nvPr/>
          </p:nvSpPr>
          <p:spPr bwMode="gray">
            <a:xfrm>
              <a:off x="7530286" y="3304071"/>
              <a:ext cx="508623" cy="1099974"/>
            </a:xfrm>
            <a:custGeom>
              <a:avLst/>
              <a:gdLst/>
              <a:ahLst/>
              <a:cxnLst>
                <a:cxn ang="0">
                  <a:pos x="231" y="216"/>
                </a:cxn>
                <a:cxn ang="0">
                  <a:pos x="231" y="203"/>
                </a:cxn>
                <a:cxn ang="0">
                  <a:pos x="227" y="181"/>
                </a:cxn>
                <a:cxn ang="0">
                  <a:pos x="222" y="158"/>
                </a:cxn>
                <a:cxn ang="0">
                  <a:pos x="215" y="131"/>
                </a:cxn>
                <a:cxn ang="0">
                  <a:pos x="206" y="107"/>
                </a:cxn>
                <a:cxn ang="0">
                  <a:pos x="197" y="89"/>
                </a:cxn>
                <a:cxn ang="0">
                  <a:pos x="188" y="71"/>
                </a:cxn>
                <a:cxn ang="0">
                  <a:pos x="181" y="60"/>
                </a:cxn>
                <a:cxn ang="0">
                  <a:pos x="171" y="45"/>
                </a:cxn>
                <a:cxn ang="0">
                  <a:pos x="160" y="29"/>
                </a:cxn>
                <a:cxn ang="0">
                  <a:pos x="150" y="16"/>
                </a:cxn>
                <a:cxn ang="0">
                  <a:pos x="143" y="9"/>
                </a:cxn>
                <a:cxn ang="0">
                  <a:pos x="135" y="0"/>
                </a:cxn>
                <a:cxn ang="0">
                  <a:pos x="42" y="91"/>
                </a:cxn>
                <a:cxn ang="0">
                  <a:pos x="56" y="107"/>
                </a:cxn>
                <a:cxn ang="0">
                  <a:pos x="70" y="127"/>
                </a:cxn>
                <a:cxn ang="0">
                  <a:pos x="83" y="150"/>
                </a:cxn>
                <a:cxn ang="0">
                  <a:pos x="92" y="174"/>
                </a:cxn>
                <a:cxn ang="0">
                  <a:pos x="97" y="193"/>
                </a:cxn>
                <a:cxn ang="0">
                  <a:pos x="101" y="220"/>
                </a:cxn>
                <a:cxn ang="0">
                  <a:pos x="99" y="262"/>
                </a:cxn>
                <a:cxn ang="0">
                  <a:pos x="96" y="284"/>
                </a:cxn>
                <a:cxn ang="0">
                  <a:pos x="83" y="319"/>
                </a:cxn>
                <a:cxn ang="0">
                  <a:pos x="73" y="339"/>
                </a:cxn>
                <a:cxn ang="0">
                  <a:pos x="61" y="356"/>
                </a:cxn>
                <a:cxn ang="0">
                  <a:pos x="47" y="373"/>
                </a:cxn>
                <a:cxn ang="0">
                  <a:pos x="54" y="467"/>
                </a:cxn>
                <a:cxn ang="0">
                  <a:pos x="144" y="461"/>
                </a:cxn>
                <a:cxn ang="0">
                  <a:pos x="162" y="439"/>
                </a:cxn>
                <a:cxn ang="0">
                  <a:pos x="176" y="420"/>
                </a:cxn>
                <a:cxn ang="0">
                  <a:pos x="188" y="400"/>
                </a:cxn>
                <a:cxn ang="0">
                  <a:pos x="199" y="379"/>
                </a:cxn>
                <a:cxn ang="0">
                  <a:pos x="208" y="358"/>
                </a:cxn>
                <a:cxn ang="0">
                  <a:pos x="221" y="317"/>
                </a:cxn>
                <a:cxn ang="0">
                  <a:pos x="226" y="296"/>
                </a:cxn>
                <a:cxn ang="0">
                  <a:pos x="229" y="275"/>
                </a:cxn>
                <a:cxn ang="0">
                  <a:pos x="231" y="258"/>
                </a:cxn>
              </a:cxnLst>
              <a:rect l="0" t="0" r="r" b="b"/>
              <a:pathLst>
                <a:path w="231" h="500">
                  <a:moveTo>
                    <a:pt x="231" y="252"/>
                  </a:moveTo>
                  <a:lnTo>
                    <a:pt x="231" y="216"/>
                  </a:lnTo>
                  <a:lnTo>
                    <a:pt x="231" y="211"/>
                  </a:lnTo>
                  <a:lnTo>
                    <a:pt x="231" y="203"/>
                  </a:lnTo>
                  <a:lnTo>
                    <a:pt x="229" y="190"/>
                  </a:lnTo>
                  <a:lnTo>
                    <a:pt x="227" y="181"/>
                  </a:lnTo>
                  <a:lnTo>
                    <a:pt x="225" y="166"/>
                  </a:lnTo>
                  <a:lnTo>
                    <a:pt x="222" y="158"/>
                  </a:lnTo>
                  <a:lnTo>
                    <a:pt x="218" y="144"/>
                  </a:lnTo>
                  <a:lnTo>
                    <a:pt x="215" y="131"/>
                  </a:lnTo>
                  <a:lnTo>
                    <a:pt x="210" y="118"/>
                  </a:lnTo>
                  <a:lnTo>
                    <a:pt x="206" y="107"/>
                  </a:lnTo>
                  <a:lnTo>
                    <a:pt x="203" y="100"/>
                  </a:lnTo>
                  <a:lnTo>
                    <a:pt x="197" y="89"/>
                  </a:lnTo>
                  <a:lnTo>
                    <a:pt x="194" y="82"/>
                  </a:lnTo>
                  <a:lnTo>
                    <a:pt x="188" y="71"/>
                  </a:lnTo>
                  <a:lnTo>
                    <a:pt x="185" y="66"/>
                  </a:lnTo>
                  <a:lnTo>
                    <a:pt x="181" y="60"/>
                  </a:lnTo>
                  <a:lnTo>
                    <a:pt x="177" y="54"/>
                  </a:lnTo>
                  <a:lnTo>
                    <a:pt x="171" y="45"/>
                  </a:lnTo>
                  <a:lnTo>
                    <a:pt x="167" y="39"/>
                  </a:lnTo>
                  <a:lnTo>
                    <a:pt x="160" y="29"/>
                  </a:lnTo>
                  <a:lnTo>
                    <a:pt x="153" y="21"/>
                  </a:lnTo>
                  <a:lnTo>
                    <a:pt x="150" y="16"/>
                  </a:lnTo>
                  <a:lnTo>
                    <a:pt x="146" y="12"/>
                  </a:lnTo>
                  <a:lnTo>
                    <a:pt x="143" y="9"/>
                  </a:lnTo>
                  <a:lnTo>
                    <a:pt x="139" y="5"/>
                  </a:lnTo>
                  <a:lnTo>
                    <a:pt x="135" y="0"/>
                  </a:lnTo>
                  <a:lnTo>
                    <a:pt x="124" y="78"/>
                  </a:lnTo>
                  <a:lnTo>
                    <a:pt x="42" y="91"/>
                  </a:lnTo>
                  <a:lnTo>
                    <a:pt x="47" y="96"/>
                  </a:lnTo>
                  <a:lnTo>
                    <a:pt x="56" y="107"/>
                  </a:lnTo>
                  <a:lnTo>
                    <a:pt x="62" y="114"/>
                  </a:lnTo>
                  <a:lnTo>
                    <a:pt x="70" y="127"/>
                  </a:lnTo>
                  <a:lnTo>
                    <a:pt x="75" y="135"/>
                  </a:lnTo>
                  <a:lnTo>
                    <a:pt x="83" y="150"/>
                  </a:lnTo>
                  <a:lnTo>
                    <a:pt x="86" y="157"/>
                  </a:lnTo>
                  <a:lnTo>
                    <a:pt x="92" y="174"/>
                  </a:lnTo>
                  <a:lnTo>
                    <a:pt x="95" y="183"/>
                  </a:lnTo>
                  <a:lnTo>
                    <a:pt x="97" y="193"/>
                  </a:lnTo>
                  <a:lnTo>
                    <a:pt x="99" y="203"/>
                  </a:lnTo>
                  <a:lnTo>
                    <a:pt x="101" y="220"/>
                  </a:lnTo>
                  <a:lnTo>
                    <a:pt x="101" y="255"/>
                  </a:lnTo>
                  <a:lnTo>
                    <a:pt x="99" y="262"/>
                  </a:lnTo>
                  <a:lnTo>
                    <a:pt x="97" y="277"/>
                  </a:lnTo>
                  <a:lnTo>
                    <a:pt x="96" y="284"/>
                  </a:lnTo>
                  <a:lnTo>
                    <a:pt x="91" y="298"/>
                  </a:lnTo>
                  <a:lnTo>
                    <a:pt x="83" y="319"/>
                  </a:lnTo>
                  <a:lnTo>
                    <a:pt x="80" y="327"/>
                  </a:lnTo>
                  <a:lnTo>
                    <a:pt x="73" y="339"/>
                  </a:lnTo>
                  <a:lnTo>
                    <a:pt x="65" y="351"/>
                  </a:lnTo>
                  <a:lnTo>
                    <a:pt x="61" y="356"/>
                  </a:lnTo>
                  <a:lnTo>
                    <a:pt x="53" y="367"/>
                  </a:lnTo>
                  <a:lnTo>
                    <a:pt x="47" y="373"/>
                  </a:lnTo>
                  <a:lnTo>
                    <a:pt x="0" y="333"/>
                  </a:lnTo>
                  <a:lnTo>
                    <a:pt x="54" y="467"/>
                  </a:lnTo>
                  <a:lnTo>
                    <a:pt x="188" y="500"/>
                  </a:lnTo>
                  <a:lnTo>
                    <a:pt x="144" y="461"/>
                  </a:lnTo>
                  <a:lnTo>
                    <a:pt x="151" y="453"/>
                  </a:lnTo>
                  <a:lnTo>
                    <a:pt x="162" y="439"/>
                  </a:lnTo>
                  <a:lnTo>
                    <a:pt x="171" y="427"/>
                  </a:lnTo>
                  <a:lnTo>
                    <a:pt x="176" y="420"/>
                  </a:lnTo>
                  <a:lnTo>
                    <a:pt x="184" y="406"/>
                  </a:lnTo>
                  <a:lnTo>
                    <a:pt x="188" y="400"/>
                  </a:lnTo>
                  <a:lnTo>
                    <a:pt x="196" y="386"/>
                  </a:lnTo>
                  <a:lnTo>
                    <a:pt x="199" y="379"/>
                  </a:lnTo>
                  <a:lnTo>
                    <a:pt x="204" y="366"/>
                  </a:lnTo>
                  <a:lnTo>
                    <a:pt x="208" y="358"/>
                  </a:lnTo>
                  <a:lnTo>
                    <a:pt x="217" y="333"/>
                  </a:lnTo>
                  <a:lnTo>
                    <a:pt x="221" y="317"/>
                  </a:lnTo>
                  <a:lnTo>
                    <a:pt x="224" y="310"/>
                  </a:lnTo>
                  <a:lnTo>
                    <a:pt x="226" y="296"/>
                  </a:lnTo>
                  <a:lnTo>
                    <a:pt x="227" y="289"/>
                  </a:lnTo>
                  <a:lnTo>
                    <a:pt x="229" y="275"/>
                  </a:lnTo>
                  <a:lnTo>
                    <a:pt x="230" y="269"/>
                  </a:lnTo>
                  <a:lnTo>
                    <a:pt x="231" y="258"/>
                  </a:lnTo>
                  <a:lnTo>
                    <a:pt x="231" y="252"/>
                  </a:lnTo>
                  <a:close/>
                </a:path>
              </a:pathLst>
            </a:custGeom>
            <a:solidFill>
              <a:srgbClr val="00A3A1"/>
            </a:solidFill>
            <a:ln w="12699">
              <a:solidFill>
                <a:sysClr val="window" lastClr="FFFFFF"/>
              </a:solidFill>
              <a:miter lim="800000"/>
              <a:headEnd type="none" w="sm" len="sm"/>
              <a:tailEnd type="none" w="sm" len="sm"/>
            </a:ln>
            <a:effectLst/>
          </p:spPr>
          <p:txBody>
            <a:bodyPr wrap="none" anchor="ctr"/>
            <a:lstStyle/>
            <a:p>
              <a:pPr>
                <a:defRP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3" name="Freeform 265"/>
            <p:cNvSpPr>
              <a:spLocks noChangeAspect="1"/>
            </p:cNvSpPr>
            <p:nvPr/>
          </p:nvSpPr>
          <p:spPr bwMode="gray">
            <a:xfrm>
              <a:off x="7530285" y="3304070"/>
              <a:ext cx="508623" cy="1099974"/>
            </a:xfrm>
            <a:custGeom>
              <a:avLst/>
              <a:gdLst/>
              <a:ahLst/>
              <a:cxnLst>
                <a:cxn ang="0">
                  <a:pos x="231" y="216"/>
                </a:cxn>
                <a:cxn ang="0">
                  <a:pos x="231" y="203"/>
                </a:cxn>
                <a:cxn ang="0">
                  <a:pos x="227" y="181"/>
                </a:cxn>
                <a:cxn ang="0">
                  <a:pos x="222" y="158"/>
                </a:cxn>
                <a:cxn ang="0">
                  <a:pos x="215" y="131"/>
                </a:cxn>
                <a:cxn ang="0">
                  <a:pos x="206" y="107"/>
                </a:cxn>
                <a:cxn ang="0">
                  <a:pos x="197" y="89"/>
                </a:cxn>
                <a:cxn ang="0">
                  <a:pos x="188" y="71"/>
                </a:cxn>
                <a:cxn ang="0">
                  <a:pos x="181" y="60"/>
                </a:cxn>
                <a:cxn ang="0">
                  <a:pos x="171" y="45"/>
                </a:cxn>
                <a:cxn ang="0">
                  <a:pos x="160" y="29"/>
                </a:cxn>
                <a:cxn ang="0">
                  <a:pos x="150" y="16"/>
                </a:cxn>
                <a:cxn ang="0">
                  <a:pos x="143" y="9"/>
                </a:cxn>
                <a:cxn ang="0">
                  <a:pos x="135" y="0"/>
                </a:cxn>
                <a:cxn ang="0">
                  <a:pos x="42" y="91"/>
                </a:cxn>
                <a:cxn ang="0">
                  <a:pos x="56" y="107"/>
                </a:cxn>
                <a:cxn ang="0">
                  <a:pos x="70" y="127"/>
                </a:cxn>
                <a:cxn ang="0">
                  <a:pos x="83" y="150"/>
                </a:cxn>
                <a:cxn ang="0">
                  <a:pos x="92" y="174"/>
                </a:cxn>
                <a:cxn ang="0">
                  <a:pos x="97" y="193"/>
                </a:cxn>
                <a:cxn ang="0">
                  <a:pos x="101" y="220"/>
                </a:cxn>
                <a:cxn ang="0">
                  <a:pos x="99" y="262"/>
                </a:cxn>
                <a:cxn ang="0">
                  <a:pos x="96" y="284"/>
                </a:cxn>
                <a:cxn ang="0">
                  <a:pos x="83" y="319"/>
                </a:cxn>
                <a:cxn ang="0">
                  <a:pos x="73" y="339"/>
                </a:cxn>
                <a:cxn ang="0">
                  <a:pos x="61" y="356"/>
                </a:cxn>
                <a:cxn ang="0">
                  <a:pos x="47" y="373"/>
                </a:cxn>
                <a:cxn ang="0">
                  <a:pos x="54" y="467"/>
                </a:cxn>
                <a:cxn ang="0">
                  <a:pos x="144" y="461"/>
                </a:cxn>
                <a:cxn ang="0">
                  <a:pos x="162" y="439"/>
                </a:cxn>
                <a:cxn ang="0">
                  <a:pos x="176" y="420"/>
                </a:cxn>
                <a:cxn ang="0">
                  <a:pos x="188" y="400"/>
                </a:cxn>
                <a:cxn ang="0">
                  <a:pos x="199" y="379"/>
                </a:cxn>
                <a:cxn ang="0">
                  <a:pos x="208" y="358"/>
                </a:cxn>
                <a:cxn ang="0">
                  <a:pos x="221" y="317"/>
                </a:cxn>
                <a:cxn ang="0">
                  <a:pos x="226" y="296"/>
                </a:cxn>
                <a:cxn ang="0">
                  <a:pos x="229" y="275"/>
                </a:cxn>
                <a:cxn ang="0">
                  <a:pos x="231" y="258"/>
                </a:cxn>
              </a:cxnLst>
              <a:rect l="0" t="0" r="r" b="b"/>
              <a:pathLst>
                <a:path w="231" h="500">
                  <a:moveTo>
                    <a:pt x="231" y="252"/>
                  </a:moveTo>
                  <a:lnTo>
                    <a:pt x="231" y="216"/>
                  </a:lnTo>
                  <a:lnTo>
                    <a:pt x="231" y="211"/>
                  </a:lnTo>
                  <a:lnTo>
                    <a:pt x="231" y="203"/>
                  </a:lnTo>
                  <a:lnTo>
                    <a:pt x="229" y="190"/>
                  </a:lnTo>
                  <a:lnTo>
                    <a:pt x="227" y="181"/>
                  </a:lnTo>
                  <a:lnTo>
                    <a:pt x="225" y="166"/>
                  </a:lnTo>
                  <a:lnTo>
                    <a:pt x="222" y="158"/>
                  </a:lnTo>
                  <a:lnTo>
                    <a:pt x="218" y="144"/>
                  </a:lnTo>
                  <a:lnTo>
                    <a:pt x="215" y="131"/>
                  </a:lnTo>
                  <a:lnTo>
                    <a:pt x="210" y="118"/>
                  </a:lnTo>
                  <a:lnTo>
                    <a:pt x="206" y="107"/>
                  </a:lnTo>
                  <a:lnTo>
                    <a:pt x="203" y="100"/>
                  </a:lnTo>
                  <a:lnTo>
                    <a:pt x="197" y="89"/>
                  </a:lnTo>
                  <a:lnTo>
                    <a:pt x="194" y="82"/>
                  </a:lnTo>
                  <a:lnTo>
                    <a:pt x="188" y="71"/>
                  </a:lnTo>
                  <a:lnTo>
                    <a:pt x="185" y="66"/>
                  </a:lnTo>
                  <a:lnTo>
                    <a:pt x="181" y="60"/>
                  </a:lnTo>
                  <a:lnTo>
                    <a:pt x="177" y="54"/>
                  </a:lnTo>
                  <a:lnTo>
                    <a:pt x="171" y="45"/>
                  </a:lnTo>
                  <a:lnTo>
                    <a:pt x="167" y="39"/>
                  </a:lnTo>
                  <a:lnTo>
                    <a:pt x="160" y="29"/>
                  </a:lnTo>
                  <a:lnTo>
                    <a:pt x="153" y="21"/>
                  </a:lnTo>
                  <a:lnTo>
                    <a:pt x="150" y="16"/>
                  </a:lnTo>
                  <a:lnTo>
                    <a:pt x="146" y="12"/>
                  </a:lnTo>
                  <a:lnTo>
                    <a:pt x="143" y="9"/>
                  </a:lnTo>
                  <a:lnTo>
                    <a:pt x="139" y="5"/>
                  </a:lnTo>
                  <a:lnTo>
                    <a:pt x="135" y="0"/>
                  </a:lnTo>
                  <a:lnTo>
                    <a:pt x="124" y="78"/>
                  </a:lnTo>
                  <a:lnTo>
                    <a:pt x="42" y="91"/>
                  </a:lnTo>
                  <a:lnTo>
                    <a:pt x="47" y="96"/>
                  </a:lnTo>
                  <a:lnTo>
                    <a:pt x="56" y="107"/>
                  </a:lnTo>
                  <a:lnTo>
                    <a:pt x="62" y="114"/>
                  </a:lnTo>
                  <a:lnTo>
                    <a:pt x="70" y="127"/>
                  </a:lnTo>
                  <a:lnTo>
                    <a:pt x="75" y="135"/>
                  </a:lnTo>
                  <a:lnTo>
                    <a:pt x="83" y="150"/>
                  </a:lnTo>
                  <a:lnTo>
                    <a:pt x="86" y="157"/>
                  </a:lnTo>
                  <a:lnTo>
                    <a:pt x="92" y="174"/>
                  </a:lnTo>
                  <a:lnTo>
                    <a:pt x="95" y="183"/>
                  </a:lnTo>
                  <a:lnTo>
                    <a:pt x="97" y="193"/>
                  </a:lnTo>
                  <a:lnTo>
                    <a:pt x="99" y="203"/>
                  </a:lnTo>
                  <a:lnTo>
                    <a:pt x="101" y="220"/>
                  </a:lnTo>
                  <a:lnTo>
                    <a:pt x="101" y="255"/>
                  </a:lnTo>
                  <a:lnTo>
                    <a:pt x="99" y="262"/>
                  </a:lnTo>
                  <a:lnTo>
                    <a:pt x="97" y="277"/>
                  </a:lnTo>
                  <a:lnTo>
                    <a:pt x="96" y="284"/>
                  </a:lnTo>
                  <a:lnTo>
                    <a:pt x="91" y="298"/>
                  </a:lnTo>
                  <a:lnTo>
                    <a:pt x="83" y="319"/>
                  </a:lnTo>
                  <a:lnTo>
                    <a:pt x="80" y="327"/>
                  </a:lnTo>
                  <a:lnTo>
                    <a:pt x="73" y="339"/>
                  </a:lnTo>
                  <a:lnTo>
                    <a:pt x="65" y="351"/>
                  </a:lnTo>
                  <a:lnTo>
                    <a:pt x="61" y="356"/>
                  </a:lnTo>
                  <a:lnTo>
                    <a:pt x="53" y="367"/>
                  </a:lnTo>
                  <a:lnTo>
                    <a:pt x="47" y="373"/>
                  </a:lnTo>
                  <a:lnTo>
                    <a:pt x="0" y="333"/>
                  </a:lnTo>
                  <a:lnTo>
                    <a:pt x="54" y="467"/>
                  </a:lnTo>
                  <a:lnTo>
                    <a:pt x="188" y="500"/>
                  </a:lnTo>
                  <a:lnTo>
                    <a:pt x="144" y="461"/>
                  </a:lnTo>
                  <a:lnTo>
                    <a:pt x="151" y="453"/>
                  </a:lnTo>
                  <a:lnTo>
                    <a:pt x="162" y="439"/>
                  </a:lnTo>
                  <a:lnTo>
                    <a:pt x="171" y="427"/>
                  </a:lnTo>
                  <a:lnTo>
                    <a:pt x="176" y="420"/>
                  </a:lnTo>
                  <a:lnTo>
                    <a:pt x="184" y="406"/>
                  </a:lnTo>
                  <a:lnTo>
                    <a:pt x="188" y="400"/>
                  </a:lnTo>
                  <a:lnTo>
                    <a:pt x="196" y="386"/>
                  </a:lnTo>
                  <a:lnTo>
                    <a:pt x="199" y="379"/>
                  </a:lnTo>
                  <a:lnTo>
                    <a:pt x="204" y="366"/>
                  </a:lnTo>
                  <a:lnTo>
                    <a:pt x="208" y="358"/>
                  </a:lnTo>
                  <a:lnTo>
                    <a:pt x="217" y="333"/>
                  </a:lnTo>
                  <a:lnTo>
                    <a:pt x="221" y="317"/>
                  </a:lnTo>
                  <a:lnTo>
                    <a:pt x="224" y="310"/>
                  </a:lnTo>
                  <a:lnTo>
                    <a:pt x="226" y="296"/>
                  </a:lnTo>
                  <a:lnTo>
                    <a:pt x="227" y="289"/>
                  </a:lnTo>
                  <a:lnTo>
                    <a:pt x="229" y="275"/>
                  </a:lnTo>
                  <a:lnTo>
                    <a:pt x="230" y="269"/>
                  </a:lnTo>
                  <a:lnTo>
                    <a:pt x="231" y="258"/>
                  </a:lnTo>
                  <a:lnTo>
                    <a:pt x="231" y="252"/>
                  </a:lnTo>
                  <a:close/>
                </a:path>
              </a:pathLst>
            </a:custGeom>
            <a:solidFill>
              <a:srgbClr val="00A3A1"/>
            </a:solidFill>
            <a:ln w="12699">
              <a:solidFill>
                <a:sysClr val="window" lastClr="FFFFFF"/>
              </a:solidFill>
              <a:miter lim="800000"/>
              <a:headEnd type="none" w="sm" len="sm"/>
              <a:tailEnd type="none" w="sm" len="sm"/>
            </a:ln>
            <a:effectLst/>
          </p:spPr>
          <p:txBody>
            <a:bodyPr wrap="none" anchor="ctr"/>
            <a:lstStyle/>
            <a:p>
              <a:pPr>
                <a:defRP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36" name="椭圆 35"/>
          <p:cNvSpPr/>
          <p:nvPr/>
        </p:nvSpPr>
        <p:spPr>
          <a:xfrm>
            <a:off x="3726446" y="2140914"/>
            <a:ext cx="978954" cy="971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7" name="文本框 36"/>
          <p:cNvSpPr txBox="1"/>
          <p:nvPr/>
        </p:nvSpPr>
        <p:spPr>
          <a:xfrm rot="16200000">
            <a:off x="3393884" y="2347443"/>
            <a:ext cx="588131" cy="408328"/>
          </a:xfrm>
          <a:prstGeom prst="rect">
            <a:avLst/>
          </a:prstGeom>
          <a:noFill/>
        </p:spPr>
        <p:txBody>
          <a:bodyPr spcFirstLastPara="1" wrap="none" lIns="0" tIns="0" rIns="0" bIns="0" numCol="1" rtlCol="0">
            <a:prstTxWarp prst="textArchUp">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数据录入</a:t>
            </a: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8" name="文本框 37"/>
          <p:cNvSpPr txBox="1"/>
          <p:nvPr/>
        </p:nvSpPr>
        <p:spPr>
          <a:xfrm rot="5400000">
            <a:off x="4368365" y="2454664"/>
            <a:ext cx="800005" cy="327915"/>
          </a:xfrm>
          <a:prstGeom prst="rect">
            <a:avLst/>
          </a:prstGeom>
          <a:noFill/>
        </p:spPr>
        <p:txBody>
          <a:bodyPr spcFirstLastPara="1" wrap="none" lIns="0" tIns="0" rIns="0" bIns="0" numCol="1" rtlCol="0">
            <a:prstTxWarp prst="textArchUp">
              <a:avLst>
                <a:gd name="adj" fmla="val 10800000"/>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产品展示</a:t>
            </a: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文本框 38"/>
          <p:cNvSpPr txBox="1"/>
          <p:nvPr/>
        </p:nvSpPr>
        <p:spPr>
          <a:xfrm rot="342269">
            <a:off x="3572532" y="3051929"/>
            <a:ext cx="1160240" cy="376310"/>
          </a:xfrm>
          <a:prstGeom prst="rect">
            <a:avLst/>
          </a:prstGeom>
          <a:noFill/>
        </p:spPr>
        <p:txBody>
          <a:bodyPr spcFirstLastPara="1" wrap="none" lIns="54610" tIns="54610" rIns="54610" bIns="54610" numCol="1" rtlCol="0">
            <a:prstTxWarp prst="textArchDown">
              <a:avLst/>
            </a:prstTxWarp>
            <a:noAutofit/>
          </a:bodyPr>
          <a:lstStyle/>
          <a:p>
            <a:pPr algn="ctr">
              <a:spcAft>
                <a:spcPts val="60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交叉销售</a:t>
            </a: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1" name="矩形 40"/>
          <p:cNvSpPr/>
          <p:nvPr/>
        </p:nvSpPr>
        <p:spPr>
          <a:xfrm>
            <a:off x="1305145" y="2332449"/>
            <a:ext cx="1736575" cy="497562"/>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对公业务跨渠道</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营销触点</a:t>
            </a: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7" name="文本框 46"/>
          <p:cNvSpPr txBox="1"/>
          <p:nvPr/>
        </p:nvSpPr>
        <p:spPr>
          <a:xfrm>
            <a:off x="638691" y="2414688"/>
            <a:ext cx="532530" cy="325753"/>
          </a:xfrm>
          <a:prstGeom prst="rect">
            <a:avLst/>
          </a:prstGeom>
          <a:noFill/>
        </p:spPr>
        <p:txBody>
          <a:bodyPr wrap="none" lIns="54610" tIns="54610" rIns="54610" bIns="54610" rtlCol="0">
            <a:noAutofit/>
          </a:bodyPr>
          <a:lstStyle/>
          <a:p>
            <a:pPr>
              <a:spcAft>
                <a:spcPts val="600"/>
              </a:spcAft>
            </a:pPr>
            <a:r>
              <a:rPr lang="zh-CN" altLang="en-US" sz="12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前台</a:t>
            </a:r>
            <a:endParaRPr lang="en-GB" sz="1200" b="1" dirty="0" err="1">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8" name="文本框 47"/>
          <p:cNvSpPr txBox="1"/>
          <p:nvPr/>
        </p:nvSpPr>
        <p:spPr>
          <a:xfrm>
            <a:off x="638691" y="4281549"/>
            <a:ext cx="1054766" cy="1139682"/>
          </a:xfrm>
          <a:prstGeom prst="rect">
            <a:avLst/>
          </a:prstGeom>
          <a:noFill/>
        </p:spPr>
        <p:txBody>
          <a:bodyPr wrap="none" lIns="54610" tIns="54610" rIns="54610" bIns="54610" rtlCol="0">
            <a:noAutofit/>
          </a:bodyPr>
          <a:lstStyle/>
          <a:p>
            <a:pPr>
              <a:spcAft>
                <a:spcPts val="600"/>
              </a:spcAft>
            </a:pPr>
            <a:r>
              <a:rPr lang="zh-CN" altLang="en-US" sz="12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中台</a:t>
            </a:r>
            <a:endParaRPr lang="en-GB" sz="1200" b="1" dirty="0" err="1">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9" name="矩形 48"/>
          <p:cNvSpPr/>
          <p:nvPr/>
        </p:nvSpPr>
        <p:spPr>
          <a:xfrm>
            <a:off x="1337698" y="5655131"/>
            <a:ext cx="3750554" cy="485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各类银行其他后台业务系统</a:t>
            </a: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0" name="矩形 49"/>
          <p:cNvSpPr/>
          <p:nvPr/>
        </p:nvSpPr>
        <p:spPr>
          <a:xfrm>
            <a:off x="3279114" y="3901223"/>
            <a:ext cx="506630" cy="117907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数据模型分析</a:t>
            </a:r>
            <a:endParaRPr lang="en-GB"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1" name="矩形 50"/>
          <p:cNvSpPr/>
          <p:nvPr/>
        </p:nvSpPr>
        <p:spPr>
          <a:xfrm>
            <a:off x="3796731" y="3908257"/>
            <a:ext cx="1302509" cy="1173224"/>
          </a:xfrm>
          <a:prstGeom prst="rect">
            <a:avLst/>
          </a:prstGeom>
          <a:gradFill flip="none" rotWithShape="1">
            <a:gsLst>
              <a:gs pos="24000">
                <a:srgbClr val="B690BB"/>
              </a:gs>
              <a:gs pos="0">
                <a:schemeClr val="bg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altLang="zh-CN"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360</a:t>
            </a:r>
            <a:r>
              <a:rPr lang="zh-CN" altLang="en-US"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视图</a:t>
            </a:r>
            <a:endParaRPr lang="en-US" altLang="zh-CN"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l"/>
            <a:r>
              <a:rPr lang="zh-CN" altLang="en-US"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客户分层分级</a:t>
            </a:r>
            <a:endParaRPr lang="en-US" altLang="zh-CN"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l"/>
            <a:r>
              <a:rPr lang="zh-CN" altLang="en-US"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产品智能化推介</a:t>
            </a:r>
            <a:endParaRPr lang="en-US" altLang="zh-CN"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l"/>
            <a:r>
              <a:rPr lang="en-US" altLang="zh-CN" sz="1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52" name="右箭头 51"/>
          <p:cNvSpPr/>
          <p:nvPr/>
        </p:nvSpPr>
        <p:spPr>
          <a:xfrm rot="16200000">
            <a:off x="3048770" y="1877147"/>
            <a:ext cx="328413" cy="3435595"/>
          </a:xfrm>
          <a:prstGeom prst="rightArrow">
            <a:avLst>
              <a:gd name="adj1" fmla="val 50000"/>
              <a:gd name="adj2" fmla="val 138512"/>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2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3" name="右箭头 52"/>
          <p:cNvSpPr/>
          <p:nvPr/>
        </p:nvSpPr>
        <p:spPr>
          <a:xfrm rot="16200000">
            <a:off x="3048770" y="3642204"/>
            <a:ext cx="328413" cy="3435595"/>
          </a:xfrm>
          <a:prstGeom prst="rightArrow">
            <a:avLst>
              <a:gd name="adj1" fmla="val 50000"/>
              <a:gd name="adj2" fmla="val 138512"/>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2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4" name="左右箭头 53"/>
          <p:cNvSpPr/>
          <p:nvPr/>
        </p:nvSpPr>
        <p:spPr>
          <a:xfrm>
            <a:off x="2974548" y="4320932"/>
            <a:ext cx="423389" cy="336479"/>
          </a:xfrm>
          <a:prstGeom prst="leftRightArrow">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2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6" name="标题 1"/>
          <p:cNvSpPr>
            <a:spLocks noGrp="1"/>
          </p:cNvSpPr>
          <p:nvPr>
            <p:ph type="title"/>
          </p:nvPr>
        </p:nvSpPr>
        <p:spPr>
          <a:xfrm>
            <a:off x="638691" y="429713"/>
            <a:ext cx="11030083" cy="762719"/>
          </a:xfrm>
        </p:spPr>
        <p:txBody>
          <a:bodyPr>
            <a:noAutofit/>
          </a:bodyPr>
          <a:lstStyle/>
          <a:p>
            <a:pPr defTabSz="957263" fontAlgn="base">
              <a:spcAft>
                <a:spcPct val="0"/>
              </a:spcAft>
            </a:pPr>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结合南京银行业务战略和现状调研分析，我们建议本次对公业务综合营销平台咨询项目将重点关注赋能一线、场景驱动和数据决策</a:t>
            </a:r>
            <a:endParaRPr 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0" name="文本框 39"/>
          <p:cNvSpPr txBox="1"/>
          <p:nvPr/>
        </p:nvSpPr>
        <p:spPr>
          <a:xfrm rot="21419139">
            <a:off x="3738524" y="1931053"/>
            <a:ext cx="966748" cy="650718"/>
          </a:xfrm>
          <a:prstGeom prst="rect">
            <a:avLst/>
          </a:prstGeom>
          <a:noFill/>
        </p:spPr>
        <p:txBody>
          <a:bodyPr spcFirstLastPara="1" wrap="none" lIns="54610" tIns="54610" rIns="54610" bIns="54610" numCol="1" rtlCol="0">
            <a:prstTxWarp prst="textArchUp">
              <a:avLst/>
            </a:prstTxWarp>
            <a:noAutofit/>
          </a:bodyPr>
          <a:lstStyle/>
          <a:p>
            <a:pPr algn="ctr">
              <a:spcAft>
                <a:spcPts val="60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智能销售工具</a:t>
            </a: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6" name="TextBox 8"/>
          <p:cNvSpPr txBox="1"/>
          <p:nvPr/>
        </p:nvSpPr>
        <p:spPr>
          <a:xfrm>
            <a:off x="5714367" y="1500794"/>
            <a:ext cx="4164819"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cs typeface="Arial Unicode MS" panose="020B0604020202020204" pitchFamily="34" charset="-122"/>
              </a:rPr>
              <a:t>支持总行和各分行对公业务的统一分析与管理</a:t>
            </a:r>
            <a:endParaRPr lang="en-US" sz="10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7" name="Rectangle 3"/>
          <p:cNvSpPr/>
          <p:nvPr/>
        </p:nvSpPr>
        <p:spPr>
          <a:xfrm>
            <a:off x="5345503" y="1190961"/>
            <a:ext cx="2916135" cy="25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未来需求的</a:t>
            </a:r>
            <a:r>
              <a:rPr lang="en-US" altLang="zh-CN" sz="14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8</a:t>
            </a:r>
            <a:r>
              <a:rPr lang="zh-CN" altLang="en-US" sz="14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个关键问题点</a:t>
            </a:r>
            <a:endParaRPr lang="en-US" sz="14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9" name="Oval 31"/>
          <p:cNvSpPr>
            <a:spLocks noChangeArrowheads="1"/>
          </p:cNvSpPr>
          <p:nvPr>
            <p:custDataLst>
              <p:tags r:id="rId1"/>
            </p:custDataLst>
          </p:nvPr>
        </p:nvSpPr>
        <p:spPr bwMode="auto">
          <a:xfrm>
            <a:off x="5448877" y="1492001"/>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1</a:t>
            </a:r>
          </a:p>
        </p:txBody>
      </p:sp>
      <p:sp>
        <p:nvSpPr>
          <p:cNvPr id="100" name="Oval 31"/>
          <p:cNvSpPr>
            <a:spLocks noChangeArrowheads="1"/>
          </p:cNvSpPr>
          <p:nvPr>
            <p:custDataLst>
              <p:tags r:id="rId2"/>
            </p:custDataLst>
          </p:nvPr>
        </p:nvSpPr>
        <p:spPr bwMode="auto">
          <a:xfrm>
            <a:off x="5448877" y="1792841"/>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a:t>
            </a:r>
          </a:p>
        </p:txBody>
      </p:sp>
      <p:sp>
        <p:nvSpPr>
          <p:cNvPr id="101" name="Oval 49"/>
          <p:cNvSpPr>
            <a:spLocks noChangeArrowheads="1"/>
          </p:cNvSpPr>
          <p:nvPr>
            <p:custDataLst>
              <p:tags r:id="rId3"/>
            </p:custDataLst>
          </p:nvPr>
        </p:nvSpPr>
        <p:spPr bwMode="auto">
          <a:xfrm>
            <a:off x="5448877" y="2996201"/>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6</a:t>
            </a:r>
          </a:p>
        </p:txBody>
      </p:sp>
      <p:sp>
        <p:nvSpPr>
          <p:cNvPr id="102" name="Oval 31"/>
          <p:cNvSpPr>
            <a:spLocks noChangeArrowheads="1"/>
          </p:cNvSpPr>
          <p:nvPr>
            <p:custDataLst>
              <p:tags r:id="rId4"/>
            </p:custDataLst>
          </p:nvPr>
        </p:nvSpPr>
        <p:spPr bwMode="auto">
          <a:xfrm>
            <a:off x="5448877" y="2695361"/>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5</a:t>
            </a:r>
          </a:p>
        </p:txBody>
      </p:sp>
      <p:sp>
        <p:nvSpPr>
          <p:cNvPr id="103" name="Oval 31"/>
          <p:cNvSpPr>
            <a:spLocks noChangeArrowheads="1"/>
          </p:cNvSpPr>
          <p:nvPr>
            <p:custDataLst>
              <p:tags r:id="rId5"/>
            </p:custDataLst>
          </p:nvPr>
        </p:nvSpPr>
        <p:spPr bwMode="auto">
          <a:xfrm>
            <a:off x="5448877" y="2394521"/>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a:t>
            </a:r>
          </a:p>
        </p:txBody>
      </p:sp>
      <p:sp>
        <p:nvSpPr>
          <p:cNvPr id="104" name="Oval 49"/>
          <p:cNvSpPr>
            <a:spLocks noChangeArrowheads="1"/>
          </p:cNvSpPr>
          <p:nvPr>
            <p:custDataLst>
              <p:tags r:id="rId6"/>
            </p:custDataLst>
          </p:nvPr>
        </p:nvSpPr>
        <p:spPr bwMode="auto">
          <a:xfrm>
            <a:off x="5448877" y="2093681"/>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p>
        </p:txBody>
      </p:sp>
      <p:sp>
        <p:nvSpPr>
          <p:cNvPr id="105" name="Oval 49"/>
          <p:cNvSpPr>
            <a:spLocks noChangeArrowheads="1"/>
          </p:cNvSpPr>
          <p:nvPr>
            <p:custDataLst>
              <p:tags r:id="rId7"/>
            </p:custDataLst>
          </p:nvPr>
        </p:nvSpPr>
        <p:spPr bwMode="auto">
          <a:xfrm>
            <a:off x="5448877" y="3297041"/>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7</a:t>
            </a:r>
          </a:p>
        </p:txBody>
      </p:sp>
      <p:sp>
        <p:nvSpPr>
          <p:cNvPr id="106" name="Oval 49"/>
          <p:cNvSpPr>
            <a:spLocks noChangeArrowheads="1"/>
          </p:cNvSpPr>
          <p:nvPr>
            <p:custDataLst>
              <p:tags r:id="rId8"/>
            </p:custDataLst>
          </p:nvPr>
        </p:nvSpPr>
        <p:spPr bwMode="auto">
          <a:xfrm>
            <a:off x="5448877" y="3597880"/>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8</a:t>
            </a:r>
          </a:p>
        </p:txBody>
      </p:sp>
      <p:sp>
        <p:nvSpPr>
          <p:cNvPr id="107" name="TextBox 8"/>
          <p:cNvSpPr txBox="1"/>
          <p:nvPr/>
        </p:nvSpPr>
        <p:spPr>
          <a:xfrm>
            <a:off x="5714367" y="2379282"/>
            <a:ext cx="2244601"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整合营销过程数据</a:t>
            </a:r>
            <a:endParaRPr lang="en-US" sz="11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8" name="TextBox 8"/>
          <p:cNvSpPr txBox="1"/>
          <p:nvPr/>
        </p:nvSpPr>
        <p:spPr>
          <a:xfrm>
            <a:off x="5714367" y="3273159"/>
            <a:ext cx="2244601"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自动化业绩考核</a:t>
            </a:r>
            <a:endParaRPr lang="en-US" sz="11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9" name="TextBox 8"/>
          <p:cNvSpPr txBox="1"/>
          <p:nvPr/>
        </p:nvSpPr>
        <p:spPr>
          <a:xfrm>
            <a:off x="5714367" y="2081323"/>
            <a:ext cx="2244601"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cs typeface="Arial Unicode MS" panose="020B0604020202020204" pitchFamily="34" charset="-122"/>
              </a:rPr>
              <a:t>360</a:t>
            </a:r>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度客户信息整合和展示</a:t>
            </a:r>
            <a:endParaRPr lang="en-US" sz="11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0" name="TextBox 8"/>
          <p:cNvSpPr txBox="1"/>
          <p:nvPr/>
        </p:nvSpPr>
        <p:spPr>
          <a:xfrm>
            <a:off x="5714367" y="2975200"/>
            <a:ext cx="2244601"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多层次客户资信规范和智能应用</a:t>
            </a:r>
            <a:endParaRPr lang="en-US" sz="11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1" name="TextBox 8"/>
          <p:cNvSpPr txBox="1"/>
          <p:nvPr/>
        </p:nvSpPr>
        <p:spPr>
          <a:xfrm>
            <a:off x="5714367" y="2677241"/>
            <a:ext cx="2244601"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便捷的销售工具和智能功能</a:t>
            </a:r>
            <a:endParaRPr lang="en-US" sz="11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2" name="TextBox 8"/>
          <p:cNvSpPr txBox="1"/>
          <p:nvPr/>
        </p:nvSpPr>
        <p:spPr>
          <a:xfrm>
            <a:off x="5714367" y="1783364"/>
            <a:ext cx="3619452"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良好的客户经理和客户使用体验</a:t>
            </a:r>
            <a:endParaRPr lang="en-US" sz="11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3" name="TextBox 8"/>
          <p:cNvSpPr txBox="1"/>
          <p:nvPr/>
        </p:nvSpPr>
        <p:spPr>
          <a:xfrm>
            <a:off x="5714367" y="3571116"/>
            <a:ext cx="2244601"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基于场景的全流程服务闭环管控</a:t>
            </a:r>
            <a:endParaRPr lang="en-US" sz="11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5" name="圆角矩形 114"/>
          <p:cNvSpPr/>
          <p:nvPr/>
        </p:nvSpPr>
        <p:spPr>
          <a:xfrm>
            <a:off x="8901629" y="1573881"/>
            <a:ext cx="2658263" cy="1517136"/>
          </a:xfrm>
          <a:prstGeom prst="roundRect">
            <a:avLst>
              <a:gd name="adj" fmla="val 356"/>
            </a:avLst>
          </a:prstGeom>
          <a:solidFill>
            <a:srgbClr val="00A3A1"/>
          </a:solidFill>
          <a:ln w="3175" cap="flat" cmpd="sng">
            <a:noFill/>
            <a:prstDash val="solid"/>
            <a:round/>
            <a:headEnd type="none" w="med" len="med"/>
            <a:tailEnd type="none" w="med" len="med"/>
          </a:ln>
          <a:effectLst/>
        </p:spPr>
        <p:txBody>
          <a:bodyPr anchor="ctr"/>
          <a:lstStyle/>
          <a:p>
            <a:pPr algn="ct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赋能一线</a:t>
            </a: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algn="ctr"/>
            <a:endParaRPr lang="en-US" altLang="zh-CN" sz="1200" b="1" dirty="0">
              <a:latin typeface="微软雅黑" panose="020B0503020204020204" pitchFamily="34" charset="-122"/>
              <a:ea typeface="微软雅黑" panose="020B0503020204020204" pitchFamily="34" charset="-122"/>
              <a:cs typeface="Arial Unicode MS" panose="020B0604020202020204" pitchFamily="34" charset="-122"/>
            </a:endParaRPr>
          </a:p>
          <a:p>
            <a:pPr marL="90488" indent="-90488">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为不同客户经理条线，不同分行的一线人员与客户的互动和营销过程赋能</a:t>
            </a:r>
            <a:endParaRPr lang="en-US" altLang="zh-CN" sz="1100" dirty="0">
              <a:latin typeface="微软雅黑" panose="020B0503020204020204" pitchFamily="34" charset="-122"/>
              <a:ea typeface="微软雅黑" panose="020B0503020204020204" pitchFamily="34" charset="-122"/>
              <a:cs typeface="Arial Unicode MS" panose="020B0604020202020204" pitchFamily="34" charset="-122"/>
            </a:endParaRPr>
          </a:p>
          <a:p>
            <a:pPr marL="90488" indent="-90488">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着重考虑端到端业务流程和数据打通为销售业务提供便捷的数据支撑</a:t>
            </a:r>
          </a:p>
        </p:txBody>
      </p:sp>
      <p:sp>
        <p:nvSpPr>
          <p:cNvPr id="116" name="矩形 2"/>
          <p:cNvSpPr/>
          <p:nvPr/>
        </p:nvSpPr>
        <p:spPr>
          <a:xfrm>
            <a:off x="8982439" y="1633823"/>
            <a:ext cx="367335" cy="308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6000" b="1" i="1" dirty="0">
                <a:solidFill>
                  <a:schemeClr val="tx1"/>
                </a:solidFill>
                <a:latin typeface="+mj-lt"/>
                <a:ea typeface="微软雅黑" panose="020B0503020204020204" pitchFamily="34" charset="-122"/>
                <a:cs typeface="Arial Unicode MS" panose="020B0604020202020204" pitchFamily="34" charset="-122"/>
              </a:rPr>
              <a:t>1</a:t>
            </a:r>
            <a:endParaRPr lang="en-GB" sz="6000" b="1" i="1" dirty="0" err="1">
              <a:solidFill>
                <a:schemeClr val="tx1"/>
              </a:solidFill>
              <a:latin typeface="+mj-lt"/>
              <a:ea typeface="微软雅黑" panose="020B0503020204020204" pitchFamily="34" charset="-122"/>
              <a:cs typeface="Arial Unicode MS" panose="020B0604020202020204" pitchFamily="34" charset="-122"/>
            </a:endParaRPr>
          </a:p>
        </p:txBody>
      </p:sp>
      <p:sp>
        <p:nvSpPr>
          <p:cNvPr id="117" name="圆角矩形 116"/>
          <p:cNvSpPr/>
          <p:nvPr/>
        </p:nvSpPr>
        <p:spPr>
          <a:xfrm>
            <a:off x="8901629" y="3168156"/>
            <a:ext cx="2658263" cy="1506706"/>
          </a:xfrm>
          <a:prstGeom prst="roundRect">
            <a:avLst>
              <a:gd name="adj" fmla="val 356"/>
            </a:avLst>
          </a:prstGeom>
          <a:solidFill>
            <a:srgbClr val="0091DA"/>
          </a:solidFill>
          <a:ln w="3175" cap="flat" cmpd="sng">
            <a:noFill/>
            <a:prstDash val="solid"/>
            <a:round/>
            <a:headEnd type="none" w="med" len="med"/>
            <a:tailEnd type="none" w="med" len="med"/>
          </a:ln>
          <a:effectLst/>
        </p:spPr>
        <p:txBody>
          <a:bodyPr anchor="ctr"/>
          <a:lstStyle/>
          <a:p>
            <a:pPr algn="ct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场景驱动</a:t>
            </a: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algn="ctr"/>
            <a:endParaRPr lang="en-US" altLang="zh-CN" sz="1200" b="1" dirty="0">
              <a:latin typeface="微软雅黑" panose="020B0503020204020204" pitchFamily="34" charset="-122"/>
              <a:ea typeface="微软雅黑" panose="020B0503020204020204" pitchFamily="34" charset="-122"/>
              <a:cs typeface="Arial Unicode MS" panose="020B0604020202020204" pitchFamily="34" charset="-122"/>
            </a:endParaRPr>
          </a:p>
          <a:p>
            <a:pPr marL="90488" indent="-90488">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应对不同类型差异化客户需求、不同分支行的管理特点的营销和互动场景</a:t>
            </a:r>
            <a:endParaRPr lang="en-US" altLang="zh-CN" sz="1100" dirty="0">
              <a:latin typeface="微软雅黑" panose="020B0503020204020204" pitchFamily="34" charset="-122"/>
              <a:ea typeface="微软雅黑" panose="020B0503020204020204" pitchFamily="34" charset="-122"/>
              <a:cs typeface="Arial Unicode MS" panose="020B0604020202020204" pitchFamily="34" charset="-122"/>
            </a:endParaRPr>
          </a:p>
          <a:p>
            <a:pPr marL="90488" indent="-90488">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cs typeface="Arial Unicode MS" panose="020B0604020202020204" pitchFamily="34" charset="-122"/>
              </a:rPr>
              <a:t>由前台业务场景驱动后端资源、流程和数据模型和技术平台支持。</a:t>
            </a:r>
            <a:endParaRPr lang="en-US" altLang="zh-CN" sz="1100" dirty="0">
              <a:latin typeface="微软雅黑" panose="020B0503020204020204" pitchFamily="34" charset="-122"/>
              <a:ea typeface="微软雅黑" panose="020B0503020204020204" pitchFamily="34" charset="-122"/>
              <a:cs typeface="Arial Unicode MS" panose="020B0604020202020204" pitchFamily="34" charset="-122"/>
            </a:endParaRPr>
          </a:p>
          <a:p>
            <a:endParaRPr lang="en-GB" sz="1100" b="1" dirty="0" err="1">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8" name="矩形 2"/>
          <p:cNvSpPr/>
          <p:nvPr/>
        </p:nvSpPr>
        <p:spPr>
          <a:xfrm>
            <a:off x="8997411" y="3255724"/>
            <a:ext cx="434845" cy="30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altLang="zh-CN" sz="6000" b="1" i="1" dirty="0">
                <a:solidFill>
                  <a:schemeClr val="tx1"/>
                </a:solidFill>
                <a:latin typeface="+mj-lt"/>
                <a:ea typeface="微软雅黑" panose="020B0503020204020204" pitchFamily="34" charset="-122"/>
                <a:cs typeface="Arial Unicode MS" panose="020B0604020202020204" pitchFamily="34" charset="-122"/>
              </a:rPr>
              <a:t>2</a:t>
            </a:r>
            <a:endParaRPr lang="en-GB" sz="6000" b="1" i="1" dirty="0" err="1">
              <a:solidFill>
                <a:schemeClr val="tx1"/>
              </a:solidFill>
              <a:latin typeface="+mj-lt"/>
              <a:ea typeface="微软雅黑" panose="020B0503020204020204" pitchFamily="34" charset="-122"/>
              <a:cs typeface="Arial Unicode MS" panose="020B0604020202020204" pitchFamily="34" charset="-122"/>
            </a:endParaRPr>
          </a:p>
        </p:txBody>
      </p:sp>
      <p:sp>
        <p:nvSpPr>
          <p:cNvPr id="119" name="圆角矩形 118"/>
          <p:cNvSpPr/>
          <p:nvPr/>
        </p:nvSpPr>
        <p:spPr>
          <a:xfrm>
            <a:off x="8901630" y="4733415"/>
            <a:ext cx="2658262" cy="1505807"/>
          </a:xfrm>
          <a:prstGeom prst="roundRect">
            <a:avLst>
              <a:gd name="adj" fmla="val 356"/>
            </a:avLst>
          </a:prstGeom>
          <a:solidFill>
            <a:schemeClr val="accent2"/>
          </a:solidFill>
          <a:ln w="3175" cap="flat" cmpd="sng">
            <a:noFill/>
            <a:prstDash val="solid"/>
            <a:round/>
            <a:headEnd type="none" w="med" len="med"/>
            <a:tailEnd type="none" w="med" len="med"/>
          </a:ln>
          <a:effectLst/>
        </p:spPr>
        <p:txBody>
          <a:bodyPr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数据决策</a:t>
            </a:r>
            <a:endParaRPr lang="en-US" altLang="zh-CN" sz="16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marL="90488" indent="-90488">
              <a:buFont typeface="Arial" panose="020B0604020202020204" pitchFamily="34" charset="0"/>
              <a:buChar char="•"/>
            </a:pP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整合产品和数据和系统，实现透明高效的数据互动和信息传递。</a:t>
            </a:r>
            <a:endParaRPr lang="en-US" altLang="zh-CN"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marL="90488" indent="-90488">
              <a:buFont typeface="Arial" panose="020B0604020202020204" pitchFamily="34" charset="0"/>
              <a:buChar char="•"/>
            </a:pP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业务数据及时传递至前端，业务员快速反应，抢得市场先机。</a:t>
            </a:r>
            <a:endParaRPr lang="en-US" altLang="zh-CN"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0" name="矩形 2"/>
          <p:cNvSpPr/>
          <p:nvPr/>
        </p:nvSpPr>
        <p:spPr>
          <a:xfrm>
            <a:off x="8970557" y="4857560"/>
            <a:ext cx="367335" cy="308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altLang="zh-CN" sz="6000" b="1" i="1" dirty="0">
                <a:solidFill>
                  <a:schemeClr val="bg1"/>
                </a:solidFill>
                <a:latin typeface="+mj-lt"/>
                <a:ea typeface="微软雅黑" panose="020B0503020204020204" pitchFamily="34" charset="-122"/>
                <a:cs typeface="Arial Unicode MS" panose="020B0604020202020204" pitchFamily="34" charset="-122"/>
              </a:rPr>
              <a:t>3</a:t>
            </a:r>
            <a:endParaRPr lang="en-GB" sz="6000" b="1" i="1" dirty="0" err="1">
              <a:solidFill>
                <a:schemeClr val="bg1"/>
              </a:solidFill>
              <a:latin typeface="+mj-lt"/>
              <a:ea typeface="微软雅黑" panose="020B0503020204020204" pitchFamily="34" charset="-122"/>
              <a:cs typeface="Arial Unicode MS" panose="020B0604020202020204" pitchFamily="34" charset="-122"/>
            </a:endParaRPr>
          </a:p>
        </p:txBody>
      </p:sp>
      <p:sp>
        <p:nvSpPr>
          <p:cNvPr id="121" name="Isosceles Triangle 81"/>
          <p:cNvSpPr/>
          <p:nvPr/>
        </p:nvSpPr>
        <p:spPr>
          <a:xfrm rot="16200000" flipV="1">
            <a:off x="6433052" y="3702934"/>
            <a:ext cx="4566309" cy="39657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b"/>
          <a:lstStyle/>
          <a:p>
            <a:pPr algn="l"/>
            <a:endParaRPr lang="en-GB" sz="15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2" name="文本框 51"/>
          <p:cNvSpPr txBox="1"/>
          <p:nvPr/>
        </p:nvSpPr>
        <p:spPr>
          <a:xfrm>
            <a:off x="7973246" y="1165116"/>
            <a:ext cx="4242397" cy="307776"/>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cs typeface="Arial Unicode MS" panose="020B0604020202020204" pitchFamily="34" charset="-122"/>
              </a:rPr>
              <a:t>南京银行新一代对公营销平台建设目标</a:t>
            </a:r>
            <a:endParaRPr lang="en-US" sz="1400" b="1" dirty="0">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64" name="Group 101"/>
          <p:cNvGrpSpPr/>
          <p:nvPr/>
        </p:nvGrpSpPr>
        <p:grpSpPr>
          <a:xfrm>
            <a:off x="4046695" y="2197179"/>
            <a:ext cx="330790" cy="508550"/>
            <a:chOff x="598440" y="1338263"/>
            <a:chExt cx="763588" cy="1303337"/>
          </a:xfrm>
          <a:solidFill>
            <a:schemeClr val="tx2"/>
          </a:solidFill>
        </p:grpSpPr>
        <p:sp>
          <p:nvSpPr>
            <p:cNvPr id="65" name="Freeform 4"/>
            <p:cNvSpPr>
              <a:spLocks/>
            </p:cNvSpPr>
            <p:nvPr/>
          </p:nvSpPr>
          <p:spPr bwMode="auto">
            <a:xfrm>
              <a:off x="735170" y="1338263"/>
              <a:ext cx="277813" cy="277813"/>
            </a:xfrm>
            <a:custGeom>
              <a:avLst/>
              <a:gdLst/>
              <a:ahLst/>
              <a:cxnLst>
                <a:cxn ang="0">
                  <a:pos x="120" y="186"/>
                </a:cxn>
                <a:cxn ang="0">
                  <a:pos x="187" y="78"/>
                </a:cxn>
                <a:cxn ang="0">
                  <a:pos x="79" y="11"/>
                </a:cxn>
                <a:cxn ang="0">
                  <a:pos x="11" y="119"/>
                </a:cxn>
                <a:cxn ang="0">
                  <a:pos x="120" y="186"/>
                </a:cxn>
              </a:cxnLst>
              <a:rect l="0" t="0" r="r" b="b"/>
              <a:pathLst>
                <a:path w="198" h="198">
                  <a:moveTo>
                    <a:pt x="120" y="186"/>
                  </a:moveTo>
                  <a:cubicBezTo>
                    <a:pt x="168" y="175"/>
                    <a:pt x="198" y="127"/>
                    <a:pt x="187" y="78"/>
                  </a:cubicBezTo>
                  <a:cubicBezTo>
                    <a:pt x="175" y="30"/>
                    <a:pt x="127" y="0"/>
                    <a:pt x="79" y="11"/>
                  </a:cubicBezTo>
                  <a:cubicBezTo>
                    <a:pt x="30" y="22"/>
                    <a:pt x="0" y="71"/>
                    <a:pt x="11" y="119"/>
                  </a:cubicBezTo>
                  <a:cubicBezTo>
                    <a:pt x="23" y="168"/>
                    <a:pt x="71" y="198"/>
                    <a:pt x="12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6" name="Freeform 5"/>
            <p:cNvSpPr>
              <a:spLocks noEditPoints="1"/>
            </p:cNvSpPr>
            <p:nvPr/>
          </p:nvSpPr>
          <p:spPr bwMode="auto">
            <a:xfrm>
              <a:off x="598440" y="1647825"/>
              <a:ext cx="763588" cy="993775"/>
            </a:xfrm>
            <a:custGeom>
              <a:avLst/>
              <a:gdLst/>
              <a:ahLst/>
              <a:cxnLst>
                <a:cxn ang="0">
                  <a:pos x="33" y="353"/>
                </a:cxn>
                <a:cxn ang="0">
                  <a:pos x="64" y="296"/>
                </a:cxn>
                <a:cxn ang="0">
                  <a:pos x="105" y="228"/>
                </a:cxn>
                <a:cxn ang="0">
                  <a:pos x="105" y="660"/>
                </a:cxn>
                <a:cxn ang="0">
                  <a:pos x="204" y="660"/>
                </a:cxn>
                <a:cxn ang="0">
                  <a:pos x="223" y="335"/>
                </a:cxn>
                <a:cxn ang="0">
                  <a:pos x="272" y="709"/>
                </a:cxn>
                <a:cxn ang="0">
                  <a:pos x="322" y="617"/>
                </a:cxn>
                <a:cxn ang="0">
                  <a:pos x="234" y="590"/>
                </a:cxn>
                <a:cxn ang="0">
                  <a:pos x="261" y="373"/>
                </a:cxn>
                <a:cxn ang="0">
                  <a:pos x="322" y="228"/>
                </a:cxn>
                <a:cxn ang="0">
                  <a:pos x="321" y="106"/>
                </a:cxn>
                <a:cxn ang="0">
                  <a:pos x="362" y="296"/>
                </a:cxn>
                <a:cxn ang="0">
                  <a:pos x="363" y="331"/>
                </a:cxn>
                <a:cxn ang="0">
                  <a:pos x="336" y="380"/>
                </a:cxn>
                <a:cxn ang="0">
                  <a:pos x="322" y="382"/>
                </a:cxn>
                <a:cxn ang="0">
                  <a:pos x="243" y="400"/>
                </a:cxn>
                <a:cxn ang="0">
                  <a:pos x="261" y="608"/>
                </a:cxn>
                <a:cxn ang="0">
                  <a:pos x="527" y="608"/>
                </a:cxn>
                <a:cxn ang="0">
                  <a:pos x="545" y="400"/>
                </a:cxn>
                <a:cxn ang="0">
                  <a:pos x="453" y="382"/>
                </a:cxn>
                <a:cxn ang="0">
                  <a:pos x="453" y="373"/>
                </a:cxn>
                <a:cxn ang="0">
                  <a:pos x="425" y="323"/>
                </a:cxn>
                <a:cxn ang="0">
                  <a:pos x="372" y="67"/>
                </a:cxn>
                <a:cxn ang="0">
                  <a:pos x="298" y="1"/>
                </a:cxn>
                <a:cxn ang="0">
                  <a:pos x="136" y="0"/>
                </a:cxn>
                <a:cxn ang="0">
                  <a:pos x="115" y="4"/>
                </a:cxn>
                <a:cxn ang="0">
                  <a:pos x="0" y="296"/>
                </a:cxn>
                <a:cxn ang="0">
                  <a:pos x="32" y="353"/>
                </a:cxn>
                <a:cxn ang="0">
                  <a:pos x="439" y="380"/>
                </a:cxn>
                <a:cxn ang="0">
                  <a:pos x="349" y="382"/>
                </a:cxn>
                <a:cxn ang="0">
                  <a:pos x="350" y="373"/>
                </a:cxn>
                <a:cxn ang="0">
                  <a:pos x="392" y="353"/>
                </a:cxn>
                <a:cxn ang="0">
                  <a:pos x="418" y="342"/>
                </a:cxn>
                <a:cxn ang="0">
                  <a:pos x="213" y="279"/>
                </a:cxn>
                <a:cxn ang="0">
                  <a:pos x="175" y="231"/>
                </a:cxn>
                <a:cxn ang="0">
                  <a:pos x="197" y="70"/>
                </a:cxn>
                <a:cxn ang="0">
                  <a:pos x="213" y="73"/>
                </a:cxn>
                <a:cxn ang="0">
                  <a:pos x="229" y="70"/>
                </a:cxn>
                <a:cxn ang="0">
                  <a:pos x="251" y="231"/>
                </a:cxn>
                <a:cxn ang="0">
                  <a:pos x="213" y="279"/>
                </a:cxn>
                <a:cxn ang="0">
                  <a:pos x="213" y="21"/>
                </a:cxn>
                <a:cxn ang="0">
                  <a:pos x="236" y="51"/>
                </a:cxn>
                <a:cxn ang="0">
                  <a:pos x="213" y="61"/>
                </a:cxn>
                <a:cxn ang="0">
                  <a:pos x="190" y="51"/>
                </a:cxn>
              </a:cxnLst>
              <a:rect l="0" t="0" r="r" b="b"/>
              <a:pathLst>
                <a:path w="545" h="709">
                  <a:moveTo>
                    <a:pt x="32" y="353"/>
                  </a:moveTo>
                  <a:cubicBezTo>
                    <a:pt x="33" y="353"/>
                    <a:pt x="33" y="353"/>
                    <a:pt x="33" y="353"/>
                  </a:cubicBezTo>
                  <a:cubicBezTo>
                    <a:pt x="51" y="353"/>
                    <a:pt x="65" y="338"/>
                    <a:pt x="64" y="320"/>
                  </a:cubicBezTo>
                  <a:cubicBezTo>
                    <a:pt x="64" y="312"/>
                    <a:pt x="64" y="304"/>
                    <a:pt x="64" y="296"/>
                  </a:cubicBezTo>
                  <a:cubicBezTo>
                    <a:pt x="64" y="198"/>
                    <a:pt x="85" y="140"/>
                    <a:pt x="105" y="105"/>
                  </a:cubicBezTo>
                  <a:cubicBezTo>
                    <a:pt x="105" y="228"/>
                    <a:pt x="105" y="228"/>
                    <a:pt x="105" y="228"/>
                  </a:cubicBezTo>
                  <a:cubicBezTo>
                    <a:pt x="105" y="304"/>
                    <a:pt x="105" y="304"/>
                    <a:pt x="105" y="304"/>
                  </a:cubicBezTo>
                  <a:cubicBezTo>
                    <a:pt x="105" y="660"/>
                    <a:pt x="105" y="660"/>
                    <a:pt x="105" y="660"/>
                  </a:cubicBezTo>
                  <a:cubicBezTo>
                    <a:pt x="105" y="687"/>
                    <a:pt x="127" y="709"/>
                    <a:pt x="154" y="709"/>
                  </a:cubicBezTo>
                  <a:cubicBezTo>
                    <a:pt x="182" y="709"/>
                    <a:pt x="204" y="687"/>
                    <a:pt x="204" y="660"/>
                  </a:cubicBezTo>
                  <a:cubicBezTo>
                    <a:pt x="204" y="335"/>
                    <a:pt x="204" y="335"/>
                    <a:pt x="204" y="335"/>
                  </a:cubicBezTo>
                  <a:cubicBezTo>
                    <a:pt x="223" y="335"/>
                    <a:pt x="223" y="335"/>
                    <a:pt x="223" y="335"/>
                  </a:cubicBezTo>
                  <a:cubicBezTo>
                    <a:pt x="223" y="660"/>
                    <a:pt x="223" y="660"/>
                    <a:pt x="223" y="660"/>
                  </a:cubicBezTo>
                  <a:cubicBezTo>
                    <a:pt x="223" y="687"/>
                    <a:pt x="245" y="709"/>
                    <a:pt x="272" y="709"/>
                  </a:cubicBezTo>
                  <a:cubicBezTo>
                    <a:pt x="300" y="709"/>
                    <a:pt x="322" y="687"/>
                    <a:pt x="322" y="660"/>
                  </a:cubicBezTo>
                  <a:cubicBezTo>
                    <a:pt x="322" y="617"/>
                    <a:pt x="322" y="617"/>
                    <a:pt x="322" y="617"/>
                  </a:cubicBezTo>
                  <a:cubicBezTo>
                    <a:pt x="261" y="617"/>
                    <a:pt x="261" y="617"/>
                    <a:pt x="261" y="617"/>
                  </a:cubicBezTo>
                  <a:cubicBezTo>
                    <a:pt x="246" y="617"/>
                    <a:pt x="234" y="605"/>
                    <a:pt x="234" y="590"/>
                  </a:cubicBezTo>
                  <a:cubicBezTo>
                    <a:pt x="234" y="400"/>
                    <a:pt x="234" y="400"/>
                    <a:pt x="234" y="400"/>
                  </a:cubicBezTo>
                  <a:cubicBezTo>
                    <a:pt x="234" y="385"/>
                    <a:pt x="246" y="373"/>
                    <a:pt x="261" y="373"/>
                  </a:cubicBezTo>
                  <a:cubicBezTo>
                    <a:pt x="322" y="373"/>
                    <a:pt x="322" y="373"/>
                    <a:pt x="322" y="373"/>
                  </a:cubicBezTo>
                  <a:cubicBezTo>
                    <a:pt x="322" y="228"/>
                    <a:pt x="322" y="228"/>
                    <a:pt x="322" y="228"/>
                  </a:cubicBezTo>
                  <a:cubicBezTo>
                    <a:pt x="322" y="226"/>
                    <a:pt x="322" y="224"/>
                    <a:pt x="321" y="221"/>
                  </a:cubicBezTo>
                  <a:cubicBezTo>
                    <a:pt x="321" y="106"/>
                    <a:pt x="321" y="106"/>
                    <a:pt x="321" y="106"/>
                  </a:cubicBezTo>
                  <a:cubicBezTo>
                    <a:pt x="321" y="107"/>
                    <a:pt x="322" y="107"/>
                    <a:pt x="322" y="107"/>
                  </a:cubicBezTo>
                  <a:cubicBezTo>
                    <a:pt x="341" y="142"/>
                    <a:pt x="362" y="200"/>
                    <a:pt x="362" y="296"/>
                  </a:cubicBezTo>
                  <a:cubicBezTo>
                    <a:pt x="362" y="304"/>
                    <a:pt x="362" y="312"/>
                    <a:pt x="361" y="320"/>
                  </a:cubicBezTo>
                  <a:cubicBezTo>
                    <a:pt x="361" y="324"/>
                    <a:pt x="362" y="328"/>
                    <a:pt x="363" y="331"/>
                  </a:cubicBezTo>
                  <a:cubicBezTo>
                    <a:pt x="348" y="340"/>
                    <a:pt x="338" y="355"/>
                    <a:pt x="336" y="373"/>
                  </a:cubicBezTo>
                  <a:cubicBezTo>
                    <a:pt x="336" y="376"/>
                    <a:pt x="336" y="378"/>
                    <a:pt x="336" y="380"/>
                  </a:cubicBezTo>
                  <a:cubicBezTo>
                    <a:pt x="336" y="381"/>
                    <a:pt x="336" y="382"/>
                    <a:pt x="336" y="382"/>
                  </a:cubicBezTo>
                  <a:cubicBezTo>
                    <a:pt x="322" y="382"/>
                    <a:pt x="322" y="382"/>
                    <a:pt x="322" y="382"/>
                  </a:cubicBezTo>
                  <a:cubicBezTo>
                    <a:pt x="261" y="382"/>
                    <a:pt x="261" y="382"/>
                    <a:pt x="261" y="382"/>
                  </a:cubicBezTo>
                  <a:cubicBezTo>
                    <a:pt x="251" y="382"/>
                    <a:pt x="243" y="390"/>
                    <a:pt x="243" y="400"/>
                  </a:cubicBezTo>
                  <a:cubicBezTo>
                    <a:pt x="243" y="590"/>
                    <a:pt x="243" y="590"/>
                    <a:pt x="243" y="590"/>
                  </a:cubicBezTo>
                  <a:cubicBezTo>
                    <a:pt x="243" y="600"/>
                    <a:pt x="251" y="608"/>
                    <a:pt x="261" y="608"/>
                  </a:cubicBezTo>
                  <a:cubicBezTo>
                    <a:pt x="322" y="608"/>
                    <a:pt x="322" y="608"/>
                    <a:pt x="322" y="608"/>
                  </a:cubicBezTo>
                  <a:cubicBezTo>
                    <a:pt x="527" y="608"/>
                    <a:pt x="527" y="608"/>
                    <a:pt x="527" y="608"/>
                  </a:cubicBezTo>
                  <a:cubicBezTo>
                    <a:pt x="537" y="608"/>
                    <a:pt x="545" y="600"/>
                    <a:pt x="545" y="590"/>
                  </a:cubicBezTo>
                  <a:cubicBezTo>
                    <a:pt x="545" y="400"/>
                    <a:pt x="545" y="400"/>
                    <a:pt x="545" y="400"/>
                  </a:cubicBezTo>
                  <a:cubicBezTo>
                    <a:pt x="545" y="390"/>
                    <a:pt x="537" y="382"/>
                    <a:pt x="527" y="382"/>
                  </a:cubicBezTo>
                  <a:cubicBezTo>
                    <a:pt x="453" y="382"/>
                    <a:pt x="453" y="382"/>
                    <a:pt x="453" y="382"/>
                  </a:cubicBezTo>
                  <a:cubicBezTo>
                    <a:pt x="453" y="382"/>
                    <a:pt x="453" y="381"/>
                    <a:pt x="453" y="380"/>
                  </a:cubicBezTo>
                  <a:cubicBezTo>
                    <a:pt x="453" y="378"/>
                    <a:pt x="453" y="376"/>
                    <a:pt x="453" y="373"/>
                  </a:cubicBezTo>
                  <a:cubicBezTo>
                    <a:pt x="450" y="355"/>
                    <a:pt x="440" y="339"/>
                    <a:pt x="424" y="330"/>
                  </a:cubicBezTo>
                  <a:cubicBezTo>
                    <a:pt x="425" y="327"/>
                    <a:pt x="425" y="325"/>
                    <a:pt x="425" y="323"/>
                  </a:cubicBezTo>
                  <a:cubicBezTo>
                    <a:pt x="426" y="314"/>
                    <a:pt x="426" y="305"/>
                    <a:pt x="426" y="296"/>
                  </a:cubicBezTo>
                  <a:cubicBezTo>
                    <a:pt x="426" y="184"/>
                    <a:pt x="400" y="112"/>
                    <a:pt x="372" y="67"/>
                  </a:cubicBezTo>
                  <a:cubicBezTo>
                    <a:pt x="344" y="22"/>
                    <a:pt x="315" y="6"/>
                    <a:pt x="311" y="4"/>
                  </a:cubicBezTo>
                  <a:cubicBezTo>
                    <a:pt x="307" y="2"/>
                    <a:pt x="302" y="1"/>
                    <a:pt x="298" y="1"/>
                  </a:cubicBezTo>
                  <a:cubicBezTo>
                    <a:pt x="296" y="0"/>
                    <a:pt x="293" y="0"/>
                    <a:pt x="290" y="0"/>
                  </a:cubicBezTo>
                  <a:cubicBezTo>
                    <a:pt x="136" y="0"/>
                    <a:pt x="136" y="0"/>
                    <a:pt x="136" y="0"/>
                  </a:cubicBezTo>
                  <a:cubicBezTo>
                    <a:pt x="133" y="0"/>
                    <a:pt x="131" y="0"/>
                    <a:pt x="128" y="1"/>
                  </a:cubicBezTo>
                  <a:cubicBezTo>
                    <a:pt x="124" y="1"/>
                    <a:pt x="119" y="2"/>
                    <a:pt x="115" y="4"/>
                  </a:cubicBezTo>
                  <a:cubicBezTo>
                    <a:pt x="111" y="6"/>
                    <a:pt x="81" y="22"/>
                    <a:pt x="53" y="67"/>
                  </a:cubicBezTo>
                  <a:cubicBezTo>
                    <a:pt x="25" y="112"/>
                    <a:pt x="0" y="184"/>
                    <a:pt x="0" y="296"/>
                  </a:cubicBezTo>
                  <a:cubicBezTo>
                    <a:pt x="0" y="305"/>
                    <a:pt x="0" y="314"/>
                    <a:pt x="0" y="323"/>
                  </a:cubicBezTo>
                  <a:cubicBezTo>
                    <a:pt x="1" y="340"/>
                    <a:pt x="15" y="353"/>
                    <a:pt x="32" y="353"/>
                  </a:cubicBezTo>
                  <a:close/>
                  <a:moveTo>
                    <a:pt x="439" y="373"/>
                  </a:moveTo>
                  <a:cubicBezTo>
                    <a:pt x="439" y="376"/>
                    <a:pt x="439" y="378"/>
                    <a:pt x="439" y="380"/>
                  </a:cubicBezTo>
                  <a:cubicBezTo>
                    <a:pt x="439" y="381"/>
                    <a:pt x="439" y="382"/>
                    <a:pt x="439" y="382"/>
                  </a:cubicBezTo>
                  <a:cubicBezTo>
                    <a:pt x="349" y="382"/>
                    <a:pt x="349" y="382"/>
                    <a:pt x="349" y="382"/>
                  </a:cubicBezTo>
                  <a:cubicBezTo>
                    <a:pt x="349" y="382"/>
                    <a:pt x="349" y="381"/>
                    <a:pt x="349" y="380"/>
                  </a:cubicBezTo>
                  <a:cubicBezTo>
                    <a:pt x="349" y="378"/>
                    <a:pt x="350" y="376"/>
                    <a:pt x="350" y="373"/>
                  </a:cubicBezTo>
                  <a:cubicBezTo>
                    <a:pt x="352" y="361"/>
                    <a:pt x="359" y="350"/>
                    <a:pt x="369" y="343"/>
                  </a:cubicBezTo>
                  <a:cubicBezTo>
                    <a:pt x="375" y="349"/>
                    <a:pt x="383" y="353"/>
                    <a:pt x="392" y="353"/>
                  </a:cubicBezTo>
                  <a:cubicBezTo>
                    <a:pt x="393" y="353"/>
                    <a:pt x="393" y="353"/>
                    <a:pt x="393" y="353"/>
                  </a:cubicBezTo>
                  <a:cubicBezTo>
                    <a:pt x="403" y="353"/>
                    <a:pt x="412" y="349"/>
                    <a:pt x="418" y="342"/>
                  </a:cubicBezTo>
                  <a:cubicBezTo>
                    <a:pt x="429" y="349"/>
                    <a:pt x="437" y="360"/>
                    <a:pt x="439" y="373"/>
                  </a:cubicBezTo>
                  <a:close/>
                  <a:moveTo>
                    <a:pt x="213" y="279"/>
                  </a:moveTo>
                  <a:cubicBezTo>
                    <a:pt x="204" y="268"/>
                    <a:pt x="204" y="268"/>
                    <a:pt x="204" y="268"/>
                  </a:cubicBezTo>
                  <a:cubicBezTo>
                    <a:pt x="175" y="231"/>
                    <a:pt x="175" y="231"/>
                    <a:pt x="175" y="231"/>
                  </a:cubicBezTo>
                  <a:cubicBezTo>
                    <a:pt x="181" y="187"/>
                    <a:pt x="181" y="187"/>
                    <a:pt x="181" y="187"/>
                  </a:cubicBezTo>
                  <a:cubicBezTo>
                    <a:pt x="197" y="70"/>
                    <a:pt x="197" y="70"/>
                    <a:pt x="197" y="70"/>
                  </a:cubicBezTo>
                  <a:cubicBezTo>
                    <a:pt x="202" y="72"/>
                    <a:pt x="208" y="73"/>
                    <a:pt x="213" y="73"/>
                  </a:cubicBezTo>
                  <a:cubicBezTo>
                    <a:pt x="213" y="73"/>
                    <a:pt x="213" y="73"/>
                    <a:pt x="213" y="73"/>
                  </a:cubicBezTo>
                  <a:cubicBezTo>
                    <a:pt x="213" y="73"/>
                    <a:pt x="213" y="73"/>
                    <a:pt x="213" y="73"/>
                  </a:cubicBezTo>
                  <a:cubicBezTo>
                    <a:pt x="219" y="73"/>
                    <a:pt x="224" y="72"/>
                    <a:pt x="229" y="70"/>
                  </a:cubicBezTo>
                  <a:cubicBezTo>
                    <a:pt x="245" y="187"/>
                    <a:pt x="245" y="187"/>
                    <a:pt x="245" y="187"/>
                  </a:cubicBezTo>
                  <a:cubicBezTo>
                    <a:pt x="251" y="231"/>
                    <a:pt x="251" y="231"/>
                    <a:pt x="251" y="231"/>
                  </a:cubicBezTo>
                  <a:cubicBezTo>
                    <a:pt x="223" y="267"/>
                    <a:pt x="223" y="267"/>
                    <a:pt x="223" y="267"/>
                  </a:cubicBezTo>
                  <a:lnTo>
                    <a:pt x="213" y="279"/>
                  </a:lnTo>
                  <a:close/>
                  <a:moveTo>
                    <a:pt x="198" y="21"/>
                  </a:moveTo>
                  <a:cubicBezTo>
                    <a:pt x="213" y="21"/>
                    <a:pt x="213" y="21"/>
                    <a:pt x="213" y="21"/>
                  </a:cubicBezTo>
                  <a:cubicBezTo>
                    <a:pt x="228" y="21"/>
                    <a:pt x="228" y="21"/>
                    <a:pt x="228" y="21"/>
                  </a:cubicBezTo>
                  <a:cubicBezTo>
                    <a:pt x="236" y="51"/>
                    <a:pt x="236" y="51"/>
                    <a:pt x="236" y="51"/>
                  </a:cubicBezTo>
                  <a:cubicBezTo>
                    <a:pt x="235" y="53"/>
                    <a:pt x="235" y="53"/>
                    <a:pt x="235" y="53"/>
                  </a:cubicBezTo>
                  <a:cubicBezTo>
                    <a:pt x="228" y="59"/>
                    <a:pt x="221" y="61"/>
                    <a:pt x="213" y="61"/>
                  </a:cubicBezTo>
                  <a:cubicBezTo>
                    <a:pt x="205" y="61"/>
                    <a:pt x="198" y="59"/>
                    <a:pt x="191" y="53"/>
                  </a:cubicBezTo>
                  <a:cubicBezTo>
                    <a:pt x="190" y="51"/>
                    <a:pt x="190" y="51"/>
                    <a:pt x="190" y="51"/>
                  </a:cubicBezTo>
                  <a:lnTo>
                    <a:pt x="198"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2" name="Rectangle 1"/>
          <p:cNvSpPr/>
          <p:nvPr/>
        </p:nvSpPr>
        <p:spPr>
          <a:xfrm>
            <a:off x="3807933" y="2270166"/>
            <a:ext cx="804155" cy="714078"/>
          </a:xfrm>
          <a:prstGeom prst="rect">
            <a:avLst/>
          </a:prstGeom>
        </p:spPr>
        <p:txBody>
          <a:bodyPr wrap="square">
            <a:prstTxWarp prst="textArchDown">
              <a:avLst/>
            </a:prstTxWarp>
            <a:spAutoFit/>
          </a:bodyPr>
          <a:lstStyle/>
          <a:p>
            <a:pPr algn="ctr"/>
            <a:r>
              <a:rPr lang="zh-CN" altLang="en-US" sz="1400" b="1" dirty="0">
                <a:latin typeface="微软雅黑" panose="020B0503020204020204" pitchFamily="34" charset="-122"/>
                <a:ea typeface="微软雅黑" panose="020B0503020204020204" pitchFamily="34" charset="-122"/>
                <a:cs typeface="Arial Unicode MS" panose="020B0604020202020204" pitchFamily="34" charset="-122"/>
              </a:rPr>
              <a:t>个人工作台</a:t>
            </a:r>
            <a:endParaRPr lang="en-GB" sz="1400" b="1" dirty="0" err="1">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3" name="Group 2"/>
          <p:cNvGrpSpPr/>
          <p:nvPr/>
        </p:nvGrpSpPr>
        <p:grpSpPr>
          <a:xfrm>
            <a:off x="1316070" y="3907067"/>
            <a:ext cx="1719020" cy="1173224"/>
            <a:chOff x="1041744" y="3907067"/>
            <a:chExt cx="1719020" cy="1173224"/>
          </a:xfrm>
        </p:grpSpPr>
        <p:sp>
          <p:nvSpPr>
            <p:cNvPr id="42" name="矩形 41"/>
            <p:cNvSpPr/>
            <p:nvPr/>
          </p:nvSpPr>
          <p:spPr>
            <a:xfrm>
              <a:off x="1041744" y="3907067"/>
              <a:ext cx="1719020" cy="1173224"/>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GB" sz="1200" b="1"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3" name="圆角矩形 42"/>
            <p:cNvSpPr/>
            <p:nvPr/>
          </p:nvSpPr>
          <p:spPr>
            <a:xfrm>
              <a:off x="1427964" y="4019584"/>
              <a:ext cx="263328" cy="97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产品管理</a:t>
              </a:r>
              <a:endParaRPr lang="en-GB" sz="120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4" name="圆角矩形 43"/>
            <p:cNvSpPr/>
            <p:nvPr/>
          </p:nvSpPr>
          <p:spPr>
            <a:xfrm>
              <a:off x="1754912" y="4019584"/>
              <a:ext cx="263328" cy="97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营销管理</a:t>
              </a:r>
              <a:endParaRPr lang="en-GB" sz="120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5" name="圆角矩形 44"/>
            <p:cNvSpPr/>
            <p:nvPr/>
          </p:nvSpPr>
          <p:spPr>
            <a:xfrm>
              <a:off x="2081860" y="4019584"/>
              <a:ext cx="263328" cy="97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绩效管理</a:t>
              </a:r>
              <a:endParaRPr lang="en-GB" sz="120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5" name="圆角矩形 54"/>
            <p:cNvSpPr/>
            <p:nvPr/>
          </p:nvSpPr>
          <p:spPr>
            <a:xfrm>
              <a:off x="2398128" y="4019584"/>
              <a:ext cx="263328" cy="97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决策分析</a:t>
              </a:r>
              <a:endParaRPr lang="en-GB" sz="120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7" name="圆角矩形 42"/>
            <p:cNvSpPr/>
            <p:nvPr/>
          </p:nvSpPr>
          <p:spPr>
            <a:xfrm>
              <a:off x="1117417" y="3998991"/>
              <a:ext cx="263328" cy="97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客户管理</a:t>
              </a:r>
            </a:p>
          </p:txBody>
        </p:sp>
      </p:grpSp>
      <p:sp>
        <p:nvSpPr>
          <p:cNvPr id="68" name="Oval 31"/>
          <p:cNvSpPr>
            <a:spLocks noChangeArrowheads="1"/>
          </p:cNvSpPr>
          <p:nvPr>
            <p:custDataLst>
              <p:tags r:id="rId9"/>
            </p:custDataLst>
          </p:nvPr>
        </p:nvSpPr>
        <p:spPr bwMode="auto">
          <a:xfrm>
            <a:off x="2707882" y="3746063"/>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1</a:t>
            </a:r>
          </a:p>
        </p:txBody>
      </p:sp>
      <p:sp>
        <p:nvSpPr>
          <p:cNvPr id="69" name="Oval 31"/>
          <p:cNvSpPr>
            <a:spLocks noChangeArrowheads="1"/>
          </p:cNvSpPr>
          <p:nvPr>
            <p:custDataLst>
              <p:tags r:id="rId10"/>
            </p:custDataLst>
          </p:nvPr>
        </p:nvSpPr>
        <p:spPr bwMode="auto">
          <a:xfrm>
            <a:off x="3626700" y="2447781"/>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a:t>
            </a:r>
          </a:p>
        </p:txBody>
      </p:sp>
      <p:sp>
        <p:nvSpPr>
          <p:cNvPr id="70" name="Oval 49"/>
          <p:cNvSpPr>
            <a:spLocks noChangeArrowheads="1"/>
          </p:cNvSpPr>
          <p:nvPr>
            <p:custDataLst>
              <p:tags r:id="rId11"/>
            </p:custDataLst>
          </p:nvPr>
        </p:nvSpPr>
        <p:spPr bwMode="auto">
          <a:xfrm>
            <a:off x="1391743" y="3761316"/>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p>
        </p:txBody>
      </p:sp>
      <p:sp>
        <p:nvSpPr>
          <p:cNvPr id="71" name="Oval 31"/>
          <p:cNvSpPr>
            <a:spLocks noChangeArrowheads="1"/>
          </p:cNvSpPr>
          <p:nvPr>
            <p:custDataLst>
              <p:tags r:id="rId12"/>
            </p:custDataLst>
          </p:nvPr>
        </p:nvSpPr>
        <p:spPr bwMode="auto">
          <a:xfrm>
            <a:off x="2038782" y="3759151"/>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a:t>
            </a:r>
          </a:p>
        </p:txBody>
      </p:sp>
      <p:sp>
        <p:nvSpPr>
          <p:cNvPr id="72" name="Oval 31"/>
          <p:cNvSpPr>
            <a:spLocks noChangeArrowheads="1"/>
          </p:cNvSpPr>
          <p:nvPr>
            <p:custDataLst>
              <p:tags r:id="rId13"/>
            </p:custDataLst>
          </p:nvPr>
        </p:nvSpPr>
        <p:spPr bwMode="auto">
          <a:xfrm>
            <a:off x="4569174" y="1630215"/>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5</a:t>
            </a:r>
          </a:p>
        </p:txBody>
      </p:sp>
      <p:sp>
        <p:nvSpPr>
          <p:cNvPr id="73" name="Oval 49"/>
          <p:cNvSpPr>
            <a:spLocks noChangeArrowheads="1"/>
          </p:cNvSpPr>
          <p:nvPr>
            <p:custDataLst>
              <p:tags r:id="rId14"/>
            </p:custDataLst>
          </p:nvPr>
        </p:nvSpPr>
        <p:spPr bwMode="auto">
          <a:xfrm>
            <a:off x="1391742" y="4896414"/>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6</a:t>
            </a:r>
          </a:p>
        </p:txBody>
      </p:sp>
      <p:sp>
        <p:nvSpPr>
          <p:cNvPr id="74" name="Oval 49"/>
          <p:cNvSpPr>
            <a:spLocks noChangeArrowheads="1"/>
          </p:cNvSpPr>
          <p:nvPr>
            <p:custDataLst>
              <p:tags r:id="rId15"/>
            </p:custDataLst>
          </p:nvPr>
        </p:nvSpPr>
        <p:spPr bwMode="auto">
          <a:xfrm>
            <a:off x="2371227" y="3741258"/>
            <a:ext cx="236593" cy="264834"/>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7</a:t>
            </a:r>
          </a:p>
        </p:txBody>
      </p:sp>
      <p:sp>
        <p:nvSpPr>
          <p:cNvPr id="75" name="Oval 49"/>
          <p:cNvSpPr>
            <a:spLocks noChangeArrowheads="1"/>
          </p:cNvSpPr>
          <p:nvPr>
            <p:custDataLst>
              <p:tags r:id="rId16"/>
            </p:custDataLst>
          </p:nvPr>
        </p:nvSpPr>
        <p:spPr bwMode="auto">
          <a:xfrm>
            <a:off x="1723858" y="3761316"/>
            <a:ext cx="236593" cy="252000"/>
          </a:xfrm>
          <a:prstGeom prst="ellipse">
            <a:avLst/>
          </a:prstGeom>
          <a:solidFill>
            <a:srgbClr val="F68D2E"/>
          </a:solidFill>
          <a:ln>
            <a:noFill/>
          </a:ln>
          <a:effectLst/>
        </p:spPr>
        <p:txBody>
          <a:bodyPr wrap="none" anchor="ctr"/>
          <a:lstStyle/>
          <a:p>
            <a:pPr algn="ctr"/>
            <a:r>
              <a:rPr lang="en-US" altLang="zh-CN" sz="10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8</a:t>
            </a:r>
          </a:p>
        </p:txBody>
      </p:sp>
      <p:grpSp>
        <p:nvGrpSpPr>
          <p:cNvPr id="5" name="组合 4"/>
          <p:cNvGrpSpPr/>
          <p:nvPr/>
        </p:nvGrpSpPr>
        <p:grpSpPr>
          <a:xfrm>
            <a:off x="5421033" y="4824854"/>
            <a:ext cx="2606625" cy="1243035"/>
            <a:chOff x="5601537" y="4872051"/>
            <a:chExt cx="1986411" cy="1362502"/>
          </a:xfrm>
          <a:noFill/>
        </p:grpSpPr>
        <p:sp>
          <p:nvSpPr>
            <p:cNvPr id="77" name="AutoShape 195"/>
            <p:cNvSpPr>
              <a:spLocks noChangeArrowheads="1"/>
            </p:cNvSpPr>
            <p:nvPr/>
          </p:nvSpPr>
          <p:spPr bwMode="auto">
            <a:xfrm>
              <a:off x="5601537" y="4872051"/>
              <a:ext cx="1980000" cy="163612"/>
            </a:xfrm>
            <a:prstGeom prst="chevron">
              <a:avLst>
                <a:gd name="adj" fmla="val 6907"/>
              </a:avLst>
            </a:prstGeom>
            <a:grp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61350" tIns="61350" rIns="122698" bIns="30675" anchor="ctr"/>
            <a:lstStyle>
              <a:lvl1pPr>
                <a:spcBef>
                  <a:spcPct val="40000"/>
                </a:spcBef>
                <a:defRPr sz="1000" b="1">
                  <a:solidFill>
                    <a:schemeClr val="tx2"/>
                  </a:solidFill>
                  <a:latin typeface="Univers 45 Light" pitchFamily="2" charset="0"/>
                </a:defRPr>
              </a:lvl1pPr>
              <a:lvl2pPr marL="742950" indent="-28575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2pPr>
              <a:lvl3pPr marL="11430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3pPr>
              <a:lvl4pPr marL="1600200" indent="-22860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4pPr>
              <a:lvl5pPr marL="20574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5pPr>
              <a:lvl6pPr marL="25146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6pPr>
              <a:lvl7pPr marL="29718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7pPr>
              <a:lvl8pPr marL="34290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8pPr>
              <a:lvl9pPr marL="38862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9pPr>
            </a:lstStyle>
            <a:p>
              <a:pPr marL="171450" indent="-171450" fontAlgn="base">
                <a:spcBef>
                  <a:spcPct val="0"/>
                </a:spcBef>
                <a:spcAft>
                  <a:spcPct val="0"/>
                </a:spcAft>
                <a:buFont typeface="Wingdings" panose="05000000000000000000" pitchFamily="2" charset="2"/>
                <a:buChar char="§"/>
                <a:defRPr/>
              </a:pPr>
              <a:r>
                <a:rPr lang="zh-CN" altLang="en-US" sz="1100" b="0" kern="0" dirty="0">
                  <a:solidFill>
                    <a:schemeClr val="tx1"/>
                  </a:solidFill>
                  <a:latin typeface="微软雅黑" panose="020B0503020204020204" pitchFamily="34" charset="-122"/>
                  <a:ea typeface="微软雅黑" panose="020B0503020204020204" pitchFamily="34" charset="-122"/>
                </a:rPr>
                <a:t>金融同业大数据应用项目</a:t>
              </a:r>
              <a:endParaRPr lang="en-GB" altLang="en-US" sz="1100" b="0" i="1" kern="0" dirty="0">
                <a:solidFill>
                  <a:schemeClr val="tx1"/>
                </a:solidFill>
                <a:latin typeface="微软雅黑" panose="020B0503020204020204" pitchFamily="34" charset="-122"/>
                <a:ea typeface="微软雅黑" panose="020B0503020204020204" pitchFamily="34" charset="-122"/>
              </a:endParaRPr>
            </a:p>
          </p:txBody>
        </p:sp>
        <p:sp>
          <p:nvSpPr>
            <p:cNvPr id="78" name="AutoShape 195"/>
            <p:cNvSpPr>
              <a:spLocks noChangeArrowheads="1"/>
            </p:cNvSpPr>
            <p:nvPr/>
          </p:nvSpPr>
          <p:spPr bwMode="auto">
            <a:xfrm>
              <a:off x="5601537" y="5084212"/>
              <a:ext cx="1986411" cy="144920"/>
            </a:xfrm>
            <a:prstGeom prst="chevron">
              <a:avLst>
                <a:gd name="adj" fmla="val 6907"/>
              </a:avLst>
            </a:prstGeom>
            <a:grp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61350" tIns="61350" rIns="122698" bIns="30675" anchor="ctr"/>
            <a:lstStyle>
              <a:lvl1pPr>
                <a:spcBef>
                  <a:spcPct val="40000"/>
                </a:spcBef>
                <a:defRPr sz="1000" b="1">
                  <a:solidFill>
                    <a:schemeClr val="tx2"/>
                  </a:solidFill>
                  <a:latin typeface="Univers 45 Light" pitchFamily="2" charset="0"/>
                </a:defRPr>
              </a:lvl1pPr>
              <a:lvl2pPr marL="742950" indent="-28575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2pPr>
              <a:lvl3pPr marL="11430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3pPr>
              <a:lvl4pPr marL="1600200" indent="-22860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4pPr>
              <a:lvl5pPr marL="20574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5pPr>
              <a:lvl6pPr marL="25146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6pPr>
              <a:lvl7pPr marL="29718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7pPr>
              <a:lvl8pPr marL="34290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8pPr>
              <a:lvl9pPr marL="38862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9pPr>
            </a:lstStyle>
            <a:p>
              <a:pPr marL="171450" indent="-171450" fontAlgn="base">
                <a:spcBef>
                  <a:spcPct val="0"/>
                </a:spcBef>
                <a:spcAft>
                  <a:spcPct val="0"/>
                </a:spcAft>
                <a:buFont typeface="Wingdings" panose="05000000000000000000" pitchFamily="2" charset="2"/>
                <a:buChar char="§"/>
                <a:defRPr/>
              </a:pPr>
              <a:r>
                <a:rPr lang="zh-CN" altLang="en-US" sz="1100" b="0" kern="0" dirty="0">
                  <a:solidFill>
                    <a:schemeClr val="tx1"/>
                  </a:solidFill>
                  <a:latin typeface="微软雅黑" panose="020B0503020204020204" pitchFamily="34" charset="-122"/>
                  <a:ea typeface="微软雅黑" panose="020B0503020204020204" pitchFamily="34" charset="-122"/>
                </a:rPr>
                <a:t>管理驾驶舱</a:t>
              </a:r>
              <a:endParaRPr lang="en-GB" altLang="en-US" sz="1100" b="0" i="1" kern="0" dirty="0">
                <a:solidFill>
                  <a:schemeClr val="tx1"/>
                </a:solidFill>
                <a:latin typeface="微软雅黑" panose="020B0503020204020204" pitchFamily="34" charset="-122"/>
                <a:ea typeface="微软雅黑" panose="020B0503020204020204" pitchFamily="34" charset="-122"/>
              </a:endParaRPr>
            </a:p>
          </p:txBody>
        </p:sp>
        <p:sp>
          <p:nvSpPr>
            <p:cNvPr id="79" name="AutoShape 195"/>
            <p:cNvSpPr>
              <a:spLocks noChangeArrowheads="1"/>
            </p:cNvSpPr>
            <p:nvPr/>
          </p:nvSpPr>
          <p:spPr bwMode="auto">
            <a:xfrm>
              <a:off x="5601537" y="5271611"/>
              <a:ext cx="1980000" cy="163612"/>
            </a:xfrm>
            <a:prstGeom prst="chevron">
              <a:avLst>
                <a:gd name="adj" fmla="val 6907"/>
              </a:avLst>
            </a:prstGeom>
            <a:grp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61350" tIns="61350" rIns="122698" bIns="30675" anchor="ctr"/>
            <a:lstStyle>
              <a:lvl1pPr>
                <a:spcBef>
                  <a:spcPct val="40000"/>
                </a:spcBef>
                <a:defRPr sz="1000" b="1">
                  <a:solidFill>
                    <a:schemeClr val="tx2"/>
                  </a:solidFill>
                  <a:latin typeface="Univers 45 Light" pitchFamily="2" charset="0"/>
                </a:defRPr>
              </a:lvl1pPr>
              <a:lvl2pPr marL="742950" indent="-28575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2pPr>
              <a:lvl3pPr marL="11430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3pPr>
              <a:lvl4pPr marL="1600200" indent="-22860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4pPr>
              <a:lvl5pPr marL="20574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5pPr>
              <a:lvl6pPr marL="25146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6pPr>
              <a:lvl7pPr marL="29718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7pPr>
              <a:lvl8pPr marL="34290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8pPr>
              <a:lvl9pPr marL="38862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9pPr>
            </a:lstStyle>
            <a:p>
              <a:pPr marL="171450" indent="-171450" fontAlgn="base">
                <a:spcBef>
                  <a:spcPct val="0"/>
                </a:spcBef>
                <a:spcAft>
                  <a:spcPct val="0"/>
                </a:spcAft>
                <a:buFont typeface="Wingdings" panose="05000000000000000000" pitchFamily="2" charset="2"/>
                <a:buChar char="§"/>
                <a:defRPr/>
              </a:pPr>
              <a:r>
                <a:rPr lang="zh-CN" altLang="en-US" sz="1100" b="0" kern="0" dirty="0">
                  <a:solidFill>
                    <a:schemeClr val="tx1"/>
                  </a:solidFill>
                  <a:latin typeface="微软雅黑" panose="020B0503020204020204" pitchFamily="34" charset="-122"/>
                  <a:ea typeface="微软雅黑" panose="020B0503020204020204" pitchFamily="34" charset="-122"/>
                </a:rPr>
                <a:t>实时反欺诈项目</a:t>
              </a:r>
              <a:endParaRPr lang="en-GB" altLang="en-US" sz="1100" b="0" i="1" kern="0" dirty="0">
                <a:solidFill>
                  <a:schemeClr val="tx1"/>
                </a:solidFill>
                <a:latin typeface="微软雅黑" panose="020B0503020204020204" pitchFamily="34" charset="-122"/>
                <a:ea typeface="微软雅黑" panose="020B0503020204020204" pitchFamily="34" charset="-122"/>
              </a:endParaRPr>
            </a:p>
          </p:txBody>
        </p:sp>
        <p:sp>
          <p:nvSpPr>
            <p:cNvPr id="80" name="AutoShape 195"/>
            <p:cNvSpPr>
              <a:spLocks noChangeArrowheads="1"/>
            </p:cNvSpPr>
            <p:nvPr/>
          </p:nvSpPr>
          <p:spPr bwMode="auto">
            <a:xfrm>
              <a:off x="5601537" y="5465262"/>
              <a:ext cx="1980000" cy="163612"/>
            </a:xfrm>
            <a:prstGeom prst="chevron">
              <a:avLst>
                <a:gd name="adj" fmla="val 6907"/>
              </a:avLst>
            </a:prstGeom>
            <a:grp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61350" tIns="61350" rIns="122698" bIns="30675" anchor="ctr"/>
            <a:lstStyle>
              <a:lvl1pPr>
                <a:spcBef>
                  <a:spcPct val="40000"/>
                </a:spcBef>
                <a:defRPr sz="1000" b="1">
                  <a:solidFill>
                    <a:schemeClr val="tx2"/>
                  </a:solidFill>
                  <a:latin typeface="Univers 45 Light" pitchFamily="2" charset="0"/>
                </a:defRPr>
              </a:lvl1pPr>
              <a:lvl2pPr marL="742950" indent="-28575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2pPr>
              <a:lvl3pPr marL="11430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3pPr>
              <a:lvl4pPr marL="1600200" indent="-22860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4pPr>
              <a:lvl5pPr marL="20574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5pPr>
              <a:lvl6pPr marL="25146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6pPr>
              <a:lvl7pPr marL="29718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7pPr>
              <a:lvl8pPr marL="34290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8pPr>
              <a:lvl9pPr marL="38862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9pPr>
            </a:lstStyle>
            <a:p>
              <a:pPr marL="171450" indent="-171450" fontAlgn="base">
                <a:spcBef>
                  <a:spcPct val="0"/>
                </a:spcBef>
                <a:spcAft>
                  <a:spcPct val="0"/>
                </a:spcAft>
                <a:buFont typeface="Wingdings" panose="05000000000000000000" pitchFamily="2" charset="2"/>
                <a:buChar char="§"/>
                <a:defRPr/>
              </a:pPr>
              <a:r>
                <a:rPr lang="zh-CN" altLang="en-US" sz="1100" b="0" kern="0" dirty="0">
                  <a:solidFill>
                    <a:schemeClr val="tx1"/>
                  </a:solidFill>
                  <a:latin typeface="微软雅黑" panose="020B0503020204020204" pitchFamily="34" charset="-122"/>
                  <a:ea typeface="微软雅黑" panose="020B0503020204020204" pitchFamily="34" charset="-122"/>
                </a:rPr>
                <a:t>鑫航标可视化展示平台</a:t>
              </a:r>
              <a:endParaRPr lang="en-GB" altLang="en-US" sz="1100" b="0" i="1" kern="0" dirty="0">
                <a:solidFill>
                  <a:schemeClr val="tx1"/>
                </a:solidFill>
                <a:latin typeface="微软雅黑" panose="020B0503020204020204" pitchFamily="34" charset="-122"/>
                <a:ea typeface="微软雅黑" panose="020B0503020204020204" pitchFamily="34" charset="-122"/>
              </a:endParaRPr>
            </a:p>
          </p:txBody>
        </p:sp>
        <p:sp>
          <p:nvSpPr>
            <p:cNvPr id="81" name="AutoShape 195"/>
            <p:cNvSpPr>
              <a:spLocks noChangeArrowheads="1"/>
            </p:cNvSpPr>
            <p:nvPr/>
          </p:nvSpPr>
          <p:spPr bwMode="auto">
            <a:xfrm>
              <a:off x="5601537" y="5671199"/>
              <a:ext cx="1980000" cy="163612"/>
            </a:xfrm>
            <a:prstGeom prst="chevron">
              <a:avLst>
                <a:gd name="adj" fmla="val 6907"/>
              </a:avLst>
            </a:prstGeom>
            <a:grp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61350" tIns="61350" rIns="122698" bIns="30675" anchor="ctr"/>
            <a:lstStyle>
              <a:lvl1pPr>
                <a:spcBef>
                  <a:spcPct val="40000"/>
                </a:spcBef>
                <a:defRPr sz="1000" b="1">
                  <a:solidFill>
                    <a:schemeClr val="tx2"/>
                  </a:solidFill>
                  <a:latin typeface="Univers 45 Light" pitchFamily="2" charset="0"/>
                </a:defRPr>
              </a:lvl1pPr>
              <a:lvl2pPr marL="742950" indent="-28575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2pPr>
              <a:lvl3pPr marL="11430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3pPr>
              <a:lvl4pPr marL="1600200" indent="-22860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4pPr>
              <a:lvl5pPr marL="20574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5pPr>
              <a:lvl6pPr marL="25146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6pPr>
              <a:lvl7pPr marL="29718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7pPr>
              <a:lvl8pPr marL="34290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8pPr>
              <a:lvl9pPr marL="38862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9pPr>
            </a:lstStyle>
            <a:p>
              <a:pPr marL="171450" indent="-171450" fontAlgn="base">
                <a:spcBef>
                  <a:spcPct val="0"/>
                </a:spcBef>
                <a:spcAft>
                  <a:spcPct val="0"/>
                </a:spcAft>
                <a:buFont typeface="Wingdings" panose="05000000000000000000" pitchFamily="2" charset="2"/>
                <a:buChar char="§"/>
                <a:defRPr/>
              </a:pPr>
              <a:r>
                <a:rPr lang="zh-CN" altLang="en-US" sz="1100" b="0" kern="0" dirty="0">
                  <a:solidFill>
                    <a:schemeClr val="tx1"/>
                  </a:solidFill>
                  <a:latin typeface="微软雅黑" panose="020B0503020204020204" pitchFamily="34" charset="-122"/>
                  <a:ea typeface="微软雅黑" panose="020B0503020204020204" pitchFamily="34" charset="-122"/>
                </a:rPr>
                <a:t>“鑫航标”公司板块项目</a:t>
              </a:r>
              <a:endParaRPr lang="en-GB" altLang="en-US" sz="1100" b="0" i="1" kern="0" dirty="0">
                <a:solidFill>
                  <a:schemeClr val="tx1"/>
                </a:solidFill>
                <a:latin typeface="微软雅黑" panose="020B0503020204020204" pitchFamily="34" charset="-122"/>
                <a:ea typeface="微软雅黑" panose="020B0503020204020204" pitchFamily="34" charset="-122"/>
              </a:endParaRPr>
            </a:p>
          </p:txBody>
        </p:sp>
        <p:sp>
          <p:nvSpPr>
            <p:cNvPr id="82" name="AutoShape 195"/>
            <p:cNvSpPr>
              <a:spLocks noChangeArrowheads="1"/>
            </p:cNvSpPr>
            <p:nvPr/>
          </p:nvSpPr>
          <p:spPr bwMode="auto">
            <a:xfrm>
              <a:off x="5607948" y="5872213"/>
              <a:ext cx="1980000" cy="163612"/>
            </a:xfrm>
            <a:prstGeom prst="chevron">
              <a:avLst>
                <a:gd name="adj" fmla="val 6907"/>
              </a:avLst>
            </a:prstGeom>
            <a:grp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61350" tIns="61350" rIns="122698" bIns="30675" anchor="ctr"/>
            <a:lstStyle>
              <a:lvl1pPr>
                <a:spcBef>
                  <a:spcPct val="40000"/>
                </a:spcBef>
                <a:defRPr sz="1000" b="1">
                  <a:solidFill>
                    <a:schemeClr val="tx2"/>
                  </a:solidFill>
                  <a:latin typeface="Univers 45 Light" pitchFamily="2" charset="0"/>
                </a:defRPr>
              </a:lvl1pPr>
              <a:lvl2pPr marL="742950" indent="-28575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2pPr>
              <a:lvl3pPr marL="11430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3pPr>
              <a:lvl4pPr marL="1600200" indent="-22860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4pPr>
              <a:lvl5pPr marL="20574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5pPr>
              <a:lvl6pPr marL="25146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6pPr>
              <a:lvl7pPr marL="29718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7pPr>
              <a:lvl8pPr marL="34290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8pPr>
              <a:lvl9pPr marL="38862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9pPr>
            </a:lstStyle>
            <a:p>
              <a:pPr marL="171450" indent="-171450" fontAlgn="base">
                <a:spcBef>
                  <a:spcPct val="0"/>
                </a:spcBef>
                <a:spcAft>
                  <a:spcPct val="0"/>
                </a:spcAft>
                <a:buFont typeface="Wingdings" panose="05000000000000000000" pitchFamily="2" charset="2"/>
                <a:buChar char="§"/>
                <a:defRPr/>
              </a:pPr>
              <a:r>
                <a:rPr lang="zh-CN" altLang="en-US" sz="1100" b="0" kern="0" dirty="0">
                  <a:solidFill>
                    <a:schemeClr val="tx1"/>
                  </a:solidFill>
                  <a:latin typeface="微软雅黑" panose="020B0503020204020204" pitchFamily="34" charset="-122"/>
                  <a:ea typeface="微软雅黑" panose="020B0503020204020204" pitchFamily="34" charset="-122"/>
                </a:rPr>
                <a:t>风险模型建设</a:t>
              </a:r>
              <a:endParaRPr lang="en-GB" altLang="en-US" sz="1100" b="0" i="1" kern="0" dirty="0">
                <a:solidFill>
                  <a:schemeClr val="tx1"/>
                </a:solidFill>
                <a:latin typeface="微软雅黑" panose="020B0503020204020204" pitchFamily="34" charset="-122"/>
                <a:ea typeface="微软雅黑" panose="020B0503020204020204" pitchFamily="34" charset="-122"/>
              </a:endParaRPr>
            </a:p>
          </p:txBody>
        </p:sp>
        <p:sp>
          <p:nvSpPr>
            <p:cNvPr id="83" name="AutoShape 195"/>
            <p:cNvSpPr>
              <a:spLocks noChangeArrowheads="1"/>
            </p:cNvSpPr>
            <p:nvPr/>
          </p:nvSpPr>
          <p:spPr bwMode="auto">
            <a:xfrm>
              <a:off x="5601537" y="6070941"/>
              <a:ext cx="1980000" cy="163612"/>
            </a:xfrm>
            <a:prstGeom prst="chevron">
              <a:avLst>
                <a:gd name="adj" fmla="val 6907"/>
              </a:avLst>
            </a:prstGeom>
            <a:grp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61350" tIns="61350" rIns="122698" bIns="30675" anchor="ctr"/>
            <a:lstStyle>
              <a:lvl1pPr>
                <a:spcBef>
                  <a:spcPct val="40000"/>
                </a:spcBef>
                <a:defRPr sz="1000" b="1">
                  <a:solidFill>
                    <a:schemeClr val="tx2"/>
                  </a:solidFill>
                  <a:latin typeface="Univers 45 Light" pitchFamily="2" charset="0"/>
                </a:defRPr>
              </a:lvl1pPr>
              <a:lvl2pPr marL="742950" indent="-28575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2pPr>
              <a:lvl3pPr marL="11430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3pPr>
              <a:lvl4pPr marL="1600200" indent="-228600">
                <a:spcBef>
                  <a:spcPct val="40000"/>
                </a:spcBef>
                <a:buClr>
                  <a:schemeClr val="tx2"/>
                </a:buClr>
                <a:buSzPct val="85000"/>
                <a:buFont typeface="Wingdings" panose="05000000000000000000" pitchFamily="2" charset="2"/>
                <a:buChar char="l"/>
                <a:defRPr sz="1000">
                  <a:solidFill>
                    <a:schemeClr val="tx1"/>
                  </a:solidFill>
                  <a:latin typeface="Univers 45 Light" pitchFamily="2" charset="0"/>
                </a:defRPr>
              </a:lvl4pPr>
              <a:lvl5pPr marL="2057400" indent="-228600">
                <a:spcBef>
                  <a:spcPct val="40000"/>
                </a:spcBef>
                <a:buClr>
                  <a:schemeClr val="tx2"/>
                </a:buClr>
                <a:buSzPct val="85000"/>
                <a:buFont typeface="Symbol" panose="05050102010706020507" pitchFamily="18" charset="2"/>
                <a:buChar char="-"/>
                <a:defRPr sz="1000">
                  <a:solidFill>
                    <a:schemeClr val="tx1"/>
                  </a:solidFill>
                  <a:latin typeface="Univers 45 Light" pitchFamily="2" charset="0"/>
                </a:defRPr>
              </a:lvl5pPr>
              <a:lvl6pPr marL="25146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6pPr>
              <a:lvl7pPr marL="29718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7pPr>
              <a:lvl8pPr marL="34290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8pPr>
              <a:lvl9pPr marL="3886200" indent="-228600" eaLnBrk="0" fontAlgn="base" hangingPunct="0">
                <a:spcBef>
                  <a:spcPct val="40000"/>
                </a:spcBef>
                <a:spcAft>
                  <a:spcPct val="0"/>
                </a:spcAft>
                <a:buClr>
                  <a:schemeClr val="tx2"/>
                </a:buClr>
                <a:buSzPct val="85000"/>
                <a:buFont typeface="Symbol" panose="05050102010706020507" pitchFamily="18" charset="2"/>
                <a:buChar char="-"/>
                <a:defRPr sz="1000">
                  <a:solidFill>
                    <a:schemeClr val="tx1"/>
                  </a:solidFill>
                  <a:latin typeface="Univers 45 Light" pitchFamily="2" charset="0"/>
                </a:defRPr>
              </a:lvl9pPr>
            </a:lstStyle>
            <a:p>
              <a:pPr marL="171450" indent="-171450" fontAlgn="base">
                <a:spcBef>
                  <a:spcPct val="0"/>
                </a:spcBef>
                <a:spcAft>
                  <a:spcPct val="0"/>
                </a:spcAft>
                <a:buFont typeface="Wingdings" panose="05000000000000000000" pitchFamily="2" charset="2"/>
                <a:buChar char="§"/>
                <a:defRPr/>
              </a:pPr>
              <a:r>
                <a:rPr lang="zh-CN" altLang="en-US" sz="1100" b="0" kern="0" dirty="0">
                  <a:solidFill>
                    <a:schemeClr val="tx1"/>
                  </a:solidFill>
                  <a:latin typeface="微软雅黑" panose="020B0503020204020204" pitchFamily="34" charset="-122"/>
                  <a:ea typeface="微软雅黑" panose="020B0503020204020204" pitchFamily="34" charset="-122"/>
                </a:rPr>
                <a:t>资产管理业务数据应用建设</a:t>
              </a:r>
              <a:endParaRPr lang="en-GB" altLang="en-US" sz="1100" b="0" i="1" kern="0" dirty="0">
                <a:solidFill>
                  <a:schemeClr val="tx1"/>
                </a:solidFill>
                <a:latin typeface="微软雅黑" panose="020B0503020204020204" pitchFamily="34" charset="-122"/>
                <a:ea typeface="微软雅黑" panose="020B0503020204020204" pitchFamily="34" charset="-122"/>
              </a:endParaRPr>
            </a:p>
          </p:txBody>
        </p:sp>
      </p:grpSp>
      <p:sp>
        <p:nvSpPr>
          <p:cNvPr id="4" name="矩形 3"/>
          <p:cNvSpPr/>
          <p:nvPr/>
        </p:nvSpPr>
        <p:spPr>
          <a:xfrm>
            <a:off x="5351798" y="4014548"/>
            <a:ext cx="3164535" cy="738664"/>
          </a:xfrm>
          <a:prstGeom prst="rect">
            <a:avLst/>
          </a:prstGeom>
        </p:spPr>
        <p:txBody>
          <a:bodyPr wrap="square">
            <a:spAutoFit/>
          </a:bodyPr>
          <a:lstStyle/>
          <a:p>
            <a:pPr>
              <a:spcBef>
                <a:spcPts val="0"/>
              </a:spcBef>
            </a:pPr>
            <a:r>
              <a:rPr lang="zh-CN" altLang="en-US" sz="1400" b="1" dirty="0">
                <a:latin typeface="微软雅黑" panose="020B0503020204020204" pitchFamily="34" charset="-122"/>
                <a:ea typeface="微软雅黑" panose="020B0503020204020204" pitchFamily="34" charset="-122"/>
              </a:rPr>
              <a:t>数字银行管理部正在执行的数据平台项目群内</a:t>
            </a:r>
            <a:r>
              <a:rPr lang="en-US" altLang="zh-CN" sz="1400" b="1" dirty="0">
                <a:latin typeface="微软雅黑" panose="020B0503020204020204" pitchFamily="34" charset="-122"/>
                <a:ea typeface="微软雅黑" panose="020B0503020204020204" pitchFamily="34" charset="-122"/>
              </a:rPr>
              <a:t>17</a:t>
            </a:r>
            <a:r>
              <a:rPr lang="zh-CN" altLang="en-US" sz="1400" b="1" dirty="0">
                <a:latin typeface="微软雅黑" panose="020B0503020204020204" pitchFamily="34" charset="-122"/>
                <a:ea typeface="微软雅黑" panose="020B0503020204020204" pitchFamily="34" charset="-122"/>
              </a:rPr>
              <a:t>个项目中对公相关数据应用的项目结合</a:t>
            </a:r>
          </a:p>
        </p:txBody>
      </p:sp>
    </p:spTree>
    <p:extLst>
      <p:ext uri="{BB962C8B-B14F-4D97-AF65-F5344CB8AC3E}">
        <p14:creationId xmlns:p14="http://schemas.microsoft.com/office/powerpoint/2010/main" val="574761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对公客户营销数据挖掘应用体系</a:t>
            </a:r>
            <a:endParaRPr lang="zh-CN" altLang="en-US" dirty="0">
              <a:latin typeface="微软雅黑" panose="020B0503020204020204" pitchFamily="34" charset="-122"/>
              <a:ea typeface="微软雅黑" panose="020B0503020204020204" pitchFamily="34" charset="-122"/>
            </a:endParaRPr>
          </a:p>
        </p:txBody>
      </p:sp>
      <p:sp>
        <p:nvSpPr>
          <p:cNvPr id="4" name="Oval 3"/>
          <p:cNvSpPr/>
          <p:nvPr/>
        </p:nvSpPr>
        <p:spPr>
          <a:xfrm>
            <a:off x="587375" y="91781"/>
            <a:ext cx="324000" cy="32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3</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49" name="object 51"/>
          <p:cNvSpPr/>
          <p:nvPr/>
        </p:nvSpPr>
        <p:spPr>
          <a:xfrm>
            <a:off x="737884" y="5680359"/>
            <a:ext cx="1593166" cy="380965"/>
          </a:xfrm>
          <a:prstGeom prst="rect">
            <a:avLst/>
          </a:prstGeom>
          <a:solidFill>
            <a:schemeClr val="tx2">
              <a:lumMod val="20000"/>
              <a:lumOff val="80000"/>
            </a:schemeClr>
          </a:solidFill>
        </p:spPr>
        <p:txBody>
          <a:bodyPr wrap="square" lIns="0" tIns="0" rIns="0" bIns="0" rtlCol="0" anchor="ctr"/>
          <a:lstStyle/>
          <a:p>
            <a:pPr algn="ctr"/>
            <a:endParaRPr sz="1100"/>
          </a:p>
        </p:txBody>
      </p:sp>
      <p:sp>
        <p:nvSpPr>
          <p:cNvPr id="50" name="object 52"/>
          <p:cNvSpPr/>
          <p:nvPr/>
        </p:nvSpPr>
        <p:spPr>
          <a:xfrm>
            <a:off x="2423885" y="5680359"/>
            <a:ext cx="1319157" cy="380965"/>
          </a:xfrm>
          <a:prstGeom prst="rect">
            <a:avLst/>
          </a:prstGeom>
          <a:solidFill>
            <a:schemeClr val="tx2">
              <a:lumMod val="20000"/>
              <a:lumOff val="80000"/>
            </a:schemeClr>
          </a:solidFill>
        </p:spPr>
        <p:txBody>
          <a:bodyPr wrap="square" lIns="0" tIns="0" rIns="0" bIns="0" rtlCol="0" anchor="ctr"/>
          <a:lstStyle/>
          <a:p>
            <a:pPr algn="ctr"/>
            <a:endParaRPr sz="1100"/>
          </a:p>
        </p:txBody>
      </p:sp>
      <p:sp>
        <p:nvSpPr>
          <p:cNvPr id="51" name="object 53"/>
          <p:cNvSpPr/>
          <p:nvPr/>
        </p:nvSpPr>
        <p:spPr>
          <a:xfrm>
            <a:off x="3908284" y="5680359"/>
            <a:ext cx="1319157" cy="380965"/>
          </a:xfrm>
          <a:prstGeom prst="rect">
            <a:avLst/>
          </a:prstGeom>
          <a:solidFill>
            <a:schemeClr val="tx2">
              <a:lumMod val="20000"/>
              <a:lumOff val="80000"/>
            </a:schemeClr>
          </a:solidFill>
        </p:spPr>
        <p:txBody>
          <a:bodyPr wrap="square" lIns="0" tIns="0" rIns="0" bIns="0" rtlCol="0" anchor="ctr"/>
          <a:lstStyle/>
          <a:p>
            <a:pPr algn="ctr"/>
            <a:endParaRPr sz="1100"/>
          </a:p>
        </p:txBody>
      </p:sp>
      <p:sp>
        <p:nvSpPr>
          <p:cNvPr id="52" name="object 54"/>
          <p:cNvSpPr/>
          <p:nvPr/>
        </p:nvSpPr>
        <p:spPr>
          <a:xfrm>
            <a:off x="5424976" y="5680359"/>
            <a:ext cx="1323071" cy="380965"/>
          </a:xfrm>
          <a:prstGeom prst="rect">
            <a:avLst/>
          </a:prstGeom>
          <a:solidFill>
            <a:schemeClr val="tx2">
              <a:lumMod val="20000"/>
              <a:lumOff val="80000"/>
            </a:schemeClr>
          </a:solidFill>
        </p:spPr>
        <p:txBody>
          <a:bodyPr wrap="square" lIns="0" tIns="0" rIns="0" bIns="0" rtlCol="0" anchor="ctr"/>
          <a:lstStyle/>
          <a:p>
            <a:pPr algn="ctr"/>
            <a:endParaRPr sz="1100"/>
          </a:p>
        </p:txBody>
      </p:sp>
      <p:sp>
        <p:nvSpPr>
          <p:cNvPr id="53" name="object 55"/>
          <p:cNvSpPr/>
          <p:nvPr/>
        </p:nvSpPr>
        <p:spPr>
          <a:xfrm>
            <a:off x="6924892" y="5680359"/>
            <a:ext cx="1323071" cy="380965"/>
          </a:xfrm>
          <a:prstGeom prst="rect">
            <a:avLst/>
          </a:prstGeom>
          <a:solidFill>
            <a:schemeClr val="tx2">
              <a:lumMod val="20000"/>
              <a:lumOff val="80000"/>
            </a:schemeClr>
          </a:solidFill>
        </p:spPr>
        <p:txBody>
          <a:bodyPr wrap="square" lIns="0" tIns="0" rIns="0" bIns="0" rtlCol="0" anchor="ctr"/>
          <a:lstStyle/>
          <a:p>
            <a:pPr algn="ctr"/>
            <a:endParaRPr sz="1100"/>
          </a:p>
        </p:txBody>
      </p:sp>
      <p:sp>
        <p:nvSpPr>
          <p:cNvPr id="54" name="object 56"/>
          <p:cNvSpPr/>
          <p:nvPr/>
        </p:nvSpPr>
        <p:spPr>
          <a:xfrm>
            <a:off x="8443089" y="5673711"/>
            <a:ext cx="1589236" cy="380956"/>
          </a:xfrm>
          <a:prstGeom prst="rect">
            <a:avLst/>
          </a:prstGeom>
          <a:solidFill>
            <a:schemeClr val="tx2">
              <a:lumMod val="20000"/>
              <a:lumOff val="80000"/>
            </a:schemeClr>
          </a:solidFill>
        </p:spPr>
        <p:txBody>
          <a:bodyPr wrap="square" lIns="0" tIns="0" rIns="0" bIns="0" rtlCol="0" anchor="ctr"/>
          <a:lstStyle/>
          <a:p>
            <a:pPr algn="ctr"/>
            <a:endParaRPr sz="1100"/>
          </a:p>
        </p:txBody>
      </p:sp>
      <p:sp>
        <p:nvSpPr>
          <p:cNvPr id="55" name="object 57"/>
          <p:cNvSpPr/>
          <p:nvPr/>
        </p:nvSpPr>
        <p:spPr>
          <a:xfrm>
            <a:off x="10157469" y="5673711"/>
            <a:ext cx="1323071" cy="380956"/>
          </a:xfrm>
          <a:prstGeom prst="rect">
            <a:avLst/>
          </a:prstGeom>
          <a:solidFill>
            <a:schemeClr val="tx2">
              <a:lumMod val="20000"/>
              <a:lumOff val="80000"/>
            </a:schemeClr>
          </a:solidFill>
        </p:spPr>
        <p:txBody>
          <a:bodyPr wrap="square" lIns="0" tIns="0" rIns="0" bIns="0" rtlCol="0" anchor="ctr"/>
          <a:lstStyle/>
          <a:p>
            <a:pPr algn="ctr"/>
            <a:endParaRPr sz="1100"/>
          </a:p>
        </p:txBody>
      </p:sp>
      <p:sp>
        <p:nvSpPr>
          <p:cNvPr id="56" name="object 58"/>
          <p:cNvSpPr/>
          <p:nvPr/>
        </p:nvSpPr>
        <p:spPr>
          <a:xfrm>
            <a:off x="737884" y="5208841"/>
            <a:ext cx="3160385" cy="260098"/>
          </a:xfrm>
          <a:custGeom>
            <a:avLst/>
            <a:gdLst/>
            <a:ahLst/>
            <a:cxnLst/>
            <a:rect l="l" t="t" r="r" b="b"/>
            <a:pathLst>
              <a:path w="1862455" h="238125">
                <a:moveTo>
                  <a:pt x="0" y="0"/>
                </a:moveTo>
                <a:lnTo>
                  <a:pt x="1862327" y="0"/>
                </a:lnTo>
                <a:lnTo>
                  <a:pt x="1862327" y="237744"/>
                </a:lnTo>
                <a:lnTo>
                  <a:pt x="0" y="237744"/>
                </a:lnTo>
                <a:lnTo>
                  <a:pt x="0" y="0"/>
                </a:lnTo>
                <a:close/>
              </a:path>
            </a:pathLst>
          </a:custGeom>
          <a:solidFill>
            <a:srgbClr val="8099C6"/>
          </a:solidFill>
        </p:spPr>
        <p:txBody>
          <a:bodyPr wrap="square" lIns="0" tIns="0" rIns="0" bIns="0" rtlCol="0" anchor="ctr"/>
          <a:lstStyle/>
          <a:p>
            <a:pPr algn="ctr"/>
            <a:endParaRPr sz="1100"/>
          </a:p>
        </p:txBody>
      </p:sp>
      <p:sp>
        <p:nvSpPr>
          <p:cNvPr id="57" name="object 59"/>
          <p:cNvSpPr/>
          <p:nvPr/>
        </p:nvSpPr>
        <p:spPr>
          <a:xfrm>
            <a:off x="737884" y="5208841"/>
            <a:ext cx="3160385" cy="260098"/>
          </a:xfrm>
          <a:custGeom>
            <a:avLst/>
            <a:gdLst/>
            <a:ahLst/>
            <a:cxnLst/>
            <a:rect l="l" t="t" r="r" b="b"/>
            <a:pathLst>
              <a:path w="1862455" h="238125">
                <a:moveTo>
                  <a:pt x="0" y="0"/>
                </a:moveTo>
                <a:lnTo>
                  <a:pt x="1862327" y="0"/>
                </a:lnTo>
                <a:lnTo>
                  <a:pt x="1862327" y="237744"/>
                </a:lnTo>
                <a:lnTo>
                  <a:pt x="0" y="237744"/>
                </a:lnTo>
                <a:lnTo>
                  <a:pt x="0" y="0"/>
                </a:lnTo>
                <a:close/>
              </a:path>
            </a:pathLst>
          </a:custGeom>
          <a:ln w="18288">
            <a:solidFill>
              <a:srgbClr val="BFCCE3"/>
            </a:solidFill>
          </a:ln>
        </p:spPr>
        <p:txBody>
          <a:bodyPr wrap="square" lIns="0" tIns="0" rIns="0" bIns="0" rtlCol="0" anchor="ctr"/>
          <a:lstStyle/>
          <a:p>
            <a:pPr algn="ctr"/>
            <a:endParaRPr sz="1100"/>
          </a:p>
        </p:txBody>
      </p:sp>
      <p:sp>
        <p:nvSpPr>
          <p:cNvPr id="58" name="object 60"/>
          <p:cNvSpPr/>
          <p:nvPr/>
        </p:nvSpPr>
        <p:spPr>
          <a:xfrm>
            <a:off x="4534227" y="5208841"/>
            <a:ext cx="3154997" cy="260098"/>
          </a:xfrm>
          <a:custGeom>
            <a:avLst/>
            <a:gdLst/>
            <a:ahLst/>
            <a:cxnLst/>
            <a:rect l="l" t="t" r="r" b="b"/>
            <a:pathLst>
              <a:path w="1859279" h="238125">
                <a:moveTo>
                  <a:pt x="0" y="0"/>
                </a:moveTo>
                <a:lnTo>
                  <a:pt x="1859280" y="0"/>
                </a:lnTo>
                <a:lnTo>
                  <a:pt x="1859280" y="237744"/>
                </a:lnTo>
                <a:lnTo>
                  <a:pt x="0" y="237744"/>
                </a:lnTo>
                <a:lnTo>
                  <a:pt x="0" y="0"/>
                </a:lnTo>
                <a:close/>
              </a:path>
            </a:pathLst>
          </a:custGeom>
          <a:solidFill>
            <a:srgbClr val="8099C6"/>
          </a:solidFill>
        </p:spPr>
        <p:txBody>
          <a:bodyPr wrap="square" lIns="0" tIns="0" rIns="0" bIns="0" rtlCol="0" anchor="ctr"/>
          <a:lstStyle/>
          <a:p>
            <a:pPr algn="ctr"/>
            <a:endParaRPr sz="1100"/>
          </a:p>
        </p:txBody>
      </p:sp>
      <p:sp>
        <p:nvSpPr>
          <p:cNvPr id="59" name="object 61"/>
          <p:cNvSpPr/>
          <p:nvPr/>
        </p:nvSpPr>
        <p:spPr>
          <a:xfrm>
            <a:off x="4534227" y="5208841"/>
            <a:ext cx="3154997" cy="260098"/>
          </a:xfrm>
          <a:custGeom>
            <a:avLst/>
            <a:gdLst/>
            <a:ahLst/>
            <a:cxnLst/>
            <a:rect l="l" t="t" r="r" b="b"/>
            <a:pathLst>
              <a:path w="1859279" h="238125">
                <a:moveTo>
                  <a:pt x="0" y="0"/>
                </a:moveTo>
                <a:lnTo>
                  <a:pt x="1859280" y="0"/>
                </a:lnTo>
                <a:lnTo>
                  <a:pt x="1859280" y="237744"/>
                </a:lnTo>
                <a:lnTo>
                  <a:pt x="0" y="237744"/>
                </a:lnTo>
                <a:lnTo>
                  <a:pt x="0" y="0"/>
                </a:lnTo>
                <a:close/>
              </a:path>
            </a:pathLst>
          </a:custGeom>
          <a:ln w="18288">
            <a:solidFill>
              <a:srgbClr val="BFCCE3"/>
            </a:solidFill>
          </a:ln>
        </p:spPr>
        <p:txBody>
          <a:bodyPr wrap="square" lIns="0" tIns="0" rIns="0" bIns="0" rtlCol="0" anchor="ctr"/>
          <a:lstStyle/>
          <a:p>
            <a:pPr algn="ctr"/>
            <a:endParaRPr sz="1100"/>
          </a:p>
        </p:txBody>
      </p:sp>
      <p:sp>
        <p:nvSpPr>
          <p:cNvPr id="60" name="object 62"/>
          <p:cNvSpPr/>
          <p:nvPr/>
        </p:nvSpPr>
        <p:spPr>
          <a:xfrm>
            <a:off x="8263328" y="5208841"/>
            <a:ext cx="3160385" cy="260098"/>
          </a:xfrm>
          <a:custGeom>
            <a:avLst/>
            <a:gdLst/>
            <a:ahLst/>
            <a:cxnLst/>
            <a:rect l="l" t="t" r="r" b="b"/>
            <a:pathLst>
              <a:path w="1862454" h="238125">
                <a:moveTo>
                  <a:pt x="0" y="0"/>
                </a:moveTo>
                <a:lnTo>
                  <a:pt x="1862328" y="0"/>
                </a:lnTo>
                <a:lnTo>
                  <a:pt x="1862328" y="237744"/>
                </a:lnTo>
                <a:lnTo>
                  <a:pt x="0" y="237744"/>
                </a:lnTo>
                <a:lnTo>
                  <a:pt x="0" y="0"/>
                </a:lnTo>
                <a:close/>
              </a:path>
            </a:pathLst>
          </a:custGeom>
          <a:solidFill>
            <a:srgbClr val="8099C6"/>
          </a:solidFill>
        </p:spPr>
        <p:txBody>
          <a:bodyPr wrap="square" lIns="0" tIns="0" rIns="0" bIns="0" rtlCol="0" anchor="ctr"/>
          <a:lstStyle/>
          <a:p>
            <a:pPr algn="ctr"/>
            <a:endParaRPr sz="1100"/>
          </a:p>
        </p:txBody>
      </p:sp>
      <p:sp>
        <p:nvSpPr>
          <p:cNvPr id="61" name="object 63"/>
          <p:cNvSpPr/>
          <p:nvPr/>
        </p:nvSpPr>
        <p:spPr>
          <a:xfrm>
            <a:off x="8263328" y="5208841"/>
            <a:ext cx="3160385" cy="260098"/>
          </a:xfrm>
          <a:custGeom>
            <a:avLst/>
            <a:gdLst/>
            <a:ahLst/>
            <a:cxnLst/>
            <a:rect l="l" t="t" r="r" b="b"/>
            <a:pathLst>
              <a:path w="1862454" h="238125">
                <a:moveTo>
                  <a:pt x="0" y="0"/>
                </a:moveTo>
                <a:lnTo>
                  <a:pt x="1862328" y="0"/>
                </a:lnTo>
                <a:lnTo>
                  <a:pt x="1862328" y="237744"/>
                </a:lnTo>
                <a:lnTo>
                  <a:pt x="0" y="237744"/>
                </a:lnTo>
                <a:lnTo>
                  <a:pt x="0" y="0"/>
                </a:lnTo>
                <a:close/>
              </a:path>
            </a:pathLst>
          </a:custGeom>
          <a:ln w="18288">
            <a:solidFill>
              <a:srgbClr val="BFCCE3"/>
            </a:solidFill>
          </a:ln>
        </p:spPr>
        <p:txBody>
          <a:bodyPr wrap="square" lIns="0" tIns="0" rIns="0" bIns="0" rtlCol="0" anchor="ctr"/>
          <a:lstStyle/>
          <a:p>
            <a:pPr algn="ctr"/>
            <a:endParaRPr sz="1100"/>
          </a:p>
        </p:txBody>
      </p:sp>
      <p:sp>
        <p:nvSpPr>
          <p:cNvPr id="94" name="文本框 93"/>
          <p:cNvSpPr txBox="1"/>
          <p:nvPr/>
        </p:nvSpPr>
        <p:spPr>
          <a:xfrm>
            <a:off x="994931" y="5187951"/>
            <a:ext cx="2477196" cy="261610"/>
          </a:xfrm>
          <a:prstGeom prst="rect">
            <a:avLst/>
          </a:prstGeom>
          <a:noFill/>
        </p:spPr>
        <p:txBody>
          <a:bodyPr wrap="square"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数据仓库</a:t>
            </a:r>
          </a:p>
        </p:txBody>
      </p:sp>
      <p:sp>
        <p:nvSpPr>
          <p:cNvPr id="95" name="文本框 94"/>
          <p:cNvSpPr txBox="1"/>
          <p:nvPr/>
        </p:nvSpPr>
        <p:spPr>
          <a:xfrm>
            <a:off x="4958753" y="5193884"/>
            <a:ext cx="2477196" cy="261610"/>
          </a:xfrm>
          <a:prstGeom prst="rect">
            <a:avLst/>
          </a:prstGeom>
          <a:noFill/>
        </p:spPr>
        <p:txBody>
          <a:bodyPr wrap="square"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数据集市</a:t>
            </a:r>
          </a:p>
        </p:txBody>
      </p:sp>
      <p:sp>
        <p:nvSpPr>
          <p:cNvPr id="96" name="文本框 95"/>
          <p:cNvSpPr txBox="1"/>
          <p:nvPr/>
        </p:nvSpPr>
        <p:spPr>
          <a:xfrm>
            <a:off x="8580044" y="5202215"/>
            <a:ext cx="2477196" cy="261610"/>
          </a:xfrm>
          <a:prstGeom prst="rect">
            <a:avLst/>
          </a:prstGeom>
          <a:noFill/>
        </p:spPr>
        <p:txBody>
          <a:bodyPr wrap="square"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数据管理</a:t>
            </a:r>
          </a:p>
        </p:txBody>
      </p:sp>
      <p:sp>
        <p:nvSpPr>
          <p:cNvPr id="97" name="文本框 96"/>
          <p:cNvSpPr txBox="1"/>
          <p:nvPr/>
        </p:nvSpPr>
        <p:spPr>
          <a:xfrm>
            <a:off x="603409" y="5728846"/>
            <a:ext cx="2022303" cy="261610"/>
          </a:xfrm>
          <a:prstGeom prst="rect">
            <a:avLst/>
          </a:prstGeom>
          <a:noFill/>
        </p:spPr>
        <p:txBody>
          <a:bodyPr wrap="square" rtlCol="0" anchor="ctr">
            <a:spAutoFit/>
          </a:bodyPr>
          <a:lstStyle/>
          <a:p>
            <a:pPr algn="ctr"/>
            <a:r>
              <a:rPr lang="zh-CN" altLang="en-US" sz="1100" dirty="0">
                <a:latin typeface="微软雅黑" panose="020B0503020204020204" pitchFamily="34" charset="-122"/>
                <a:ea typeface="微软雅黑" panose="020B0503020204020204" pitchFamily="34" charset="-122"/>
              </a:rPr>
              <a:t>宏观经济数据</a:t>
            </a:r>
          </a:p>
        </p:txBody>
      </p:sp>
      <p:sp>
        <p:nvSpPr>
          <p:cNvPr id="98" name="文本框 97"/>
          <p:cNvSpPr txBox="1"/>
          <p:nvPr/>
        </p:nvSpPr>
        <p:spPr>
          <a:xfrm>
            <a:off x="2369687" y="5733040"/>
            <a:ext cx="1440442" cy="261610"/>
          </a:xfrm>
          <a:prstGeom prst="rect">
            <a:avLst/>
          </a:prstGeom>
          <a:noFill/>
        </p:spPr>
        <p:txBody>
          <a:bodyPr wrap="square" rtlCol="0" anchor="ctr">
            <a:spAutoFit/>
          </a:bodyPr>
          <a:lstStyle/>
          <a:p>
            <a:pPr algn="ctr"/>
            <a:r>
              <a:rPr lang="zh-CN" altLang="en-US" sz="1100" dirty="0">
                <a:latin typeface="微软雅黑" panose="020B0503020204020204" pitchFamily="34" charset="-122"/>
                <a:ea typeface="微软雅黑" panose="020B0503020204020204" pitchFamily="34" charset="-122"/>
              </a:rPr>
              <a:t>客户信息</a:t>
            </a:r>
          </a:p>
        </p:txBody>
      </p:sp>
      <p:sp>
        <p:nvSpPr>
          <p:cNvPr id="99" name="文本框 98"/>
          <p:cNvSpPr txBox="1"/>
          <p:nvPr/>
        </p:nvSpPr>
        <p:spPr>
          <a:xfrm>
            <a:off x="3845037" y="5733040"/>
            <a:ext cx="1440442" cy="261610"/>
          </a:xfrm>
          <a:prstGeom prst="rect">
            <a:avLst/>
          </a:prstGeom>
          <a:noFill/>
        </p:spPr>
        <p:txBody>
          <a:bodyPr wrap="square" rtlCol="0" anchor="ctr">
            <a:spAutoFit/>
          </a:bodyPr>
          <a:lstStyle/>
          <a:p>
            <a:pPr algn="ctr"/>
            <a:r>
              <a:rPr lang="zh-CN" altLang="en-US" sz="1100" dirty="0">
                <a:latin typeface="微软雅黑" panose="020B0503020204020204" pitchFamily="34" charset="-122"/>
                <a:ea typeface="微软雅黑" panose="020B0503020204020204" pitchFamily="34" charset="-122"/>
              </a:rPr>
              <a:t>产品信息</a:t>
            </a:r>
          </a:p>
        </p:txBody>
      </p:sp>
      <p:sp>
        <p:nvSpPr>
          <p:cNvPr id="100" name="文本框 99"/>
          <p:cNvSpPr txBox="1"/>
          <p:nvPr/>
        </p:nvSpPr>
        <p:spPr>
          <a:xfrm>
            <a:off x="5345805" y="5716401"/>
            <a:ext cx="1440442" cy="261610"/>
          </a:xfrm>
          <a:prstGeom prst="rect">
            <a:avLst/>
          </a:prstGeom>
          <a:noFill/>
        </p:spPr>
        <p:txBody>
          <a:bodyPr wrap="square" rtlCol="0" anchor="ctr">
            <a:spAutoFit/>
          </a:bodyPr>
          <a:lstStyle/>
          <a:p>
            <a:pPr algn="ctr"/>
            <a:r>
              <a:rPr lang="zh-CN" altLang="en-US" sz="1100" dirty="0">
                <a:latin typeface="微软雅黑" panose="020B0503020204020204" pitchFamily="34" charset="-122"/>
                <a:ea typeface="微软雅黑" panose="020B0503020204020204" pitchFamily="34" charset="-122"/>
              </a:rPr>
              <a:t>交易信息</a:t>
            </a:r>
          </a:p>
        </p:txBody>
      </p:sp>
      <p:sp>
        <p:nvSpPr>
          <p:cNvPr id="101" name="文本框 100"/>
          <p:cNvSpPr txBox="1"/>
          <p:nvPr/>
        </p:nvSpPr>
        <p:spPr>
          <a:xfrm>
            <a:off x="6894747" y="5716400"/>
            <a:ext cx="1440442" cy="261610"/>
          </a:xfrm>
          <a:prstGeom prst="rect">
            <a:avLst/>
          </a:prstGeom>
          <a:noFill/>
        </p:spPr>
        <p:txBody>
          <a:bodyPr wrap="square" rtlCol="0" anchor="ctr">
            <a:spAutoFit/>
          </a:bodyPr>
          <a:lstStyle/>
          <a:p>
            <a:pPr algn="ctr"/>
            <a:r>
              <a:rPr lang="zh-CN" altLang="en-US" sz="1100" dirty="0">
                <a:latin typeface="微软雅黑" panose="020B0503020204020204" pitchFamily="34" charset="-122"/>
                <a:ea typeface="微软雅黑" panose="020B0503020204020204" pitchFamily="34" charset="-122"/>
              </a:rPr>
              <a:t>财务信息</a:t>
            </a:r>
          </a:p>
        </p:txBody>
      </p:sp>
      <p:sp>
        <p:nvSpPr>
          <p:cNvPr id="102" name="文本框 101"/>
          <p:cNvSpPr txBox="1"/>
          <p:nvPr/>
        </p:nvSpPr>
        <p:spPr>
          <a:xfrm>
            <a:off x="8264085" y="5716399"/>
            <a:ext cx="1877469" cy="261610"/>
          </a:xfrm>
          <a:prstGeom prst="rect">
            <a:avLst/>
          </a:prstGeom>
          <a:noFill/>
        </p:spPr>
        <p:txBody>
          <a:bodyPr wrap="square" rtlCol="0" anchor="ctr">
            <a:spAutoFit/>
          </a:bodyPr>
          <a:lstStyle/>
          <a:p>
            <a:pPr algn="ctr"/>
            <a:r>
              <a:rPr lang="zh-CN" altLang="en-US" sz="1100" dirty="0">
                <a:latin typeface="微软雅黑" panose="020B0503020204020204" pitchFamily="34" charset="-122"/>
                <a:ea typeface="微软雅黑" panose="020B0503020204020204" pitchFamily="34" charset="-122"/>
              </a:rPr>
              <a:t>风险合规信息</a:t>
            </a:r>
          </a:p>
        </p:txBody>
      </p:sp>
      <p:sp>
        <p:nvSpPr>
          <p:cNvPr id="103" name="文本框 102"/>
          <p:cNvSpPr txBox="1"/>
          <p:nvPr/>
        </p:nvSpPr>
        <p:spPr>
          <a:xfrm>
            <a:off x="10155446" y="5733040"/>
            <a:ext cx="1440442" cy="261610"/>
          </a:xfrm>
          <a:prstGeom prst="rect">
            <a:avLst/>
          </a:prstGeom>
          <a:noFill/>
        </p:spPr>
        <p:txBody>
          <a:bodyPr wrap="square" rtlCol="0" anchor="ctr">
            <a:spAutoFit/>
          </a:bodyPr>
          <a:lstStyle/>
          <a:p>
            <a:pPr algn="ct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p:txBody>
      </p:sp>
      <p:sp>
        <p:nvSpPr>
          <p:cNvPr id="107" name="矩形 106"/>
          <p:cNvSpPr/>
          <p:nvPr/>
        </p:nvSpPr>
        <p:spPr>
          <a:xfrm>
            <a:off x="603409" y="1195348"/>
            <a:ext cx="5516639" cy="336898"/>
          </a:xfrm>
          <a:prstGeom prst="rect">
            <a:avLst/>
          </a:prstGeom>
          <a:solidFill>
            <a:srgbClr val="8099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事前事中的预测</a:t>
            </a: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预警</a:t>
            </a:r>
            <a:endParaRPr lang="en-GB" sz="1100" b="1" dirty="0">
              <a:latin typeface="微软雅黑" panose="020B0503020204020204" pitchFamily="34" charset="-122"/>
              <a:ea typeface="微软雅黑" panose="020B0503020204020204" pitchFamily="34" charset="-122"/>
            </a:endParaRPr>
          </a:p>
        </p:txBody>
      </p:sp>
      <p:sp>
        <p:nvSpPr>
          <p:cNvPr id="108" name="矩形 107"/>
          <p:cNvSpPr/>
          <p:nvPr/>
        </p:nvSpPr>
        <p:spPr>
          <a:xfrm>
            <a:off x="6213317" y="1191136"/>
            <a:ext cx="5345302" cy="336898"/>
          </a:xfrm>
          <a:prstGeom prst="rect">
            <a:avLst/>
          </a:prstGeom>
          <a:solidFill>
            <a:srgbClr val="8099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事后的统计报告</a:t>
            </a:r>
            <a:endParaRPr lang="en-GB" sz="1100" b="1" dirty="0">
              <a:latin typeface="微软雅黑" panose="020B0503020204020204" pitchFamily="34" charset="-122"/>
              <a:ea typeface="微软雅黑" panose="020B0503020204020204" pitchFamily="34" charset="-122"/>
            </a:endParaRPr>
          </a:p>
        </p:txBody>
      </p:sp>
      <p:sp>
        <p:nvSpPr>
          <p:cNvPr id="26" name="object 8"/>
          <p:cNvSpPr txBox="1"/>
          <p:nvPr/>
        </p:nvSpPr>
        <p:spPr>
          <a:xfrm>
            <a:off x="3934219" y="1606216"/>
            <a:ext cx="4199805" cy="169278"/>
          </a:xfrm>
          <a:prstGeom prst="rect">
            <a:avLst/>
          </a:prstGeom>
        </p:spPr>
        <p:txBody>
          <a:bodyPr vert="horz" wrap="square" lIns="0" tIns="0" rIns="0" bIns="0" rtlCol="0" anchor="ctr">
            <a:spAutoFit/>
          </a:bodyPr>
          <a:lstStyle/>
          <a:p>
            <a:pPr marL="12700" algn="ctr">
              <a:lnSpc>
                <a:spcPct val="100000"/>
              </a:lnSpc>
            </a:pPr>
            <a:r>
              <a:rPr lang="zh-CN" altLang="en-US" sz="1100" b="1" spc="5" dirty="0">
                <a:latin typeface="微软雅黑" panose="020B0503020204020204" pitchFamily="34" charset="-122"/>
                <a:ea typeface="微软雅黑" panose="020B0503020204020204" pitchFamily="34" charset="-122"/>
                <a:cs typeface="微软雅黑"/>
              </a:rPr>
              <a:t>以对公客户营销为</a:t>
            </a:r>
            <a:r>
              <a:rPr sz="1100" b="1" spc="5" dirty="0" err="1">
                <a:latin typeface="微软雅黑" panose="020B0503020204020204" pitchFamily="34" charset="-122"/>
                <a:ea typeface="微软雅黑" panose="020B0503020204020204" pitchFamily="34" charset="-122"/>
                <a:cs typeface="微软雅黑"/>
              </a:rPr>
              <a:t>挖掘主题</a:t>
            </a:r>
            <a:r>
              <a:rPr lang="zh-CN" altLang="en-US" sz="1100" b="1" spc="5" dirty="0">
                <a:latin typeface="微软雅黑" panose="020B0503020204020204" pitchFamily="34" charset="-122"/>
                <a:ea typeface="微软雅黑" panose="020B0503020204020204" pitchFamily="34" charset="-122"/>
                <a:cs typeface="微软雅黑"/>
              </a:rPr>
              <a:t>划分应</a:t>
            </a:r>
            <a:r>
              <a:rPr sz="1100" b="1" spc="5" dirty="0" err="1">
                <a:latin typeface="微软雅黑" panose="020B0503020204020204" pitchFamily="34" charset="-122"/>
                <a:ea typeface="微软雅黑" panose="020B0503020204020204" pitchFamily="34" charset="-122"/>
                <a:cs typeface="微软雅黑"/>
              </a:rPr>
              <a:t>用体系</a:t>
            </a:r>
            <a:endParaRPr sz="1100" b="1" dirty="0">
              <a:latin typeface="微软雅黑" panose="020B0503020204020204" pitchFamily="34" charset="-122"/>
              <a:ea typeface="微软雅黑" panose="020B0503020204020204" pitchFamily="34" charset="-122"/>
              <a:cs typeface="微软雅黑"/>
            </a:endParaRPr>
          </a:p>
        </p:txBody>
      </p:sp>
      <p:sp>
        <p:nvSpPr>
          <p:cNvPr id="34" name="object 28"/>
          <p:cNvSpPr txBox="1"/>
          <p:nvPr/>
        </p:nvSpPr>
        <p:spPr>
          <a:xfrm>
            <a:off x="7971971" y="3788931"/>
            <a:ext cx="995635" cy="169278"/>
          </a:xfrm>
          <a:prstGeom prst="rect">
            <a:avLst/>
          </a:prstGeom>
        </p:spPr>
        <p:txBody>
          <a:bodyPr vert="horz" wrap="square" lIns="0" tIns="0" rIns="0" bIns="0" rtlCol="0" anchor="ctr">
            <a:spAutoFit/>
          </a:bodyPr>
          <a:lstStyle/>
          <a:p>
            <a:pPr marL="12700" algn="ctr">
              <a:lnSpc>
                <a:spcPct val="100000"/>
              </a:lnSpc>
            </a:pPr>
            <a:r>
              <a:rPr sz="1100" b="1" dirty="0">
                <a:solidFill>
                  <a:srgbClr val="FFFFFF"/>
                </a:solidFill>
                <a:latin typeface="微软雅黑"/>
                <a:cs typeface="微软雅黑"/>
              </a:rPr>
              <a:t>市场动态</a:t>
            </a:r>
            <a:endParaRPr sz="1100">
              <a:latin typeface="微软雅黑"/>
              <a:cs typeface="微软雅黑"/>
            </a:endParaRPr>
          </a:p>
        </p:txBody>
      </p:sp>
      <p:sp>
        <p:nvSpPr>
          <p:cNvPr id="35" name="object 29"/>
          <p:cNvSpPr txBox="1"/>
          <p:nvPr/>
        </p:nvSpPr>
        <p:spPr>
          <a:xfrm>
            <a:off x="8030582" y="4139976"/>
            <a:ext cx="1298420" cy="207108"/>
          </a:xfrm>
          <a:prstGeom prst="rect">
            <a:avLst/>
          </a:prstGeom>
          <a:solidFill>
            <a:srgbClr val="74FFFD"/>
          </a:solidFill>
        </p:spPr>
        <p:txBody>
          <a:bodyPr vert="horz" wrap="square" lIns="0" tIns="37465" rIns="0" bIns="0" rtlCol="0" anchor="ctr">
            <a:spAutoFit/>
          </a:bodyPr>
          <a:lstStyle/>
          <a:p>
            <a:pPr marL="149860" algn="ctr">
              <a:lnSpc>
                <a:spcPct val="100000"/>
              </a:lnSpc>
              <a:spcBef>
                <a:spcPts val="295"/>
              </a:spcBef>
            </a:pPr>
            <a:r>
              <a:rPr sz="1100" spc="10" dirty="0">
                <a:latin typeface="微软雅黑"/>
                <a:cs typeface="微软雅黑"/>
              </a:rPr>
              <a:t>市场份额</a:t>
            </a:r>
            <a:endParaRPr sz="1100">
              <a:latin typeface="微软雅黑"/>
              <a:cs typeface="微软雅黑"/>
            </a:endParaRPr>
          </a:p>
        </p:txBody>
      </p:sp>
      <p:sp>
        <p:nvSpPr>
          <p:cNvPr id="36" name="object 30"/>
          <p:cNvSpPr txBox="1"/>
          <p:nvPr/>
        </p:nvSpPr>
        <p:spPr>
          <a:xfrm>
            <a:off x="9478779" y="4159930"/>
            <a:ext cx="1293031" cy="230832"/>
          </a:xfrm>
          <a:prstGeom prst="rect">
            <a:avLst/>
          </a:prstGeom>
          <a:solidFill>
            <a:srgbClr val="74FFFD"/>
          </a:solidFill>
        </p:spPr>
        <p:txBody>
          <a:bodyPr vert="horz" wrap="square" lIns="0" tIns="0" rIns="0" bIns="0" rtlCol="0" anchor="ctr">
            <a:spAutoFit/>
          </a:bodyPr>
          <a:lstStyle/>
          <a:p>
            <a:pPr algn="ctr">
              <a:lnSpc>
                <a:spcPts val="840"/>
              </a:lnSpc>
            </a:pPr>
            <a:r>
              <a:rPr sz="1100" spc="10" dirty="0">
                <a:latin typeface="微软雅黑"/>
                <a:cs typeface="微软雅黑"/>
              </a:rPr>
              <a:t>竞争力评</a:t>
            </a:r>
            <a:endParaRPr sz="1100">
              <a:latin typeface="微软雅黑"/>
              <a:cs typeface="微软雅黑"/>
            </a:endParaRPr>
          </a:p>
          <a:p>
            <a:pPr algn="ctr">
              <a:lnSpc>
                <a:spcPts val="1010"/>
              </a:lnSpc>
            </a:pPr>
            <a:r>
              <a:rPr sz="1100" spc="10" dirty="0">
                <a:latin typeface="微软雅黑"/>
                <a:cs typeface="微软雅黑"/>
              </a:rPr>
              <a:t>价</a:t>
            </a:r>
            <a:endParaRPr sz="1100">
              <a:latin typeface="微软雅黑"/>
              <a:cs typeface="微软雅黑"/>
            </a:endParaRPr>
          </a:p>
        </p:txBody>
      </p:sp>
      <p:sp>
        <p:nvSpPr>
          <p:cNvPr id="37" name="object 31"/>
          <p:cNvSpPr txBox="1"/>
          <p:nvPr/>
        </p:nvSpPr>
        <p:spPr>
          <a:xfrm>
            <a:off x="8066787" y="4524575"/>
            <a:ext cx="1298420" cy="204543"/>
          </a:xfrm>
          <a:prstGeom prst="rect">
            <a:avLst/>
          </a:prstGeom>
          <a:solidFill>
            <a:srgbClr val="74FFFD"/>
          </a:solidFill>
        </p:spPr>
        <p:txBody>
          <a:bodyPr vert="horz" wrap="square" lIns="0" tIns="34925" rIns="0" bIns="0" rtlCol="0" anchor="ctr">
            <a:spAutoFit/>
          </a:bodyPr>
          <a:lstStyle/>
          <a:p>
            <a:pPr algn="ctr">
              <a:lnSpc>
                <a:spcPct val="100000"/>
              </a:lnSpc>
              <a:spcBef>
                <a:spcPts val="275"/>
              </a:spcBef>
            </a:pPr>
            <a:r>
              <a:rPr sz="1100" spc="5" dirty="0">
                <a:latin typeface="微软雅黑"/>
                <a:cs typeface="微软雅黑"/>
              </a:rPr>
              <a:t>…</a:t>
            </a:r>
            <a:r>
              <a:rPr sz="1100" spc="-75" dirty="0">
                <a:latin typeface="微软雅黑"/>
                <a:cs typeface="微软雅黑"/>
              </a:rPr>
              <a:t> </a:t>
            </a:r>
            <a:r>
              <a:rPr sz="1100" spc="5" dirty="0">
                <a:latin typeface="微软雅黑"/>
                <a:cs typeface="微软雅黑"/>
              </a:rPr>
              <a:t>…</a:t>
            </a:r>
            <a:endParaRPr sz="1100">
              <a:latin typeface="微软雅黑"/>
              <a:cs typeface="微软雅黑"/>
            </a:endParaRPr>
          </a:p>
        </p:txBody>
      </p:sp>
      <p:sp>
        <p:nvSpPr>
          <p:cNvPr id="41" name="object 36"/>
          <p:cNvSpPr txBox="1"/>
          <p:nvPr/>
        </p:nvSpPr>
        <p:spPr>
          <a:xfrm>
            <a:off x="7967424" y="3026644"/>
            <a:ext cx="995635" cy="169278"/>
          </a:xfrm>
          <a:prstGeom prst="rect">
            <a:avLst/>
          </a:prstGeom>
        </p:spPr>
        <p:txBody>
          <a:bodyPr vert="horz" wrap="square" lIns="0" tIns="0" rIns="0" bIns="0" rtlCol="0" anchor="ctr">
            <a:spAutoFit/>
          </a:bodyPr>
          <a:lstStyle/>
          <a:p>
            <a:pPr marL="12700" algn="ctr">
              <a:lnSpc>
                <a:spcPct val="100000"/>
              </a:lnSpc>
            </a:pPr>
            <a:r>
              <a:rPr sz="1100" b="1" dirty="0">
                <a:solidFill>
                  <a:srgbClr val="FFFFFF"/>
                </a:solidFill>
                <a:latin typeface="微软雅黑"/>
                <a:cs typeface="微软雅黑"/>
              </a:rPr>
              <a:t>监管合规</a:t>
            </a:r>
            <a:endParaRPr sz="1100">
              <a:latin typeface="微软雅黑"/>
              <a:cs typeface="微软雅黑"/>
            </a:endParaRPr>
          </a:p>
        </p:txBody>
      </p:sp>
      <p:sp>
        <p:nvSpPr>
          <p:cNvPr id="42" name="object 37"/>
          <p:cNvSpPr txBox="1"/>
          <p:nvPr/>
        </p:nvSpPr>
        <p:spPr>
          <a:xfrm>
            <a:off x="8056444" y="3262136"/>
            <a:ext cx="1298420" cy="205826"/>
          </a:xfrm>
          <a:prstGeom prst="rect">
            <a:avLst/>
          </a:prstGeom>
          <a:solidFill>
            <a:srgbClr val="74FFFD"/>
          </a:solidFill>
        </p:spPr>
        <p:txBody>
          <a:bodyPr vert="horz" wrap="square" lIns="0" tIns="36195" rIns="0" bIns="0" rtlCol="0" anchor="ctr">
            <a:spAutoFit/>
          </a:bodyPr>
          <a:lstStyle/>
          <a:p>
            <a:pPr marL="208279" algn="ctr">
              <a:lnSpc>
                <a:spcPct val="100000"/>
              </a:lnSpc>
              <a:spcBef>
                <a:spcPts val="285"/>
              </a:spcBef>
            </a:pPr>
            <a:r>
              <a:rPr sz="1100" spc="10" dirty="0">
                <a:latin typeface="微软雅黑"/>
                <a:cs typeface="微软雅黑"/>
              </a:rPr>
              <a:t>反洗钱</a:t>
            </a:r>
            <a:endParaRPr sz="1100">
              <a:latin typeface="微软雅黑"/>
              <a:cs typeface="微软雅黑"/>
            </a:endParaRPr>
          </a:p>
        </p:txBody>
      </p:sp>
      <p:sp>
        <p:nvSpPr>
          <p:cNvPr id="43" name="object 38"/>
          <p:cNvSpPr txBox="1"/>
          <p:nvPr/>
        </p:nvSpPr>
        <p:spPr>
          <a:xfrm>
            <a:off x="9478779" y="3262136"/>
            <a:ext cx="1298420" cy="205826"/>
          </a:xfrm>
          <a:prstGeom prst="rect">
            <a:avLst/>
          </a:prstGeom>
          <a:solidFill>
            <a:srgbClr val="74FFFD"/>
          </a:solidFill>
        </p:spPr>
        <p:txBody>
          <a:bodyPr vert="horz" wrap="square" lIns="0" tIns="36195" rIns="0" bIns="0" rtlCol="0" anchor="ctr">
            <a:spAutoFit/>
          </a:bodyPr>
          <a:lstStyle/>
          <a:p>
            <a:pPr algn="ctr">
              <a:lnSpc>
                <a:spcPct val="100000"/>
              </a:lnSpc>
              <a:spcBef>
                <a:spcPts val="285"/>
              </a:spcBef>
            </a:pPr>
            <a:r>
              <a:rPr sz="1100" spc="5" dirty="0">
                <a:latin typeface="微软雅黑"/>
                <a:cs typeface="微软雅黑"/>
              </a:rPr>
              <a:t>…</a:t>
            </a:r>
            <a:r>
              <a:rPr sz="1100" spc="-75" dirty="0">
                <a:latin typeface="微软雅黑"/>
                <a:cs typeface="微软雅黑"/>
              </a:rPr>
              <a:t> </a:t>
            </a:r>
            <a:r>
              <a:rPr sz="1100" spc="5" dirty="0">
                <a:latin typeface="微软雅黑"/>
                <a:cs typeface="微软雅黑"/>
              </a:rPr>
              <a:t>…</a:t>
            </a:r>
            <a:endParaRPr sz="1100">
              <a:latin typeface="微软雅黑"/>
              <a:cs typeface="微软雅黑"/>
            </a:endParaRPr>
          </a:p>
        </p:txBody>
      </p:sp>
      <p:sp>
        <p:nvSpPr>
          <p:cNvPr id="46" name="object 41"/>
          <p:cNvSpPr txBox="1"/>
          <p:nvPr/>
        </p:nvSpPr>
        <p:spPr>
          <a:xfrm>
            <a:off x="9664442" y="2205265"/>
            <a:ext cx="829696" cy="169278"/>
          </a:xfrm>
          <a:prstGeom prst="rect">
            <a:avLst/>
          </a:prstGeom>
        </p:spPr>
        <p:txBody>
          <a:bodyPr vert="horz" wrap="square" lIns="0" tIns="0" rIns="0" bIns="0" rtlCol="0" anchor="ctr">
            <a:spAutoFit/>
          </a:bodyPr>
          <a:lstStyle/>
          <a:p>
            <a:pPr marL="12700" algn="ctr">
              <a:lnSpc>
                <a:spcPct val="100000"/>
              </a:lnSpc>
            </a:pPr>
            <a:r>
              <a:rPr sz="1100" spc="10" dirty="0">
                <a:latin typeface="微软雅黑"/>
                <a:cs typeface="微软雅黑"/>
              </a:rPr>
              <a:t>行为评分</a:t>
            </a:r>
            <a:endParaRPr sz="1100">
              <a:latin typeface="微软雅黑"/>
              <a:cs typeface="微软雅黑"/>
            </a:endParaRPr>
          </a:p>
        </p:txBody>
      </p:sp>
      <p:sp>
        <p:nvSpPr>
          <p:cNvPr id="47" name="object 42"/>
          <p:cNvSpPr txBox="1"/>
          <p:nvPr/>
        </p:nvSpPr>
        <p:spPr>
          <a:xfrm>
            <a:off x="8197986" y="2562413"/>
            <a:ext cx="829696" cy="169278"/>
          </a:xfrm>
          <a:prstGeom prst="rect">
            <a:avLst/>
          </a:prstGeom>
        </p:spPr>
        <p:txBody>
          <a:bodyPr vert="horz" wrap="square" lIns="0" tIns="0" rIns="0" bIns="0" rtlCol="0" anchor="ctr">
            <a:spAutoFit/>
          </a:bodyPr>
          <a:lstStyle/>
          <a:p>
            <a:pPr marL="12700" algn="ctr">
              <a:lnSpc>
                <a:spcPct val="100000"/>
              </a:lnSpc>
            </a:pPr>
            <a:r>
              <a:rPr sz="1100" spc="10" dirty="0">
                <a:latin typeface="微软雅黑"/>
                <a:cs typeface="微软雅黑"/>
              </a:rPr>
              <a:t>催收评分</a:t>
            </a:r>
            <a:endParaRPr sz="1100">
              <a:latin typeface="微软雅黑"/>
              <a:cs typeface="微软雅黑"/>
            </a:endParaRPr>
          </a:p>
        </p:txBody>
      </p:sp>
      <p:sp>
        <p:nvSpPr>
          <p:cNvPr id="48" name="object 43"/>
          <p:cNvSpPr txBox="1"/>
          <p:nvPr/>
        </p:nvSpPr>
        <p:spPr>
          <a:xfrm>
            <a:off x="9685689" y="2562413"/>
            <a:ext cx="829696" cy="169278"/>
          </a:xfrm>
          <a:prstGeom prst="rect">
            <a:avLst/>
          </a:prstGeom>
        </p:spPr>
        <p:txBody>
          <a:bodyPr vert="horz" wrap="square" lIns="0" tIns="0" rIns="0" bIns="0" rtlCol="0" anchor="ctr">
            <a:spAutoFit/>
          </a:bodyPr>
          <a:lstStyle/>
          <a:p>
            <a:pPr marL="12700" algn="ctr">
              <a:lnSpc>
                <a:spcPct val="100000"/>
              </a:lnSpc>
            </a:pPr>
            <a:r>
              <a:rPr sz="1100" spc="10" dirty="0">
                <a:latin typeface="微软雅黑"/>
                <a:cs typeface="微软雅黑"/>
              </a:rPr>
              <a:t>欺诈检测</a:t>
            </a:r>
            <a:endParaRPr sz="1100">
              <a:latin typeface="微软雅黑"/>
              <a:cs typeface="微软雅黑"/>
            </a:endParaRPr>
          </a:p>
        </p:txBody>
      </p:sp>
      <p:sp>
        <p:nvSpPr>
          <p:cNvPr id="62" name="object 64"/>
          <p:cNvSpPr/>
          <p:nvPr/>
        </p:nvSpPr>
        <p:spPr>
          <a:xfrm>
            <a:off x="603409" y="1572006"/>
            <a:ext cx="10955210" cy="3403515"/>
          </a:xfrm>
          <a:custGeom>
            <a:avLst/>
            <a:gdLst/>
            <a:ahLst/>
            <a:cxnLst/>
            <a:rect l="l" t="t" r="r" b="b"/>
            <a:pathLst>
              <a:path w="6456045" h="2593975">
                <a:moveTo>
                  <a:pt x="0" y="0"/>
                </a:moveTo>
                <a:lnTo>
                  <a:pt x="6455664" y="0"/>
                </a:lnTo>
                <a:lnTo>
                  <a:pt x="6455664" y="2593848"/>
                </a:lnTo>
                <a:lnTo>
                  <a:pt x="0" y="2593848"/>
                </a:lnTo>
                <a:lnTo>
                  <a:pt x="0" y="0"/>
                </a:lnTo>
                <a:close/>
              </a:path>
            </a:pathLst>
          </a:custGeom>
          <a:ln w="18288">
            <a:solidFill>
              <a:schemeClr val="bg2">
                <a:lumMod val="90000"/>
              </a:schemeClr>
            </a:solidFill>
          </a:ln>
        </p:spPr>
        <p:txBody>
          <a:bodyPr wrap="square" lIns="0" tIns="0" rIns="0" bIns="0" rtlCol="0" anchor="ctr"/>
          <a:lstStyle/>
          <a:p>
            <a:pPr algn="ctr"/>
            <a:endParaRPr sz="1100"/>
          </a:p>
        </p:txBody>
      </p:sp>
      <p:sp>
        <p:nvSpPr>
          <p:cNvPr id="63" name="object 65"/>
          <p:cNvSpPr/>
          <p:nvPr/>
        </p:nvSpPr>
        <p:spPr>
          <a:xfrm>
            <a:off x="805123" y="1797456"/>
            <a:ext cx="3475667" cy="3121275"/>
          </a:xfrm>
          <a:prstGeom prst="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endParaRPr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object 71"/>
          <p:cNvSpPr/>
          <p:nvPr/>
        </p:nvSpPr>
        <p:spPr>
          <a:xfrm>
            <a:off x="7697759" y="3834541"/>
            <a:ext cx="3818523" cy="1091965"/>
          </a:xfrm>
          <a:prstGeom prst="rect">
            <a:avLst/>
          </a:prstGeom>
          <a:solidFill>
            <a:srgbClr val="00A3A1"/>
          </a:solidFill>
          <a:ln>
            <a:noFill/>
          </a:ln>
          <a:effectLst/>
        </p:spPr>
        <p:txBody>
          <a:bodyPr wrap="square" lIns="0" tIns="0" rIns="0" bIns="0" anchor="ctr">
            <a:noAutofit/>
          </a:bodyPr>
          <a:lstStyle/>
          <a:p>
            <a:pPr algn="ctr" eaLnBrk="0" fontAlgn="base" hangingPunct="0">
              <a:spcBef>
                <a:spcPct val="0"/>
              </a:spcBef>
              <a:spcAft>
                <a:spcPct val="0"/>
              </a:spcAft>
            </a:pPr>
            <a:endParaRPr sz="1100" b="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5" name="object 73"/>
          <p:cNvSpPr/>
          <p:nvPr/>
        </p:nvSpPr>
        <p:spPr>
          <a:xfrm>
            <a:off x="4311827" y="1812622"/>
            <a:ext cx="3309692" cy="3121641"/>
          </a:xfrm>
          <a:prstGeom prst="rect">
            <a:avLst/>
          </a:prstGeom>
          <a:solidFill>
            <a:srgbClr val="00B0F0"/>
          </a:solidFill>
          <a:ln>
            <a:noFill/>
          </a:ln>
          <a:effectLst/>
        </p:spPr>
        <p:txBody>
          <a:bodyPr wrap="square" lIns="0" tIns="0" rIns="0" bIns="0" anchor="ctr">
            <a:noAutofit/>
          </a:bodyPr>
          <a:lstStyle/>
          <a:p>
            <a:pPr algn="ctr" eaLnBrk="0" fontAlgn="base" hangingPunct="0">
              <a:spcBef>
                <a:spcPct val="0"/>
              </a:spcBef>
              <a:spcAft>
                <a:spcPct val="0"/>
              </a:spcAft>
            </a:pPr>
            <a:endParaRPr sz="1100" b="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6" name="object 75"/>
          <p:cNvSpPr/>
          <p:nvPr/>
        </p:nvSpPr>
        <p:spPr>
          <a:xfrm>
            <a:off x="7697760" y="3144830"/>
            <a:ext cx="3812568" cy="634885"/>
          </a:xfrm>
          <a:prstGeom prst="rect">
            <a:avLst/>
          </a:prstGeom>
          <a:solidFill>
            <a:schemeClr val="bg2">
              <a:lumMod val="50000"/>
            </a:schemeClr>
          </a:solidFill>
          <a:ln>
            <a:noFill/>
          </a:ln>
          <a:effectLst/>
        </p:spPr>
        <p:txBody>
          <a:bodyPr wrap="square" lIns="0" tIns="0" rIns="0" bIns="0" anchor="ctr">
            <a:noAutofit/>
          </a:bodyPr>
          <a:lstStyle/>
          <a:p>
            <a:pPr algn="ctr" eaLnBrk="0" fontAlgn="base" hangingPunct="0">
              <a:spcBef>
                <a:spcPct val="0"/>
              </a:spcBef>
              <a:spcAft>
                <a:spcPct val="0"/>
              </a:spcAft>
            </a:pPr>
            <a:endParaRPr sz="1100" b="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7" name="object 76"/>
          <p:cNvSpPr/>
          <p:nvPr/>
        </p:nvSpPr>
        <p:spPr>
          <a:xfrm>
            <a:off x="7690816" y="1794196"/>
            <a:ext cx="3812568" cy="1306457"/>
          </a:xfrm>
          <a:prstGeom prst="rect">
            <a:avLst/>
          </a:prstGeom>
          <a:solidFill>
            <a:schemeClr val="accent2"/>
          </a:solidFill>
          <a:ln>
            <a:noFill/>
          </a:ln>
          <a:effectLst/>
        </p:spPr>
        <p:txBody>
          <a:bodyPr wrap="square" lIns="0" tIns="0" rIns="0" bIns="0" anchor="ctr">
            <a:noAutofit/>
          </a:bodyPr>
          <a:lstStyle/>
          <a:p>
            <a:pPr algn="ctr" eaLnBrk="0" fontAlgn="base" hangingPunct="0">
              <a:spcBef>
                <a:spcPct val="0"/>
              </a:spcBef>
              <a:spcAft>
                <a:spcPct val="0"/>
              </a:spcAft>
            </a:pPr>
            <a:endParaRPr sz="1100" b="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8" name="object 77"/>
          <p:cNvSpPr/>
          <p:nvPr/>
        </p:nvSpPr>
        <p:spPr>
          <a:xfrm>
            <a:off x="8014825" y="2107116"/>
            <a:ext cx="1606635" cy="448286"/>
          </a:xfrm>
          <a:custGeom>
            <a:avLst/>
            <a:gdLst/>
            <a:ahLst/>
            <a:cxnLst/>
            <a:rect l="l" t="t" r="r" b="b"/>
            <a:pathLst>
              <a:path w="762000" h="231775">
                <a:moveTo>
                  <a:pt x="0" y="0"/>
                </a:moveTo>
                <a:lnTo>
                  <a:pt x="762000" y="0"/>
                </a:lnTo>
                <a:lnTo>
                  <a:pt x="762000"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客户需求挖掘模型</a:t>
            </a:r>
            <a:endParaRPr sz="1100" dirty="0">
              <a:latin typeface="微软雅黑" panose="020B0503020204020204" pitchFamily="34" charset="-122"/>
              <a:ea typeface="微软雅黑" panose="020B0503020204020204" pitchFamily="34" charset="-122"/>
            </a:endParaRPr>
          </a:p>
        </p:txBody>
      </p:sp>
      <p:sp>
        <p:nvSpPr>
          <p:cNvPr id="69" name="object 78"/>
          <p:cNvSpPr/>
          <p:nvPr/>
        </p:nvSpPr>
        <p:spPr>
          <a:xfrm>
            <a:off x="9685530" y="2107116"/>
            <a:ext cx="1581179" cy="448286"/>
          </a:xfrm>
          <a:custGeom>
            <a:avLst/>
            <a:gdLst/>
            <a:ahLst/>
            <a:cxnLst/>
            <a:rect l="l" t="t" r="r" b="b"/>
            <a:pathLst>
              <a:path w="765175" h="231775">
                <a:moveTo>
                  <a:pt x="0" y="0"/>
                </a:moveTo>
                <a:lnTo>
                  <a:pt x="765047" y="0"/>
                </a:lnTo>
                <a:lnTo>
                  <a:pt x="765047"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产品销售机会模型</a:t>
            </a:r>
            <a:endParaRPr sz="1100" dirty="0">
              <a:latin typeface="微软雅黑" panose="020B0503020204020204" pitchFamily="34" charset="-122"/>
              <a:ea typeface="微软雅黑" panose="020B0503020204020204" pitchFamily="34" charset="-122"/>
            </a:endParaRPr>
          </a:p>
        </p:txBody>
      </p:sp>
      <p:sp>
        <p:nvSpPr>
          <p:cNvPr id="70" name="object 79"/>
          <p:cNvSpPr/>
          <p:nvPr/>
        </p:nvSpPr>
        <p:spPr>
          <a:xfrm>
            <a:off x="7996565" y="2625972"/>
            <a:ext cx="1623744" cy="44828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风险精准定价模型</a:t>
            </a:r>
            <a:endParaRPr sz="1100" dirty="0">
              <a:latin typeface="微软雅黑" panose="020B0503020204020204" pitchFamily="34" charset="-122"/>
              <a:ea typeface="微软雅黑" panose="020B0503020204020204" pitchFamily="34" charset="-122"/>
            </a:endParaRPr>
          </a:p>
        </p:txBody>
      </p:sp>
      <p:sp>
        <p:nvSpPr>
          <p:cNvPr id="71" name="object 80"/>
          <p:cNvSpPr/>
          <p:nvPr/>
        </p:nvSpPr>
        <p:spPr>
          <a:xfrm>
            <a:off x="9704851" y="2625972"/>
            <a:ext cx="1581179" cy="44828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en-US" sz="1100" dirty="0">
                <a:latin typeface="微软雅黑" panose="020B0503020204020204" pitchFamily="34" charset="-122"/>
                <a:ea typeface="微软雅黑" panose="020B0503020204020204" pitchFamily="34" charset="-122"/>
              </a:rPr>
              <a:t>……</a:t>
            </a:r>
            <a:endParaRPr sz="1100" dirty="0">
              <a:latin typeface="微软雅黑" panose="020B0503020204020204" pitchFamily="34" charset="-122"/>
              <a:ea typeface="微软雅黑" panose="020B0503020204020204" pitchFamily="34" charset="-122"/>
            </a:endParaRPr>
          </a:p>
        </p:txBody>
      </p:sp>
      <p:sp>
        <p:nvSpPr>
          <p:cNvPr id="72" name="矩形 71"/>
          <p:cNvSpPr/>
          <p:nvPr/>
        </p:nvSpPr>
        <p:spPr>
          <a:xfrm>
            <a:off x="1355214" y="1922910"/>
            <a:ext cx="2266871" cy="173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精准客户管理</a:t>
            </a:r>
          </a:p>
        </p:txBody>
      </p:sp>
      <p:sp>
        <p:nvSpPr>
          <p:cNvPr id="73" name="矩形 72"/>
          <p:cNvSpPr/>
          <p:nvPr/>
        </p:nvSpPr>
        <p:spPr>
          <a:xfrm>
            <a:off x="4821561" y="1922910"/>
            <a:ext cx="2266871" cy="173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专业产品管理</a:t>
            </a:r>
          </a:p>
        </p:txBody>
      </p:sp>
      <p:sp>
        <p:nvSpPr>
          <p:cNvPr id="74" name="矩形 73"/>
          <p:cNvSpPr/>
          <p:nvPr/>
        </p:nvSpPr>
        <p:spPr>
          <a:xfrm>
            <a:off x="7331806" y="1915422"/>
            <a:ext cx="2266871" cy="173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综合营销</a:t>
            </a:r>
          </a:p>
        </p:txBody>
      </p:sp>
      <p:sp>
        <p:nvSpPr>
          <p:cNvPr id="75" name="矩形 74"/>
          <p:cNvSpPr/>
          <p:nvPr/>
        </p:nvSpPr>
        <p:spPr>
          <a:xfrm>
            <a:off x="7300793" y="3235687"/>
            <a:ext cx="2266871" cy="173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团队绩效</a:t>
            </a:r>
          </a:p>
        </p:txBody>
      </p:sp>
      <p:sp>
        <p:nvSpPr>
          <p:cNvPr id="76" name="矩形 75"/>
          <p:cNvSpPr/>
          <p:nvPr/>
        </p:nvSpPr>
        <p:spPr>
          <a:xfrm>
            <a:off x="7328147" y="3898306"/>
            <a:ext cx="2266871" cy="173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高效决策</a:t>
            </a:r>
          </a:p>
        </p:txBody>
      </p:sp>
      <p:sp>
        <p:nvSpPr>
          <p:cNvPr id="77" name="矩形 76"/>
          <p:cNvSpPr/>
          <p:nvPr/>
        </p:nvSpPr>
        <p:spPr>
          <a:xfrm>
            <a:off x="1068481" y="2235991"/>
            <a:ext cx="2979779" cy="258478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8" name="矩形 87"/>
          <p:cNvSpPr/>
          <p:nvPr/>
        </p:nvSpPr>
        <p:spPr>
          <a:xfrm>
            <a:off x="4567993" y="2235991"/>
            <a:ext cx="2979779" cy="257233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9" name="object 83"/>
          <p:cNvSpPr/>
          <p:nvPr/>
        </p:nvSpPr>
        <p:spPr>
          <a:xfrm>
            <a:off x="8024546" y="3442263"/>
            <a:ext cx="1505217" cy="29557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等级管理模型</a:t>
            </a:r>
            <a:endParaRPr sz="1100" dirty="0">
              <a:latin typeface="微软雅黑" panose="020B0503020204020204" pitchFamily="34" charset="-122"/>
              <a:ea typeface="微软雅黑" panose="020B0503020204020204" pitchFamily="34" charset="-122"/>
            </a:endParaRPr>
          </a:p>
        </p:txBody>
      </p:sp>
      <p:sp>
        <p:nvSpPr>
          <p:cNvPr id="90" name="object 82"/>
          <p:cNvSpPr/>
          <p:nvPr/>
        </p:nvSpPr>
        <p:spPr>
          <a:xfrm>
            <a:off x="9646740" y="3433226"/>
            <a:ext cx="1505217" cy="29557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en-US" sz="1100" dirty="0">
                <a:latin typeface="微软雅黑" panose="020B0503020204020204" pitchFamily="34" charset="-122"/>
                <a:ea typeface="微软雅黑" panose="020B0503020204020204" pitchFamily="34" charset="-122"/>
              </a:rPr>
              <a:t>……</a:t>
            </a:r>
            <a:endParaRPr sz="1100" dirty="0">
              <a:latin typeface="微软雅黑" panose="020B0503020204020204" pitchFamily="34" charset="-122"/>
              <a:ea typeface="微软雅黑" panose="020B0503020204020204" pitchFamily="34" charset="-122"/>
            </a:endParaRPr>
          </a:p>
        </p:txBody>
      </p:sp>
      <p:sp>
        <p:nvSpPr>
          <p:cNvPr id="91" name="object 83"/>
          <p:cNvSpPr/>
          <p:nvPr/>
        </p:nvSpPr>
        <p:spPr>
          <a:xfrm>
            <a:off x="7966581" y="4132655"/>
            <a:ext cx="1466115" cy="29557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行业分析模型</a:t>
            </a:r>
            <a:endParaRPr sz="1100" dirty="0">
              <a:latin typeface="微软雅黑" panose="020B0503020204020204" pitchFamily="34" charset="-122"/>
              <a:ea typeface="微软雅黑" panose="020B0503020204020204" pitchFamily="34" charset="-122"/>
            </a:endParaRPr>
          </a:p>
        </p:txBody>
      </p:sp>
      <p:sp>
        <p:nvSpPr>
          <p:cNvPr id="92" name="object 83"/>
          <p:cNvSpPr/>
          <p:nvPr/>
        </p:nvSpPr>
        <p:spPr>
          <a:xfrm>
            <a:off x="9675123" y="4121894"/>
            <a:ext cx="1466115" cy="29557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客户分析模型</a:t>
            </a:r>
            <a:endParaRPr sz="1100" dirty="0">
              <a:latin typeface="微软雅黑" panose="020B0503020204020204" pitchFamily="34" charset="-122"/>
              <a:ea typeface="微软雅黑" panose="020B0503020204020204" pitchFamily="34" charset="-122"/>
            </a:endParaRPr>
          </a:p>
        </p:txBody>
      </p:sp>
      <p:sp>
        <p:nvSpPr>
          <p:cNvPr id="93" name="object 82"/>
          <p:cNvSpPr/>
          <p:nvPr/>
        </p:nvSpPr>
        <p:spPr>
          <a:xfrm>
            <a:off x="9672536" y="4461647"/>
            <a:ext cx="1466115" cy="29557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en-US" sz="1100" dirty="0">
                <a:latin typeface="微软雅黑" panose="020B0503020204020204" pitchFamily="34" charset="-122"/>
                <a:ea typeface="微软雅黑" panose="020B0503020204020204" pitchFamily="34" charset="-122"/>
              </a:rPr>
              <a:t>……</a:t>
            </a:r>
            <a:endParaRPr sz="1100" dirty="0">
              <a:latin typeface="微软雅黑" panose="020B0503020204020204" pitchFamily="34" charset="-122"/>
              <a:ea typeface="微软雅黑" panose="020B0503020204020204" pitchFamily="34" charset="-122"/>
            </a:endParaRPr>
          </a:p>
        </p:txBody>
      </p:sp>
      <p:sp>
        <p:nvSpPr>
          <p:cNvPr id="106" name="object 83"/>
          <p:cNvSpPr/>
          <p:nvPr/>
        </p:nvSpPr>
        <p:spPr>
          <a:xfrm>
            <a:off x="7966581" y="4462917"/>
            <a:ext cx="1466115" cy="29557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价格分析模型</a:t>
            </a:r>
            <a:endParaRPr sz="1100" dirty="0">
              <a:latin typeface="微软雅黑" panose="020B0503020204020204" pitchFamily="34" charset="-122"/>
              <a:ea typeface="微软雅黑" panose="020B0503020204020204" pitchFamily="34" charset="-122"/>
            </a:endParaRPr>
          </a:p>
        </p:txBody>
      </p:sp>
      <p:sp>
        <p:nvSpPr>
          <p:cNvPr id="110" name="object 8"/>
          <p:cNvSpPr txBox="1"/>
          <p:nvPr/>
        </p:nvSpPr>
        <p:spPr>
          <a:xfrm>
            <a:off x="3684264" y="4984737"/>
            <a:ext cx="4199805" cy="169278"/>
          </a:xfrm>
          <a:prstGeom prst="rect">
            <a:avLst/>
          </a:prstGeom>
        </p:spPr>
        <p:txBody>
          <a:bodyPr vert="horz" wrap="square" lIns="0" tIns="0" rIns="0" bIns="0" rtlCol="0" anchor="ctr">
            <a:spAutoFit/>
          </a:bodyPr>
          <a:lstStyle/>
          <a:p>
            <a:pPr marL="12700" algn="ctr">
              <a:lnSpc>
                <a:spcPct val="100000"/>
              </a:lnSpc>
            </a:pPr>
            <a:r>
              <a:rPr lang="zh-CN" altLang="en-US" sz="1100" b="1" spc="5" dirty="0">
                <a:latin typeface="微软雅黑" panose="020B0503020204020204" pitchFamily="34" charset="-122"/>
                <a:ea typeface="微软雅黑" panose="020B0503020204020204" pitchFamily="34" charset="-122"/>
                <a:cs typeface="微软雅黑"/>
              </a:rPr>
              <a:t>数据基础</a:t>
            </a:r>
            <a:endParaRPr sz="1100" b="1" dirty="0">
              <a:latin typeface="微软雅黑" panose="020B0503020204020204" pitchFamily="34" charset="-122"/>
              <a:ea typeface="微软雅黑" panose="020B0503020204020204" pitchFamily="34" charset="-122"/>
              <a:cs typeface="微软雅黑"/>
            </a:endParaRPr>
          </a:p>
        </p:txBody>
      </p:sp>
      <p:sp>
        <p:nvSpPr>
          <p:cNvPr id="118" name="object 64"/>
          <p:cNvSpPr/>
          <p:nvPr/>
        </p:nvSpPr>
        <p:spPr>
          <a:xfrm>
            <a:off x="616586" y="5007745"/>
            <a:ext cx="10955210" cy="1146676"/>
          </a:xfrm>
          <a:custGeom>
            <a:avLst/>
            <a:gdLst/>
            <a:ahLst/>
            <a:cxnLst/>
            <a:rect l="l" t="t" r="r" b="b"/>
            <a:pathLst>
              <a:path w="6456045" h="2593975">
                <a:moveTo>
                  <a:pt x="0" y="0"/>
                </a:moveTo>
                <a:lnTo>
                  <a:pt x="6455664" y="0"/>
                </a:lnTo>
                <a:lnTo>
                  <a:pt x="6455664" y="2593848"/>
                </a:lnTo>
                <a:lnTo>
                  <a:pt x="0" y="2593848"/>
                </a:lnTo>
                <a:lnTo>
                  <a:pt x="0" y="0"/>
                </a:lnTo>
                <a:close/>
              </a:path>
            </a:pathLst>
          </a:custGeom>
          <a:ln w="18288">
            <a:solidFill>
              <a:schemeClr val="bg2">
                <a:lumMod val="90000"/>
              </a:schemeClr>
            </a:solidFill>
          </a:ln>
        </p:spPr>
        <p:txBody>
          <a:bodyPr wrap="square" lIns="0" tIns="0" rIns="0" bIns="0" rtlCol="0" anchor="ctr"/>
          <a:lstStyle/>
          <a:p>
            <a:pPr algn="ctr"/>
            <a:endParaRPr sz="1100"/>
          </a:p>
        </p:txBody>
      </p:sp>
      <p:sp>
        <p:nvSpPr>
          <p:cNvPr id="111" name="object 8"/>
          <p:cNvSpPr txBox="1"/>
          <p:nvPr/>
        </p:nvSpPr>
        <p:spPr>
          <a:xfrm>
            <a:off x="3335498" y="5511749"/>
            <a:ext cx="4199805" cy="169277"/>
          </a:xfrm>
          <a:prstGeom prst="rect">
            <a:avLst/>
          </a:prstGeom>
        </p:spPr>
        <p:txBody>
          <a:bodyPr vert="horz" wrap="square" lIns="0" tIns="0" rIns="0" bIns="0" rtlCol="0" anchor="ctr">
            <a:spAutoFit/>
          </a:bodyPr>
          <a:lstStyle/>
          <a:p>
            <a:pPr marL="12700" algn="ctr">
              <a:lnSpc>
                <a:spcPct val="100000"/>
              </a:lnSpc>
            </a:pPr>
            <a:r>
              <a:rPr lang="zh-CN" altLang="en-US" sz="1100" b="1" spc="5" dirty="0">
                <a:latin typeface="微软雅黑" panose="020B0503020204020204" pitchFamily="34" charset="-122"/>
                <a:ea typeface="微软雅黑" panose="020B0503020204020204" pitchFamily="34" charset="-122"/>
                <a:cs typeface="微软雅黑"/>
              </a:rPr>
              <a:t>外部数据和内部数据源</a:t>
            </a:r>
            <a:endParaRPr sz="1100" b="1" dirty="0">
              <a:latin typeface="微软雅黑" panose="020B0503020204020204" pitchFamily="34" charset="-122"/>
              <a:ea typeface="微软雅黑" panose="020B0503020204020204" pitchFamily="34" charset="-122"/>
              <a:cs typeface="微软雅黑"/>
            </a:endParaRPr>
          </a:p>
        </p:txBody>
      </p:sp>
      <p:sp>
        <p:nvSpPr>
          <p:cNvPr id="78" name="object 68"/>
          <p:cNvSpPr/>
          <p:nvPr/>
        </p:nvSpPr>
        <p:spPr>
          <a:xfrm>
            <a:off x="1217333" y="2408645"/>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客户行业分群</a:t>
            </a:r>
            <a:endParaRPr sz="1100" dirty="0">
              <a:latin typeface="微软雅黑" panose="020B0503020204020204" pitchFamily="34" charset="-122"/>
              <a:ea typeface="微软雅黑" panose="020B0503020204020204" pitchFamily="34" charset="-122"/>
            </a:endParaRPr>
          </a:p>
        </p:txBody>
      </p:sp>
      <p:sp>
        <p:nvSpPr>
          <p:cNvPr id="79" name="object 68"/>
          <p:cNvSpPr/>
          <p:nvPr/>
        </p:nvSpPr>
        <p:spPr>
          <a:xfrm>
            <a:off x="1217333" y="2827406"/>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客户关系模型</a:t>
            </a:r>
            <a:endParaRPr sz="1100" dirty="0">
              <a:latin typeface="微软雅黑" panose="020B0503020204020204" pitchFamily="34" charset="-122"/>
              <a:ea typeface="微软雅黑" panose="020B0503020204020204" pitchFamily="34" charset="-122"/>
            </a:endParaRPr>
          </a:p>
        </p:txBody>
      </p:sp>
      <p:sp>
        <p:nvSpPr>
          <p:cNvPr id="80" name="object 68"/>
          <p:cNvSpPr/>
          <p:nvPr/>
        </p:nvSpPr>
        <p:spPr>
          <a:xfrm>
            <a:off x="1217333" y="3664926"/>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客户生命周期模型</a:t>
            </a:r>
            <a:endParaRPr sz="1100" dirty="0">
              <a:latin typeface="微软雅黑" panose="020B0503020204020204" pitchFamily="34" charset="-122"/>
              <a:ea typeface="微软雅黑" panose="020B0503020204020204" pitchFamily="34" charset="-122"/>
            </a:endParaRPr>
          </a:p>
        </p:txBody>
      </p:sp>
      <p:sp>
        <p:nvSpPr>
          <p:cNvPr id="81" name="object 68"/>
          <p:cNvSpPr/>
          <p:nvPr/>
        </p:nvSpPr>
        <p:spPr>
          <a:xfrm>
            <a:off x="2604316" y="2406812"/>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客户视图模型</a:t>
            </a:r>
            <a:endParaRPr sz="1100" dirty="0">
              <a:latin typeface="微软雅黑" panose="020B0503020204020204" pitchFamily="34" charset="-122"/>
              <a:ea typeface="微软雅黑" panose="020B0503020204020204" pitchFamily="34" charset="-122"/>
            </a:endParaRPr>
          </a:p>
        </p:txBody>
      </p:sp>
      <p:sp>
        <p:nvSpPr>
          <p:cNvPr id="82" name="object 68"/>
          <p:cNvSpPr/>
          <p:nvPr/>
        </p:nvSpPr>
        <p:spPr>
          <a:xfrm>
            <a:off x="1217333" y="3246166"/>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客户合规模型</a:t>
            </a:r>
            <a:endParaRPr sz="1100" dirty="0">
              <a:latin typeface="微软雅黑" panose="020B0503020204020204" pitchFamily="34" charset="-122"/>
              <a:ea typeface="微软雅黑" panose="020B0503020204020204" pitchFamily="34" charset="-122"/>
            </a:endParaRPr>
          </a:p>
        </p:txBody>
      </p:sp>
      <p:sp>
        <p:nvSpPr>
          <p:cNvPr id="83" name="object 68"/>
          <p:cNvSpPr/>
          <p:nvPr/>
        </p:nvSpPr>
        <p:spPr>
          <a:xfrm>
            <a:off x="2604316" y="3244333"/>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客户价值模型</a:t>
            </a:r>
            <a:endParaRPr sz="1100" dirty="0">
              <a:latin typeface="微软雅黑" panose="020B0503020204020204" pitchFamily="34" charset="-122"/>
              <a:ea typeface="微软雅黑" panose="020B0503020204020204" pitchFamily="34" charset="-122"/>
            </a:endParaRPr>
          </a:p>
        </p:txBody>
      </p:sp>
      <p:sp>
        <p:nvSpPr>
          <p:cNvPr id="117" name="object 68"/>
          <p:cNvSpPr/>
          <p:nvPr/>
        </p:nvSpPr>
        <p:spPr>
          <a:xfrm>
            <a:off x="2604316" y="2825573"/>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客户风控模型</a:t>
            </a:r>
            <a:endParaRPr sz="1100" dirty="0">
              <a:latin typeface="微软雅黑" panose="020B0503020204020204" pitchFamily="34" charset="-122"/>
              <a:ea typeface="微软雅黑" panose="020B0503020204020204" pitchFamily="34" charset="-122"/>
            </a:endParaRPr>
          </a:p>
        </p:txBody>
      </p:sp>
      <p:sp>
        <p:nvSpPr>
          <p:cNvPr id="109" name="object 68"/>
          <p:cNvSpPr/>
          <p:nvPr/>
        </p:nvSpPr>
        <p:spPr>
          <a:xfrm>
            <a:off x="2604316" y="3663093"/>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zh-CN" sz="1100" dirty="0"/>
              <a:t>客户流失模型</a:t>
            </a:r>
            <a:endParaRPr sz="1100" dirty="0">
              <a:latin typeface="微软雅黑" panose="020B0503020204020204" pitchFamily="34" charset="-122"/>
              <a:ea typeface="微软雅黑" panose="020B0503020204020204" pitchFamily="34" charset="-122"/>
            </a:endParaRPr>
          </a:p>
        </p:txBody>
      </p:sp>
      <p:sp>
        <p:nvSpPr>
          <p:cNvPr id="112" name="object 68"/>
          <p:cNvSpPr/>
          <p:nvPr/>
        </p:nvSpPr>
        <p:spPr>
          <a:xfrm>
            <a:off x="1217333" y="4083687"/>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zh-CN" sz="1100" dirty="0"/>
              <a:t>客户筛选模型</a:t>
            </a:r>
            <a:endParaRPr sz="1100" dirty="0">
              <a:latin typeface="微软雅黑" panose="020B0503020204020204" pitchFamily="34" charset="-122"/>
              <a:ea typeface="微软雅黑" panose="020B0503020204020204" pitchFamily="34" charset="-122"/>
            </a:endParaRPr>
          </a:p>
        </p:txBody>
      </p:sp>
      <p:sp>
        <p:nvSpPr>
          <p:cNvPr id="113" name="object 68"/>
          <p:cNvSpPr/>
          <p:nvPr/>
        </p:nvSpPr>
        <p:spPr>
          <a:xfrm>
            <a:off x="2604316" y="4081854"/>
            <a:ext cx="1298420" cy="345915"/>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zh-CN" sz="1100" dirty="0"/>
              <a:t>客户评级模型</a:t>
            </a:r>
            <a:endParaRPr sz="1100" dirty="0">
              <a:latin typeface="微软雅黑" panose="020B0503020204020204" pitchFamily="34" charset="-122"/>
              <a:ea typeface="微软雅黑" panose="020B0503020204020204" pitchFamily="34" charset="-122"/>
            </a:endParaRPr>
          </a:p>
        </p:txBody>
      </p:sp>
      <p:sp>
        <p:nvSpPr>
          <p:cNvPr id="121" name="object 68"/>
          <p:cNvSpPr/>
          <p:nvPr/>
        </p:nvSpPr>
        <p:spPr>
          <a:xfrm>
            <a:off x="4694447" y="2369702"/>
            <a:ext cx="1299600" cy="345600"/>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产品分析模型</a:t>
            </a:r>
            <a:endParaRPr sz="1100" dirty="0">
              <a:latin typeface="微软雅黑" panose="020B0503020204020204" pitchFamily="34" charset="-122"/>
              <a:ea typeface="微软雅黑" panose="020B0503020204020204" pitchFamily="34" charset="-122"/>
            </a:endParaRPr>
          </a:p>
        </p:txBody>
      </p:sp>
      <p:sp>
        <p:nvSpPr>
          <p:cNvPr id="122" name="object 69"/>
          <p:cNvSpPr/>
          <p:nvPr/>
        </p:nvSpPr>
        <p:spPr>
          <a:xfrm>
            <a:off x="6097304" y="2369702"/>
            <a:ext cx="1299600" cy="345600"/>
          </a:xfrm>
          <a:custGeom>
            <a:avLst/>
            <a:gdLst/>
            <a:ahLst/>
            <a:cxnLst/>
            <a:rect l="l" t="t" r="r" b="b"/>
            <a:pathLst>
              <a:path w="762000" h="231775">
                <a:moveTo>
                  <a:pt x="0" y="0"/>
                </a:moveTo>
                <a:lnTo>
                  <a:pt x="762000" y="0"/>
                </a:lnTo>
                <a:lnTo>
                  <a:pt x="762000"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产品定价模型</a:t>
            </a:r>
            <a:endParaRPr sz="1100" dirty="0">
              <a:latin typeface="微软雅黑" panose="020B0503020204020204" pitchFamily="34" charset="-122"/>
              <a:ea typeface="微软雅黑" panose="020B0503020204020204" pitchFamily="34" charset="-122"/>
            </a:endParaRPr>
          </a:p>
        </p:txBody>
      </p:sp>
      <p:sp>
        <p:nvSpPr>
          <p:cNvPr id="123" name="object 70"/>
          <p:cNvSpPr/>
          <p:nvPr/>
        </p:nvSpPr>
        <p:spPr>
          <a:xfrm>
            <a:off x="4694447" y="2788463"/>
            <a:ext cx="1299600" cy="345600"/>
          </a:xfrm>
          <a:custGeom>
            <a:avLst/>
            <a:gdLst/>
            <a:ahLst/>
            <a:cxnLst/>
            <a:rect l="l" t="t" r="r" b="b"/>
            <a:pathLst>
              <a:path w="762000" h="231775">
                <a:moveTo>
                  <a:pt x="0" y="0"/>
                </a:moveTo>
                <a:lnTo>
                  <a:pt x="762000" y="0"/>
                </a:lnTo>
                <a:lnTo>
                  <a:pt x="762000"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产品生命周期模型</a:t>
            </a:r>
            <a:endParaRPr sz="1100" dirty="0">
              <a:latin typeface="微软雅黑" panose="020B0503020204020204" pitchFamily="34" charset="-122"/>
              <a:ea typeface="微软雅黑" panose="020B0503020204020204" pitchFamily="34" charset="-122"/>
            </a:endParaRPr>
          </a:p>
        </p:txBody>
      </p:sp>
      <p:sp>
        <p:nvSpPr>
          <p:cNvPr id="124" name="object 72"/>
          <p:cNvSpPr/>
          <p:nvPr/>
        </p:nvSpPr>
        <p:spPr>
          <a:xfrm>
            <a:off x="6097304" y="2788463"/>
            <a:ext cx="1299600" cy="345600"/>
          </a:xfrm>
          <a:custGeom>
            <a:avLst/>
            <a:gdLst/>
            <a:ahLst/>
            <a:cxnLst/>
            <a:rect l="l" t="t" r="r" b="b"/>
            <a:pathLst>
              <a:path w="765175" h="234950">
                <a:moveTo>
                  <a:pt x="0" y="0"/>
                </a:moveTo>
                <a:lnTo>
                  <a:pt x="765047" y="0"/>
                </a:lnTo>
                <a:lnTo>
                  <a:pt x="765047" y="234696"/>
                </a:lnTo>
                <a:lnTo>
                  <a:pt x="0" y="234696"/>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产品组合模型</a:t>
            </a:r>
            <a:endParaRPr sz="1100" dirty="0">
              <a:latin typeface="微软雅黑" panose="020B0503020204020204" pitchFamily="34" charset="-122"/>
              <a:ea typeface="微软雅黑" panose="020B0503020204020204" pitchFamily="34" charset="-122"/>
            </a:endParaRPr>
          </a:p>
        </p:txBody>
      </p:sp>
      <p:sp>
        <p:nvSpPr>
          <p:cNvPr id="125" name="object 70"/>
          <p:cNvSpPr/>
          <p:nvPr/>
        </p:nvSpPr>
        <p:spPr>
          <a:xfrm>
            <a:off x="4694447" y="3207223"/>
            <a:ext cx="1299600" cy="345600"/>
          </a:xfrm>
          <a:custGeom>
            <a:avLst/>
            <a:gdLst/>
            <a:ahLst/>
            <a:cxnLst/>
            <a:rect l="l" t="t" r="r" b="b"/>
            <a:pathLst>
              <a:path w="762000" h="231775">
                <a:moveTo>
                  <a:pt x="0" y="0"/>
                </a:moveTo>
                <a:lnTo>
                  <a:pt x="762000" y="0"/>
                </a:lnTo>
                <a:lnTo>
                  <a:pt x="762000"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产品风险合规模型</a:t>
            </a:r>
            <a:endParaRPr sz="1100" dirty="0">
              <a:latin typeface="微软雅黑" panose="020B0503020204020204" pitchFamily="34" charset="-122"/>
              <a:ea typeface="微软雅黑" panose="020B0503020204020204" pitchFamily="34" charset="-122"/>
            </a:endParaRPr>
          </a:p>
        </p:txBody>
      </p:sp>
      <p:sp>
        <p:nvSpPr>
          <p:cNvPr id="126" name="object 70"/>
          <p:cNvSpPr/>
          <p:nvPr/>
        </p:nvSpPr>
        <p:spPr>
          <a:xfrm>
            <a:off x="6097304" y="3207223"/>
            <a:ext cx="1299600" cy="345600"/>
          </a:xfrm>
          <a:custGeom>
            <a:avLst/>
            <a:gdLst/>
            <a:ahLst/>
            <a:cxnLst/>
            <a:rect l="l" t="t" r="r" b="b"/>
            <a:pathLst>
              <a:path w="762000" h="231775">
                <a:moveTo>
                  <a:pt x="0" y="0"/>
                </a:moveTo>
                <a:lnTo>
                  <a:pt x="762000" y="0"/>
                </a:lnTo>
                <a:lnTo>
                  <a:pt x="762000" y="231648"/>
                </a:lnTo>
                <a:lnTo>
                  <a:pt x="0" y="231648"/>
                </a:lnTo>
                <a:lnTo>
                  <a:pt x="0" y="0"/>
                </a:lnTo>
                <a:close/>
              </a:path>
            </a:pathLst>
          </a:custGeom>
          <a:solidFill>
            <a:srgbClr val="74FFFD"/>
          </a:solidFill>
        </p:spPr>
        <p:txBody>
          <a:bodyPr wrap="square" lIns="0" tIns="0" rIns="0" bIns="0" rtlCol="0" anchor="ctr"/>
          <a:lstStyle/>
          <a:p>
            <a:pPr algn="ctr"/>
            <a:r>
              <a:rPr lang="zh-CN" altLang="en-US" sz="1100" dirty="0">
                <a:latin typeface="微软雅黑" panose="020B0503020204020204" pitchFamily="34" charset="-122"/>
                <a:ea typeface="微软雅黑" panose="020B0503020204020204" pitchFamily="34" charset="-122"/>
              </a:rPr>
              <a:t>产品营销模型</a:t>
            </a:r>
            <a:endParaRPr sz="1100" dirty="0">
              <a:latin typeface="微软雅黑" panose="020B0503020204020204" pitchFamily="34" charset="-122"/>
              <a:ea typeface="微软雅黑" panose="020B0503020204020204" pitchFamily="34" charset="-122"/>
            </a:endParaRPr>
          </a:p>
        </p:txBody>
      </p:sp>
      <p:sp>
        <p:nvSpPr>
          <p:cNvPr id="127" name="object 70"/>
          <p:cNvSpPr/>
          <p:nvPr/>
        </p:nvSpPr>
        <p:spPr>
          <a:xfrm>
            <a:off x="4694447" y="3625983"/>
            <a:ext cx="1299600" cy="345600"/>
          </a:xfrm>
          <a:custGeom>
            <a:avLst/>
            <a:gdLst/>
            <a:ahLst/>
            <a:cxnLst/>
            <a:rect l="l" t="t" r="r" b="b"/>
            <a:pathLst>
              <a:path w="762000" h="231775">
                <a:moveTo>
                  <a:pt x="0" y="0"/>
                </a:moveTo>
                <a:lnTo>
                  <a:pt x="762000" y="0"/>
                </a:lnTo>
                <a:lnTo>
                  <a:pt x="762000" y="231648"/>
                </a:lnTo>
                <a:lnTo>
                  <a:pt x="0" y="231648"/>
                </a:lnTo>
                <a:lnTo>
                  <a:pt x="0" y="0"/>
                </a:lnTo>
                <a:close/>
              </a:path>
            </a:pathLst>
          </a:custGeom>
          <a:solidFill>
            <a:srgbClr val="74FFFD"/>
          </a:solidFill>
        </p:spPr>
        <p:txBody>
          <a:bodyPr wrap="square" lIns="0" tIns="0" rIns="0" bIns="0" rtlCol="0" anchor="ctr"/>
          <a:lstStyle/>
          <a:p>
            <a:pPr algn="ctr"/>
            <a:r>
              <a:rPr lang="zh-CN" altLang="zh-CN" sz="1100" dirty="0"/>
              <a:t>产品组合定价模型</a:t>
            </a:r>
            <a:endParaRPr sz="1100" dirty="0">
              <a:latin typeface="微软雅黑" panose="020B0503020204020204" pitchFamily="34" charset="-122"/>
              <a:ea typeface="微软雅黑" panose="020B0503020204020204" pitchFamily="34" charset="-122"/>
            </a:endParaRPr>
          </a:p>
        </p:txBody>
      </p:sp>
      <p:sp>
        <p:nvSpPr>
          <p:cNvPr id="128" name="object 70"/>
          <p:cNvSpPr/>
          <p:nvPr/>
        </p:nvSpPr>
        <p:spPr>
          <a:xfrm>
            <a:off x="4694447" y="4044744"/>
            <a:ext cx="1299600" cy="345600"/>
          </a:xfrm>
          <a:custGeom>
            <a:avLst/>
            <a:gdLst/>
            <a:ahLst/>
            <a:cxnLst/>
            <a:rect l="l" t="t" r="r" b="b"/>
            <a:pathLst>
              <a:path w="762000" h="231775">
                <a:moveTo>
                  <a:pt x="0" y="0"/>
                </a:moveTo>
                <a:lnTo>
                  <a:pt x="762000" y="0"/>
                </a:lnTo>
                <a:lnTo>
                  <a:pt x="762000" y="231648"/>
                </a:lnTo>
                <a:lnTo>
                  <a:pt x="0" y="231648"/>
                </a:lnTo>
                <a:lnTo>
                  <a:pt x="0" y="0"/>
                </a:lnTo>
                <a:close/>
              </a:path>
            </a:pathLst>
          </a:custGeom>
          <a:solidFill>
            <a:srgbClr val="74FFFD"/>
          </a:solidFill>
        </p:spPr>
        <p:txBody>
          <a:bodyPr wrap="square" lIns="0" tIns="0" rIns="0" bIns="0" rtlCol="0" anchor="ctr"/>
          <a:lstStyle/>
          <a:p>
            <a:pPr algn="ctr"/>
            <a:r>
              <a:rPr lang="zh-CN" altLang="zh-CN" sz="1100" dirty="0"/>
              <a:t>交叉营销模型</a:t>
            </a:r>
            <a:endParaRPr sz="1100" dirty="0">
              <a:latin typeface="微软雅黑" panose="020B0503020204020204" pitchFamily="34" charset="-122"/>
              <a:ea typeface="微软雅黑" panose="020B0503020204020204" pitchFamily="34" charset="-122"/>
            </a:endParaRPr>
          </a:p>
        </p:txBody>
      </p:sp>
      <p:sp>
        <p:nvSpPr>
          <p:cNvPr id="129" name="object 70"/>
          <p:cNvSpPr/>
          <p:nvPr/>
        </p:nvSpPr>
        <p:spPr>
          <a:xfrm>
            <a:off x="6097304" y="3625983"/>
            <a:ext cx="1299600" cy="345600"/>
          </a:xfrm>
          <a:custGeom>
            <a:avLst/>
            <a:gdLst/>
            <a:ahLst/>
            <a:cxnLst/>
            <a:rect l="l" t="t" r="r" b="b"/>
            <a:pathLst>
              <a:path w="762000" h="231775">
                <a:moveTo>
                  <a:pt x="0" y="0"/>
                </a:moveTo>
                <a:lnTo>
                  <a:pt x="762000" y="0"/>
                </a:lnTo>
                <a:lnTo>
                  <a:pt x="762000" y="231648"/>
                </a:lnTo>
                <a:lnTo>
                  <a:pt x="0" y="231648"/>
                </a:lnTo>
                <a:lnTo>
                  <a:pt x="0" y="0"/>
                </a:lnTo>
                <a:close/>
              </a:path>
            </a:pathLst>
          </a:custGeom>
          <a:solidFill>
            <a:srgbClr val="74FFFD"/>
          </a:solidFill>
        </p:spPr>
        <p:txBody>
          <a:bodyPr wrap="square" lIns="0" tIns="0" rIns="0" bIns="0" rtlCol="0" anchor="ctr"/>
          <a:lstStyle/>
          <a:p>
            <a:pPr algn="ctr"/>
            <a:r>
              <a:rPr lang="zh-CN" altLang="zh-CN" sz="1100" dirty="0"/>
              <a:t>产品风险偏好模型</a:t>
            </a:r>
            <a:endParaRPr sz="1100" dirty="0">
              <a:latin typeface="微软雅黑" panose="020B0503020204020204" pitchFamily="34" charset="-122"/>
              <a:ea typeface="微软雅黑" panose="020B0503020204020204" pitchFamily="34" charset="-122"/>
            </a:endParaRPr>
          </a:p>
        </p:txBody>
      </p:sp>
      <p:sp>
        <p:nvSpPr>
          <p:cNvPr id="130" name="object 70"/>
          <p:cNvSpPr/>
          <p:nvPr/>
        </p:nvSpPr>
        <p:spPr>
          <a:xfrm>
            <a:off x="6097304" y="4044744"/>
            <a:ext cx="1299600" cy="345600"/>
          </a:xfrm>
          <a:custGeom>
            <a:avLst/>
            <a:gdLst/>
            <a:ahLst/>
            <a:cxnLst/>
            <a:rect l="l" t="t" r="r" b="b"/>
            <a:pathLst>
              <a:path w="762000" h="231775">
                <a:moveTo>
                  <a:pt x="0" y="0"/>
                </a:moveTo>
                <a:lnTo>
                  <a:pt x="762000" y="0"/>
                </a:lnTo>
                <a:lnTo>
                  <a:pt x="762000" y="231648"/>
                </a:lnTo>
                <a:lnTo>
                  <a:pt x="0" y="231648"/>
                </a:lnTo>
                <a:lnTo>
                  <a:pt x="0" y="0"/>
                </a:lnTo>
                <a:close/>
              </a:path>
            </a:pathLst>
          </a:custGeom>
          <a:solidFill>
            <a:srgbClr val="74FFFD"/>
          </a:solidFill>
        </p:spPr>
        <p:txBody>
          <a:bodyPr wrap="square" lIns="0" tIns="0" rIns="0" bIns="0" rtlCol="0" anchor="ctr"/>
          <a:lstStyle/>
          <a:p>
            <a:pPr algn="ctr"/>
            <a:r>
              <a:rPr lang="zh-CN" altLang="zh-CN" sz="1100" dirty="0"/>
              <a:t>产品合规模型</a:t>
            </a:r>
            <a:endParaRPr sz="1100" dirty="0">
              <a:latin typeface="微软雅黑" panose="020B0503020204020204" pitchFamily="34" charset="-122"/>
              <a:ea typeface="微软雅黑" panose="020B0503020204020204" pitchFamily="34" charset="-122"/>
            </a:endParaRPr>
          </a:p>
        </p:txBody>
      </p:sp>
      <p:sp>
        <p:nvSpPr>
          <p:cNvPr id="131" name="object 82"/>
          <p:cNvSpPr/>
          <p:nvPr/>
        </p:nvSpPr>
        <p:spPr>
          <a:xfrm>
            <a:off x="1217334" y="4489417"/>
            <a:ext cx="1298420" cy="29557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en-US" sz="1100" dirty="0">
                <a:latin typeface="微软雅黑" panose="020B0503020204020204" pitchFamily="34" charset="-122"/>
                <a:ea typeface="微软雅黑" panose="020B0503020204020204" pitchFamily="34" charset="-122"/>
              </a:rPr>
              <a:t>……</a:t>
            </a:r>
            <a:endParaRPr sz="1100" dirty="0">
              <a:latin typeface="微软雅黑" panose="020B0503020204020204" pitchFamily="34" charset="-122"/>
              <a:ea typeface="微软雅黑" panose="020B0503020204020204" pitchFamily="34" charset="-122"/>
            </a:endParaRPr>
          </a:p>
        </p:txBody>
      </p:sp>
      <p:sp>
        <p:nvSpPr>
          <p:cNvPr id="132" name="object 82"/>
          <p:cNvSpPr/>
          <p:nvPr/>
        </p:nvSpPr>
        <p:spPr>
          <a:xfrm>
            <a:off x="4698702" y="4461647"/>
            <a:ext cx="1298420" cy="295576"/>
          </a:xfrm>
          <a:custGeom>
            <a:avLst/>
            <a:gdLst/>
            <a:ahLst/>
            <a:cxnLst/>
            <a:rect l="l" t="t" r="r" b="b"/>
            <a:pathLst>
              <a:path w="765175" h="231775">
                <a:moveTo>
                  <a:pt x="0" y="0"/>
                </a:moveTo>
                <a:lnTo>
                  <a:pt x="765048" y="0"/>
                </a:lnTo>
                <a:lnTo>
                  <a:pt x="765048" y="231648"/>
                </a:lnTo>
                <a:lnTo>
                  <a:pt x="0" y="231648"/>
                </a:lnTo>
                <a:lnTo>
                  <a:pt x="0" y="0"/>
                </a:lnTo>
                <a:close/>
              </a:path>
            </a:pathLst>
          </a:custGeom>
          <a:solidFill>
            <a:srgbClr val="74FFFD"/>
          </a:solidFill>
        </p:spPr>
        <p:txBody>
          <a:bodyPr wrap="square" lIns="0" tIns="0" rIns="0" bIns="0" rtlCol="0" anchor="ctr"/>
          <a:lstStyle/>
          <a:p>
            <a:pPr algn="ctr"/>
            <a:r>
              <a:rPr lang="en-US" sz="1100" dirty="0">
                <a:latin typeface="微软雅黑" panose="020B0503020204020204" pitchFamily="34" charset="-122"/>
                <a:ea typeface="微软雅黑" panose="020B0503020204020204" pitchFamily="34" charset="-122"/>
              </a:rPr>
              <a:t>……</a:t>
            </a:r>
            <a:endParaRPr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180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1914495" y="1177925"/>
            <a:ext cx="3564871" cy="409669"/>
          </a:xfrm>
          <a:prstGeom prst="parallelogram">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lstStyle/>
          <a:p>
            <a:pPr algn="ctr">
              <a:defRPr/>
            </a:pPr>
            <a:r>
              <a:rPr lang="zh-CN" altLang="en-US" sz="1600" i="1" kern="0" dirty="0">
                <a:solidFill>
                  <a:schemeClr val="bg1"/>
                </a:solidFill>
                <a:latin typeface="微软雅黑" pitchFamily="34" charset="-122"/>
                <a:ea typeface="微软雅黑" pitchFamily="34" charset="-122"/>
                <a:cs typeface="Arial" charset="0"/>
              </a:rPr>
              <a:t>发现</a:t>
            </a:r>
            <a:r>
              <a:rPr lang="en-US" altLang="zh-CN" sz="1600" i="1" kern="0" dirty="0">
                <a:solidFill>
                  <a:schemeClr val="bg1"/>
                </a:solidFill>
                <a:latin typeface="微软雅黑" pitchFamily="34" charset="-122"/>
                <a:ea typeface="微软雅黑" pitchFamily="34" charset="-122"/>
                <a:cs typeface="Arial" charset="0"/>
              </a:rPr>
              <a:t> </a:t>
            </a:r>
            <a:r>
              <a:rPr lang="en-US" altLang="zh-CN" sz="2400" i="1" kern="0" dirty="0" err="1">
                <a:solidFill>
                  <a:schemeClr val="bg1"/>
                </a:solidFill>
                <a:latin typeface="+mj-lt"/>
                <a:ea typeface="微软雅黑" pitchFamily="34" charset="-122"/>
                <a:cs typeface="Arial" charset="0"/>
              </a:rPr>
              <a:t>stra</a:t>
            </a:r>
            <a:endParaRPr lang="en-US" altLang="zh-CN" sz="2400" i="1" kern="0" dirty="0">
              <a:solidFill>
                <a:schemeClr val="bg1"/>
              </a:solidFill>
              <a:latin typeface="+mj-lt"/>
              <a:ea typeface="微软雅黑" pitchFamily="34" charset="-122"/>
              <a:cs typeface="Arial" charset="0"/>
            </a:endParaRPr>
          </a:p>
        </p:txBody>
      </p:sp>
      <p:sp>
        <p:nvSpPr>
          <p:cNvPr id="102" name="Parallelogram 101"/>
          <p:cNvSpPr/>
          <p:nvPr/>
        </p:nvSpPr>
        <p:spPr>
          <a:xfrm>
            <a:off x="5415736" y="1164188"/>
            <a:ext cx="6152377" cy="409669"/>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lstStyle/>
          <a:p>
            <a:pPr algn="ctr">
              <a:defRPr/>
            </a:pPr>
            <a:r>
              <a:rPr lang="zh-CN" altLang="en-US" sz="1600" i="1" kern="0" dirty="0">
                <a:solidFill>
                  <a:schemeClr val="bg1"/>
                </a:solidFill>
                <a:latin typeface="微软雅黑" pitchFamily="34" charset="-122"/>
                <a:ea typeface="微软雅黑" pitchFamily="34" charset="-122"/>
                <a:cs typeface="Arial" charset="0"/>
              </a:rPr>
              <a:t>实现 </a:t>
            </a:r>
            <a:r>
              <a:rPr lang="en-US" altLang="zh-CN" sz="2400" i="1" kern="0" dirty="0">
                <a:solidFill>
                  <a:schemeClr val="bg1"/>
                </a:solidFill>
                <a:latin typeface="+mj-lt"/>
                <a:ea typeface="微软雅黑" pitchFamily="34" charset="-122"/>
                <a:cs typeface="Arial" charset="0"/>
              </a:rPr>
              <a:t>live</a:t>
            </a:r>
          </a:p>
        </p:txBody>
      </p:sp>
      <p:sp>
        <p:nvSpPr>
          <p:cNvPr id="56" name="Title 1"/>
          <p:cNvSpPr txBox="1">
            <a:spLocks/>
          </p:cNvSpPr>
          <p:nvPr/>
        </p:nvSpPr>
        <p:spPr>
          <a:xfrm>
            <a:off x="587376" y="458203"/>
            <a:ext cx="10893424" cy="53414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000" kern="1200">
                <a:solidFill>
                  <a:schemeClr val="tx2"/>
                </a:solidFill>
                <a:latin typeface="微软雅黑" panose="020B0503020204020204" pitchFamily="34" charset="-122"/>
                <a:ea typeface="微软雅黑" panose="020B0503020204020204" pitchFamily="34" charset="-122"/>
                <a:cs typeface="+mj-cs"/>
              </a:defRPr>
            </a:lvl1pPr>
          </a:lstStyle>
          <a:p>
            <a:r>
              <a:rPr lang="zh-CN" altLang="en-US" sz="1800" b="1" dirty="0">
                <a:solidFill>
                  <a:schemeClr val="tx1"/>
                </a:solidFill>
                <a:cs typeface="Arial Unicode MS" panose="020B0604020202020204" pitchFamily="34" charset="-122"/>
              </a:rPr>
              <a:t>规划咨询和实施监理阶段分别</a:t>
            </a:r>
            <a:r>
              <a:rPr lang="en-US" altLang="zh-CN" sz="3200" b="1" dirty="0">
                <a:solidFill>
                  <a:srgbClr val="F68D2E"/>
                </a:solidFill>
                <a:cs typeface="Arial Unicode MS" panose="020B0604020202020204" pitchFamily="34" charset="-122"/>
              </a:rPr>
              <a:t>5</a:t>
            </a:r>
            <a:r>
              <a:rPr lang="zh-CN" altLang="en-US" sz="1800" b="1" dirty="0">
                <a:solidFill>
                  <a:schemeClr val="tx1"/>
                </a:solidFill>
                <a:cs typeface="Arial Unicode MS" panose="020B0604020202020204" pitchFamily="34" charset="-122"/>
              </a:rPr>
              <a:t>个月和</a:t>
            </a:r>
            <a:r>
              <a:rPr lang="en-US" altLang="zh-CN" sz="3200" b="1" dirty="0">
                <a:solidFill>
                  <a:srgbClr val="F68D2E"/>
                </a:solidFill>
                <a:cs typeface="Arial Unicode MS" panose="020B0604020202020204" pitchFamily="34" charset="-122"/>
              </a:rPr>
              <a:t>7</a:t>
            </a:r>
            <a:r>
              <a:rPr lang="zh-CN" altLang="en-US" sz="1800" b="1" dirty="0">
                <a:solidFill>
                  <a:schemeClr val="tx1"/>
                </a:solidFill>
                <a:cs typeface="Arial Unicode MS" panose="020B0604020202020204" pitchFamily="34" charset="-122"/>
              </a:rPr>
              <a:t>个月内完成</a:t>
            </a:r>
            <a:endParaRPr lang="zh-CN" altLang="en-US" dirty="0"/>
          </a:p>
        </p:txBody>
      </p:sp>
      <p:cxnSp>
        <p:nvCxnSpPr>
          <p:cNvPr id="63492" name="直接箭头连接符 34"/>
          <p:cNvCxnSpPr>
            <a:cxnSpLocks noChangeShapeType="1"/>
          </p:cNvCxnSpPr>
          <p:nvPr/>
        </p:nvCxnSpPr>
        <p:spPr bwMode="auto">
          <a:xfrm flipV="1">
            <a:off x="1876915" y="6032033"/>
            <a:ext cx="9756000" cy="1"/>
          </a:xfrm>
          <a:prstGeom prst="straightConnector1">
            <a:avLst/>
          </a:prstGeom>
          <a:noFill/>
          <a:ln w="25400" algn="ctr">
            <a:solidFill>
              <a:schemeClr val="tx1"/>
            </a:solidFill>
            <a:round/>
            <a:headEnd/>
            <a:tailEnd type="triangle" w="med" len="med"/>
          </a:ln>
          <a:effectLst>
            <a:outerShdw dist="107763" dir="2700000" sx="999" sy="999" algn="ctr" rotWithShape="0">
              <a:srgbClr val="727272"/>
            </a:outerShdw>
          </a:effectLst>
          <a:extLst>
            <a:ext uri="{909E8E84-426E-40DD-AFC4-6F175D3DCCD1}">
              <a14:hiddenFill xmlns:a14="http://schemas.microsoft.com/office/drawing/2010/main">
                <a:noFill/>
              </a14:hiddenFill>
            </a:ext>
          </a:extLst>
        </p:spPr>
      </p:cxnSp>
      <p:sp>
        <p:nvSpPr>
          <p:cNvPr id="39" name="AutoShape 307"/>
          <p:cNvSpPr>
            <a:spLocks noChangeArrowheads="1"/>
          </p:cNvSpPr>
          <p:nvPr/>
        </p:nvSpPr>
        <p:spPr bwMode="auto">
          <a:xfrm>
            <a:off x="1914495" y="2220112"/>
            <a:ext cx="861634" cy="280020"/>
          </a:xfrm>
          <a:prstGeom prst="homePlate">
            <a:avLst>
              <a:gd name="adj" fmla="val 17818"/>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41" name="AutoShape 306"/>
          <p:cNvSpPr>
            <a:spLocks noChangeArrowheads="1"/>
          </p:cNvSpPr>
          <p:nvPr/>
        </p:nvSpPr>
        <p:spPr bwMode="auto">
          <a:xfrm>
            <a:off x="1674876" y="1685541"/>
            <a:ext cx="498118" cy="401658"/>
          </a:xfrm>
          <a:prstGeom prst="homePlate">
            <a:avLst>
              <a:gd name="adj" fmla="val 16006"/>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b="1" dirty="0">
                <a:solidFill>
                  <a:schemeClr val="bg1"/>
                </a:solidFill>
                <a:latin typeface="微软雅黑" panose="020B0503020204020204" pitchFamily="34" charset="-122"/>
                <a:ea typeface="微软雅黑" panose="020B0503020204020204" pitchFamily="34" charset="-122"/>
              </a:rPr>
              <a:t>项目</a:t>
            </a:r>
            <a:endParaRPr lang="en-US" altLang="zh-CN" sz="1050" b="1" dirty="0">
              <a:solidFill>
                <a:schemeClr val="bg1"/>
              </a:solidFill>
              <a:latin typeface="微软雅黑" panose="020B0503020204020204" pitchFamily="34" charset="-122"/>
              <a:ea typeface="微软雅黑" panose="020B0503020204020204" pitchFamily="34" charset="-122"/>
            </a:endParaRPr>
          </a:p>
          <a:p>
            <a:pPr algn="ctr"/>
            <a:r>
              <a:rPr lang="zh-CN" altLang="en-US" sz="1050" b="1" dirty="0">
                <a:solidFill>
                  <a:schemeClr val="bg1"/>
                </a:solidFill>
                <a:latin typeface="微软雅黑" panose="020B0503020204020204" pitchFamily="34" charset="-122"/>
                <a:ea typeface="微软雅黑" panose="020B0503020204020204" pitchFamily="34" charset="-122"/>
              </a:rPr>
              <a:t>准备</a:t>
            </a:r>
          </a:p>
        </p:txBody>
      </p:sp>
      <p:sp>
        <p:nvSpPr>
          <p:cNvPr id="43" name="TextBox 23"/>
          <p:cNvSpPr txBox="1">
            <a:spLocks noChangeArrowheads="1"/>
          </p:cNvSpPr>
          <p:nvPr/>
        </p:nvSpPr>
        <p:spPr bwMode="auto">
          <a:xfrm>
            <a:off x="926471" y="1772780"/>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项目准备</a:t>
            </a:r>
            <a:endParaRPr lang="en-US" altLang="zh-CN" sz="1050" kern="0" dirty="0">
              <a:solidFill>
                <a:srgbClr val="000000"/>
              </a:solidFill>
              <a:latin typeface="微软雅黑" pitchFamily="34" charset="-122"/>
              <a:ea typeface="微软雅黑" pitchFamily="34" charset="-122"/>
              <a:cs typeface="Arial" charset="0"/>
            </a:endParaRPr>
          </a:p>
        </p:txBody>
      </p:sp>
      <p:cxnSp>
        <p:nvCxnSpPr>
          <p:cNvPr id="63501" name="直接连接符 59"/>
          <p:cNvCxnSpPr>
            <a:cxnSpLocks noChangeShapeType="1"/>
          </p:cNvCxnSpPr>
          <p:nvPr/>
        </p:nvCxnSpPr>
        <p:spPr bwMode="auto">
          <a:xfrm flipV="1">
            <a:off x="1914495" y="1952888"/>
            <a:ext cx="0" cy="4085164"/>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63502" name="直接连接符 62"/>
          <p:cNvCxnSpPr>
            <a:cxnSpLocks noChangeShapeType="1"/>
          </p:cNvCxnSpPr>
          <p:nvPr/>
        </p:nvCxnSpPr>
        <p:spPr bwMode="auto">
          <a:xfrm flipV="1">
            <a:off x="2766028" y="2806140"/>
            <a:ext cx="10101" cy="3231913"/>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63504" name="直接连接符 65"/>
          <p:cNvCxnSpPr>
            <a:cxnSpLocks noChangeShapeType="1"/>
          </p:cNvCxnSpPr>
          <p:nvPr/>
        </p:nvCxnSpPr>
        <p:spPr bwMode="auto">
          <a:xfrm flipV="1">
            <a:off x="4489297" y="3234846"/>
            <a:ext cx="19796" cy="2803206"/>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63506" name="直接连接符 67"/>
          <p:cNvCxnSpPr>
            <a:cxnSpLocks noChangeShapeType="1"/>
          </p:cNvCxnSpPr>
          <p:nvPr/>
        </p:nvCxnSpPr>
        <p:spPr bwMode="auto">
          <a:xfrm flipV="1">
            <a:off x="5360625" y="3573501"/>
            <a:ext cx="0" cy="2464551"/>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63507" name="Rectangle 18"/>
          <p:cNvSpPr>
            <a:spLocks noChangeArrowheads="1"/>
          </p:cNvSpPr>
          <p:nvPr/>
        </p:nvSpPr>
        <p:spPr bwMode="auto">
          <a:xfrm>
            <a:off x="1611437" y="6032035"/>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2018-08</a:t>
            </a:r>
          </a:p>
        </p:txBody>
      </p:sp>
      <p:sp>
        <p:nvSpPr>
          <p:cNvPr id="63508" name="Rectangle 18"/>
          <p:cNvSpPr>
            <a:spLocks noChangeArrowheads="1"/>
          </p:cNvSpPr>
          <p:nvPr/>
        </p:nvSpPr>
        <p:spPr bwMode="auto">
          <a:xfrm>
            <a:off x="6605449"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2019-02</a:t>
            </a:r>
          </a:p>
        </p:txBody>
      </p:sp>
      <p:sp>
        <p:nvSpPr>
          <p:cNvPr id="63509" name="Rectangle 18"/>
          <p:cNvSpPr>
            <a:spLocks noChangeArrowheads="1"/>
          </p:cNvSpPr>
          <p:nvPr/>
        </p:nvSpPr>
        <p:spPr bwMode="auto">
          <a:xfrm>
            <a:off x="2390655"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2018-09</a:t>
            </a:r>
          </a:p>
        </p:txBody>
      </p:sp>
      <p:sp>
        <p:nvSpPr>
          <p:cNvPr id="63511" name="Rectangle 18"/>
          <p:cNvSpPr>
            <a:spLocks noChangeArrowheads="1"/>
          </p:cNvSpPr>
          <p:nvPr/>
        </p:nvSpPr>
        <p:spPr bwMode="auto">
          <a:xfrm>
            <a:off x="4085678"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2018-11</a:t>
            </a:r>
          </a:p>
        </p:txBody>
      </p:sp>
      <p:sp>
        <p:nvSpPr>
          <p:cNvPr id="63512" name="Rectangle 18"/>
          <p:cNvSpPr>
            <a:spLocks noChangeArrowheads="1"/>
          </p:cNvSpPr>
          <p:nvPr/>
        </p:nvSpPr>
        <p:spPr bwMode="auto">
          <a:xfrm>
            <a:off x="5780701"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2019-01</a:t>
            </a:r>
          </a:p>
        </p:txBody>
      </p:sp>
      <p:sp>
        <p:nvSpPr>
          <p:cNvPr id="63513" name="Rectangle 18"/>
          <p:cNvSpPr>
            <a:spLocks noChangeArrowheads="1"/>
          </p:cNvSpPr>
          <p:nvPr/>
        </p:nvSpPr>
        <p:spPr bwMode="auto">
          <a:xfrm>
            <a:off x="4910426"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2018-12</a:t>
            </a:r>
          </a:p>
        </p:txBody>
      </p:sp>
      <p:cxnSp>
        <p:nvCxnSpPr>
          <p:cNvPr id="63517" name="直接连接符 56"/>
          <p:cNvCxnSpPr>
            <a:cxnSpLocks noChangeShapeType="1"/>
          </p:cNvCxnSpPr>
          <p:nvPr/>
        </p:nvCxnSpPr>
        <p:spPr bwMode="auto">
          <a:xfrm flipV="1">
            <a:off x="9618289" y="5306697"/>
            <a:ext cx="0" cy="731355"/>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63518" name="Rectangle 18"/>
          <p:cNvSpPr>
            <a:spLocks noChangeArrowheads="1"/>
          </p:cNvSpPr>
          <p:nvPr/>
        </p:nvSpPr>
        <p:spPr bwMode="auto">
          <a:xfrm>
            <a:off x="7532630"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2019-03</a:t>
            </a:r>
          </a:p>
        </p:txBody>
      </p:sp>
      <p:cxnSp>
        <p:nvCxnSpPr>
          <p:cNvPr id="63520" name="直接连接符 56"/>
          <p:cNvCxnSpPr>
            <a:cxnSpLocks noChangeShapeType="1"/>
          </p:cNvCxnSpPr>
          <p:nvPr/>
        </p:nvCxnSpPr>
        <p:spPr bwMode="auto">
          <a:xfrm flipV="1">
            <a:off x="10469822" y="5738884"/>
            <a:ext cx="0" cy="299167"/>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63521" name="Rectangle 18"/>
          <p:cNvSpPr>
            <a:spLocks noChangeArrowheads="1"/>
          </p:cNvSpPr>
          <p:nvPr/>
        </p:nvSpPr>
        <p:spPr bwMode="auto">
          <a:xfrm>
            <a:off x="8357381"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2019-04</a:t>
            </a:r>
          </a:p>
        </p:txBody>
      </p:sp>
      <p:cxnSp>
        <p:nvCxnSpPr>
          <p:cNvPr id="61" name="直接连接符 67"/>
          <p:cNvCxnSpPr>
            <a:cxnSpLocks noChangeShapeType="1"/>
          </p:cNvCxnSpPr>
          <p:nvPr/>
        </p:nvCxnSpPr>
        <p:spPr bwMode="auto">
          <a:xfrm flipV="1">
            <a:off x="6212157" y="4458090"/>
            <a:ext cx="0" cy="157996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63" name="直接连接符 67"/>
          <p:cNvCxnSpPr>
            <a:cxnSpLocks noChangeShapeType="1"/>
          </p:cNvCxnSpPr>
          <p:nvPr/>
        </p:nvCxnSpPr>
        <p:spPr bwMode="auto">
          <a:xfrm flipV="1">
            <a:off x="8766756" y="4932491"/>
            <a:ext cx="0" cy="1105561"/>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47" name="Rectangle 18">
            <a:extLst>
              <a:ext uri="{FF2B5EF4-FFF2-40B4-BE49-F238E27FC236}">
                <a16:creationId xmlns:a16="http://schemas.microsoft.com/office/drawing/2014/main" id="{1989F143-01C9-402C-859A-D56B2317A317}"/>
              </a:ext>
            </a:extLst>
          </p:cNvPr>
          <p:cNvSpPr>
            <a:spLocks noChangeArrowheads="1"/>
          </p:cNvSpPr>
          <p:nvPr/>
        </p:nvSpPr>
        <p:spPr bwMode="auto">
          <a:xfrm>
            <a:off x="3249549"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2018-10</a:t>
            </a:r>
          </a:p>
        </p:txBody>
      </p:sp>
      <p:cxnSp>
        <p:nvCxnSpPr>
          <p:cNvPr id="52" name="直接连接符 62">
            <a:extLst>
              <a:ext uri="{FF2B5EF4-FFF2-40B4-BE49-F238E27FC236}">
                <a16:creationId xmlns:a16="http://schemas.microsoft.com/office/drawing/2014/main" id="{3BF7E228-A33C-432D-A592-B5DE8EDC8104}"/>
              </a:ext>
            </a:extLst>
          </p:cNvPr>
          <p:cNvCxnSpPr>
            <a:cxnSpLocks noChangeShapeType="1"/>
          </p:cNvCxnSpPr>
          <p:nvPr/>
        </p:nvCxnSpPr>
        <p:spPr bwMode="auto">
          <a:xfrm flipV="1">
            <a:off x="3627663" y="2806138"/>
            <a:ext cx="10101" cy="3231913"/>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57" name="Rectangle 18">
            <a:extLst>
              <a:ext uri="{FF2B5EF4-FFF2-40B4-BE49-F238E27FC236}">
                <a16:creationId xmlns:a16="http://schemas.microsoft.com/office/drawing/2014/main" id="{771DC1C4-B019-472F-99E9-14A6DA5EE0E8}"/>
              </a:ext>
            </a:extLst>
          </p:cNvPr>
          <p:cNvSpPr>
            <a:spLocks noChangeArrowheads="1"/>
          </p:cNvSpPr>
          <p:nvPr/>
        </p:nvSpPr>
        <p:spPr bwMode="auto">
          <a:xfrm>
            <a:off x="9227653"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2019-05</a:t>
            </a:r>
          </a:p>
        </p:txBody>
      </p:sp>
      <p:sp>
        <p:nvSpPr>
          <p:cNvPr id="58" name="Rectangle 18">
            <a:extLst>
              <a:ext uri="{FF2B5EF4-FFF2-40B4-BE49-F238E27FC236}">
                <a16:creationId xmlns:a16="http://schemas.microsoft.com/office/drawing/2014/main" id="{D31E3690-F87D-43BA-9411-ACA3D963E44C}"/>
              </a:ext>
            </a:extLst>
          </p:cNvPr>
          <p:cNvSpPr>
            <a:spLocks noChangeArrowheads="1"/>
          </p:cNvSpPr>
          <p:nvPr/>
        </p:nvSpPr>
        <p:spPr bwMode="auto">
          <a:xfrm>
            <a:off x="10052402" y="6032034"/>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2019-06</a:t>
            </a:r>
          </a:p>
        </p:txBody>
      </p:sp>
      <p:cxnSp>
        <p:nvCxnSpPr>
          <p:cNvPr id="59" name="直接连接符 67">
            <a:extLst>
              <a:ext uri="{FF2B5EF4-FFF2-40B4-BE49-F238E27FC236}">
                <a16:creationId xmlns:a16="http://schemas.microsoft.com/office/drawing/2014/main" id="{17C24D8F-238F-41C6-881C-1A52F7B7776D}"/>
              </a:ext>
            </a:extLst>
          </p:cNvPr>
          <p:cNvCxnSpPr>
            <a:cxnSpLocks noChangeShapeType="1"/>
          </p:cNvCxnSpPr>
          <p:nvPr/>
        </p:nvCxnSpPr>
        <p:spPr bwMode="auto">
          <a:xfrm flipV="1">
            <a:off x="7063690" y="4458090"/>
            <a:ext cx="0" cy="157996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60" name="直接连接符 67">
            <a:extLst>
              <a:ext uri="{FF2B5EF4-FFF2-40B4-BE49-F238E27FC236}">
                <a16:creationId xmlns:a16="http://schemas.microsoft.com/office/drawing/2014/main" id="{4BFA0653-E54F-46CF-AC18-7E4843155B35}"/>
              </a:ext>
            </a:extLst>
          </p:cNvPr>
          <p:cNvCxnSpPr>
            <a:cxnSpLocks noChangeShapeType="1"/>
          </p:cNvCxnSpPr>
          <p:nvPr/>
        </p:nvCxnSpPr>
        <p:spPr bwMode="auto">
          <a:xfrm flipV="1">
            <a:off x="7915223" y="4458090"/>
            <a:ext cx="0" cy="157996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64" name="TextBox 23">
            <a:extLst>
              <a:ext uri="{FF2B5EF4-FFF2-40B4-BE49-F238E27FC236}">
                <a16:creationId xmlns:a16="http://schemas.microsoft.com/office/drawing/2014/main" id="{80DC5E2F-33CF-45F9-B160-809AFC110208}"/>
              </a:ext>
            </a:extLst>
          </p:cNvPr>
          <p:cNvSpPr txBox="1">
            <a:spLocks noChangeArrowheads="1"/>
          </p:cNvSpPr>
          <p:nvPr/>
        </p:nvSpPr>
        <p:spPr bwMode="auto">
          <a:xfrm>
            <a:off x="926471" y="2217271"/>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调研评估</a:t>
            </a:r>
            <a:endParaRPr lang="en-US" altLang="zh-CN" sz="1050" kern="0" dirty="0">
              <a:solidFill>
                <a:srgbClr val="000000"/>
              </a:solidFill>
              <a:latin typeface="微软雅黑" pitchFamily="34" charset="-122"/>
              <a:ea typeface="微软雅黑" pitchFamily="34" charset="-122"/>
              <a:cs typeface="Arial" charset="0"/>
            </a:endParaRPr>
          </a:p>
        </p:txBody>
      </p:sp>
      <p:sp>
        <p:nvSpPr>
          <p:cNvPr id="65"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926471" y="2601125"/>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分析建议</a:t>
            </a:r>
            <a:endParaRPr lang="en-US" altLang="zh-CN" sz="1050" kern="0" dirty="0">
              <a:solidFill>
                <a:srgbClr val="000000"/>
              </a:solidFill>
              <a:latin typeface="微软雅黑" pitchFamily="34" charset="-122"/>
              <a:ea typeface="微软雅黑" pitchFamily="34" charset="-122"/>
              <a:cs typeface="Arial" charset="0"/>
            </a:endParaRPr>
          </a:p>
        </p:txBody>
      </p:sp>
      <p:sp>
        <p:nvSpPr>
          <p:cNvPr id="66" name="TextBox 23">
            <a:extLst>
              <a:ext uri="{FF2B5EF4-FFF2-40B4-BE49-F238E27FC236}">
                <a16:creationId xmlns:a16="http://schemas.microsoft.com/office/drawing/2014/main" id="{09ED00A0-3895-4B13-A158-EB5F56B2ED5B}"/>
              </a:ext>
            </a:extLst>
          </p:cNvPr>
          <p:cNvSpPr txBox="1">
            <a:spLocks noChangeArrowheads="1"/>
          </p:cNvSpPr>
          <p:nvPr/>
        </p:nvSpPr>
        <p:spPr bwMode="auto">
          <a:xfrm>
            <a:off x="926471" y="2984979"/>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方案设计</a:t>
            </a:r>
            <a:endParaRPr lang="en-US" altLang="zh-CN" sz="1050" kern="0" dirty="0">
              <a:solidFill>
                <a:srgbClr val="000000"/>
              </a:solidFill>
              <a:latin typeface="微软雅黑" pitchFamily="34" charset="-122"/>
              <a:ea typeface="微软雅黑" pitchFamily="34" charset="-122"/>
              <a:cs typeface="Arial" charset="0"/>
            </a:endParaRPr>
          </a:p>
        </p:txBody>
      </p:sp>
      <p:sp>
        <p:nvSpPr>
          <p:cNvPr id="67" name="TextBox 23">
            <a:extLst>
              <a:ext uri="{FF2B5EF4-FFF2-40B4-BE49-F238E27FC236}">
                <a16:creationId xmlns:a16="http://schemas.microsoft.com/office/drawing/2014/main" id="{053E3CC9-5F27-477E-9700-D4B18E3C701B}"/>
              </a:ext>
            </a:extLst>
          </p:cNvPr>
          <p:cNvSpPr txBox="1">
            <a:spLocks noChangeArrowheads="1"/>
          </p:cNvSpPr>
          <p:nvPr/>
        </p:nvSpPr>
        <p:spPr bwMode="auto">
          <a:xfrm>
            <a:off x="926471" y="3361799"/>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业务宣讲导入</a:t>
            </a:r>
            <a:endParaRPr lang="en-US" altLang="zh-CN" sz="1050" kern="0" dirty="0">
              <a:solidFill>
                <a:srgbClr val="000000"/>
              </a:solidFill>
              <a:latin typeface="微软雅黑" pitchFamily="34" charset="-122"/>
              <a:ea typeface="微软雅黑" pitchFamily="34" charset="-122"/>
              <a:cs typeface="Arial" charset="0"/>
            </a:endParaRPr>
          </a:p>
        </p:txBody>
      </p:sp>
      <p:sp>
        <p:nvSpPr>
          <p:cNvPr id="68" name="TextBox 23">
            <a:extLst>
              <a:ext uri="{FF2B5EF4-FFF2-40B4-BE49-F238E27FC236}">
                <a16:creationId xmlns:a16="http://schemas.microsoft.com/office/drawing/2014/main" id="{1B5B8054-CC77-4CAF-910C-3BD9AA7A8AC4}"/>
              </a:ext>
            </a:extLst>
          </p:cNvPr>
          <p:cNvSpPr txBox="1">
            <a:spLocks noChangeArrowheads="1"/>
          </p:cNvSpPr>
          <p:nvPr/>
        </p:nvSpPr>
        <p:spPr bwMode="auto">
          <a:xfrm>
            <a:off x="926471" y="4333493"/>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需求设计对接</a:t>
            </a:r>
            <a:endParaRPr lang="en-US" altLang="zh-CN" sz="1050" kern="0" dirty="0">
              <a:solidFill>
                <a:srgbClr val="000000"/>
              </a:solidFill>
              <a:latin typeface="微软雅黑" pitchFamily="34" charset="-122"/>
              <a:ea typeface="微软雅黑" pitchFamily="34" charset="-122"/>
              <a:cs typeface="Arial" charset="0"/>
            </a:endParaRPr>
          </a:p>
        </p:txBody>
      </p:sp>
      <p:sp>
        <p:nvSpPr>
          <p:cNvPr id="74" name="TextBox 23">
            <a:extLst>
              <a:ext uri="{FF2B5EF4-FFF2-40B4-BE49-F238E27FC236}">
                <a16:creationId xmlns:a16="http://schemas.microsoft.com/office/drawing/2014/main" id="{A84C6015-B2E1-4F52-90AD-3410D13D3B94}"/>
              </a:ext>
            </a:extLst>
          </p:cNvPr>
          <p:cNvSpPr txBox="1">
            <a:spLocks noChangeArrowheads="1"/>
          </p:cNvSpPr>
          <p:nvPr/>
        </p:nvSpPr>
        <p:spPr bwMode="auto">
          <a:xfrm>
            <a:off x="926471" y="3752687"/>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详细需求设计</a:t>
            </a:r>
            <a:endParaRPr lang="en-US" altLang="zh-CN" sz="1050" kern="0" dirty="0">
              <a:solidFill>
                <a:srgbClr val="000000"/>
              </a:solidFill>
              <a:latin typeface="微软雅黑" pitchFamily="34" charset="-122"/>
              <a:ea typeface="微软雅黑" pitchFamily="34" charset="-122"/>
              <a:cs typeface="Arial" charset="0"/>
            </a:endParaRPr>
          </a:p>
        </p:txBody>
      </p:sp>
      <p:sp>
        <p:nvSpPr>
          <p:cNvPr id="75" name="TextBox 23">
            <a:extLst>
              <a:ext uri="{FF2B5EF4-FFF2-40B4-BE49-F238E27FC236}">
                <a16:creationId xmlns:a16="http://schemas.microsoft.com/office/drawing/2014/main" id="{50182FC1-D643-4C5B-8325-4512F03B12F3}"/>
              </a:ext>
            </a:extLst>
          </p:cNvPr>
          <p:cNvSpPr txBox="1">
            <a:spLocks noChangeArrowheads="1"/>
          </p:cNvSpPr>
          <p:nvPr/>
        </p:nvSpPr>
        <p:spPr bwMode="auto">
          <a:xfrm>
            <a:off x="926471" y="4717347"/>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开发</a:t>
            </a:r>
            <a:endParaRPr lang="en-US" altLang="zh-CN" sz="1050" kern="0" dirty="0">
              <a:solidFill>
                <a:srgbClr val="000000"/>
              </a:solidFill>
              <a:latin typeface="微软雅黑" pitchFamily="34" charset="-122"/>
              <a:ea typeface="微软雅黑" pitchFamily="34" charset="-122"/>
              <a:cs typeface="Arial" charset="0"/>
            </a:endParaRPr>
          </a:p>
        </p:txBody>
      </p:sp>
      <p:sp>
        <p:nvSpPr>
          <p:cNvPr id="76" name="TextBox 23">
            <a:extLst>
              <a:ext uri="{FF2B5EF4-FFF2-40B4-BE49-F238E27FC236}">
                <a16:creationId xmlns:a16="http://schemas.microsoft.com/office/drawing/2014/main" id="{14A20817-8F4D-4DEA-A4A8-C87D2DA2F4D5}"/>
              </a:ext>
            </a:extLst>
          </p:cNvPr>
          <p:cNvSpPr txBox="1">
            <a:spLocks noChangeArrowheads="1"/>
          </p:cNvSpPr>
          <p:nvPr/>
        </p:nvSpPr>
        <p:spPr bwMode="auto">
          <a:xfrm>
            <a:off x="926471" y="5101201"/>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测试上线</a:t>
            </a:r>
            <a:endParaRPr lang="en-US" altLang="zh-CN" sz="1050" kern="0" dirty="0">
              <a:solidFill>
                <a:srgbClr val="000000"/>
              </a:solidFill>
              <a:latin typeface="微软雅黑" pitchFamily="34" charset="-122"/>
              <a:ea typeface="微软雅黑" pitchFamily="34" charset="-122"/>
              <a:cs typeface="Arial" charset="0"/>
            </a:endParaRPr>
          </a:p>
        </p:txBody>
      </p:sp>
      <p:sp>
        <p:nvSpPr>
          <p:cNvPr id="77" name="TextBox 23">
            <a:extLst>
              <a:ext uri="{FF2B5EF4-FFF2-40B4-BE49-F238E27FC236}">
                <a16:creationId xmlns:a16="http://schemas.microsoft.com/office/drawing/2014/main" id="{13EA21A7-BB92-4C83-8AB3-CB898C64F1D3}"/>
              </a:ext>
            </a:extLst>
          </p:cNvPr>
          <p:cNvSpPr txBox="1">
            <a:spLocks noChangeArrowheads="1"/>
          </p:cNvSpPr>
          <p:nvPr/>
        </p:nvSpPr>
        <p:spPr bwMode="auto">
          <a:xfrm>
            <a:off x="926471" y="5485059"/>
            <a:ext cx="1080000" cy="253916"/>
          </a:xfrm>
          <a:prstGeom prst="rect">
            <a:avLst/>
          </a:prstGeom>
          <a:noFill/>
          <a:ln w="9525">
            <a:noFill/>
            <a:miter lim="800000"/>
            <a:headEnd/>
            <a:tailEnd/>
          </a:ln>
        </p:spPr>
        <p:txBody>
          <a:bodyPr wrap="square">
            <a:spAutoFit/>
          </a:bodyPr>
          <a:lstStyle>
            <a:lvl1pPr algn="l" eaLnBrk="0" hangingPunct="0">
              <a:defRPr kumimoji="1" sz="1400" b="1">
                <a:solidFill>
                  <a:schemeClr val="bg1"/>
                </a:solidFill>
                <a:latin typeface="Arial" charset="0"/>
                <a:ea typeface="宋体" charset="-122"/>
              </a:defRPr>
            </a:lvl1pPr>
            <a:lvl2pPr marL="742950" indent="-285750" algn="l" eaLnBrk="0" hangingPunct="0">
              <a:defRPr kumimoji="1" sz="1400" b="1">
                <a:solidFill>
                  <a:schemeClr val="bg1"/>
                </a:solidFill>
                <a:latin typeface="Arial" charset="0"/>
                <a:ea typeface="宋体" charset="-122"/>
              </a:defRPr>
            </a:lvl2pPr>
            <a:lvl3pPr marL="1143000" indent="-228600" algn="l" eaLnBrk="0" hangingPunct="0">
              <a:defRPr kumimoji="1" sz="1400" b="1">
                <a:solidFill>
                  <a:schemeClr val="bg1"/>
                </a:solidFill>
                <a:latin typeface="Arial" charset="0"/>
                <a:ea typeface="宋体" charset="-122"/>
              </a:defRPr>
            </a:lvl3pPr>
            <a:lvl4pPr marL="1600200" indent="-228600" algn="l" eaLnBrk="0" hangingPunct="0">
              <a:defRPr kumimoji="1" sz="1400" b="1">
                <a:solidFill>
                  <a:schemeClr val="bg1"/>
                </a:solidFill>
                <a:latin typeface="Arial" charset="0"/>
                <a:ea typeface="宋体" charset="-122"/>
              </a:defRPr>
            </a:lvl4pPr>
            <a:lvl5pPr marL="2057400" indent="-228600" algn="l"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eaLnBrk="1" hangingPunct="1">
              <a:defRPr/>
            </a:pPr>
            <a:r>
              <a:rPr lang="zh-CN" altLang="en-US" sz="1050" kern="0" dirty="0">
                <a:solidFill>
                  <a:srgbClr val="000000"/>
                </a:solidFill>
                <a:latin typeface="微软雅黑" pitchFamily="34" charset="-122"/>
                <a:ea typeface="微软雅黑" pitchFamily="34" charset="-122"/>
                <a:cs typeface="Arial" charset="0"/>
              </a:rPr>
              <a:t>辅导</a:t>
            </a:r>
            <a:endParaRPr lang="en-US" altLang="zh-CN" sz="1050" kern="0" dirty="0">
              <a:solidFill>
                <a:srgbClr val="000000"/>
              </a:solidFill>
              <a:latin typeface="微软雅黑" pitchFamily="34" charset="-122"/>
              <a:ea typeface="微软雅黑" pitchFamily="34" charset="-122"/>
              <a:cs typeface="Arial" charset="0"/>
            </a:endParaRPr>
          </a:p>
        </p:txBody>
      </p:sp>
      <p:sp>
        <p:nvSpPr>
          <p:cNvPr id="5" name="椭圆 4">
            <a:extLst>
              <a:ext uri="{FF2B5EF4-FFF2-40B4-BE49-F238E27FC236}">
                <a16:creationId xmlns:a16="http://schemas.microsoft.com/office/drawing/2014/main" id="{C9B843E3-2ED4-4F37-A87C-BFE89A2C7409}"/>
              </a:ext>
            </a:extLst>
          </p:cNvPr>
          <p:cNvSpPr/>
          <p:nvPr/>
        </p:nvSpPr>
        <p:spPr>
          <a:xfrm>
            <a:off x="2644096" y="2563300"/>
            <a:ext cx="235700" cy="22000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zh-CN" altLang="en-US" sz="1050" dirty="0" err="1">
              <a:solidFill>
                <a:schemeClr val="bg1"/>
              </a:solidFill>
            </a:endParaRPr>
          </a:p>
        </p:txBody>
      </p:sp>
      <p:sp>
        <p:nvSpPr>
          <p:cNvPr id="78" name="AutoShape 307">
            <a:extLst>
              <a:ext uri="{FF2B5EF4-FFF2-40B4-BE49-F238E27FC236}">
                <a16:creationId xmlns:a16="http://schemas.microsoft.com/office/drawing/2014/main" id="{88BF2AEC-C4C1-4663-84CE-2C76CF398190}"/>
              </a:ext>
            </a:extLst>
          </p:cNvPr>
          <p:cNvSpPr>
            <a:spLocks noChangeArrowheads="1"/>
          </p:cNvSpPr>
          <p:nvPr/>
        </p:nvSpPr>
        <p:spPr bwMode="auto">
          <a:xfrm>
            <a:off x="2762434" y="2938185"/>
            <a:ext cx="1925250" cy="280020"/>
          </a:xfrm>
          <a:prstGeom prst="homePlate">
            <a:avLst>
              <a:gd name="adj" fmla="val 17818"/>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79" name="AutoShape 307">
            <a:extLst>
              <a:ext uri="{FF2B5EF4-FFF2-40B4-BE49-F238E27FC236}">
                <a16:creationId xmlns:a16="http://schemas.microsoft.com/office/drawing/2014/main" id="{C8FEBDD9-DF70-4F63-9210-71F0A2068683}"/>
              </a:ext>
            </a:extLst>
          </p:cNvPr>
          <p:cNvSpPr>
            <a:spLocks noChangeArrowheads="1"/>
          </p:cNvSpPr>
          <p:nvPr/>
        </p:nvSpPr>
        <p:spPr bwMode="auto">
          <a:xfrm>
            <a:off x="2762434" y="3364301"/>
            <a:ext cx="1925250" cy="280020"/>
          </a:xfrm>
          <a:prstGeom prst="homePlate">
            <a:avLst>
              <a:gd name="adj" fmla="val 17818"/>
            </a:avLst>
          </a:prstGeom>
          <a:solidFill>
            <a:schemeClr val="bg2">
              <a:lumMod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80" name="AutoShape 307">
            <a:extLst>
              <a:ext uri="{FF2B5EF4-FFF2-40B4-BE49-F238E27FC236}">
                <a16:creationId xmlns:a16="http://schemas.microsoft.com/office/drawing/2014/main" id="{2E771705-2A20-477C-AD0F-940BC8FB3EDC}"/>
              </a:ext>
            </a:extLst>
          </p:cNvPr>
          <p:cNvSpPr>
            <a:spLocks noChangeArrowheads="1"/>
          </p:cNvSpPr>
          <p:nvPr/>
        </p:nvSpPr>
        <p:spPr bwMode="auto">
          <a:xfrm>
            <a:off x="3637764" y="3733850"/>
            <a:ext cx="1733539" cy="280020"/>
          </a:xfrm>
          <a:prstGeom prst="homePlate">
            <a:avLst>
              <a:gd name="adj" fmla="val 17818"/>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81" name="AutoShape 307">
            <a:extLst>
              <a:ext uri="{FF2B5EF4-FFF2-40B4-BE49-F238E27FC236}">
                <a16:creationId xmlns:a16="http://schemas.microsoft.com/office/drawing/2014/main" id="{272363D3-8006-4231-B09A-99F534090639}"/>
              </a:ext>
            </a:extLst>
          </p:cNvPr>
          <p:cNvSpPr>
            <a:spLocks noChangeArrowheads="1"/>
          </p:cNvSpPr>
          <p:nvPr/>
        </p:nvSpPr>
        <p:spPr bwMode="auto">
          <a:xfrm>
            <a:off x="5371303" y="4348280"/>
            <a:ext cx="1234147" cy="280020"/>
          </a:xfrm>
          <a:prstGeom prst="homePlate">
            <a:avLst>
              <a:gd name="adj" fmla="val 17818"/>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82" name="AutoShape 307">
            <a:extLst>
              <a:ext uri="{FF2B5EF4-FFF2-40B4-BE49-F238E27FC236}">
                <a16:creationId xmlns:a16="http://schemas.microsoft.com/office/drawing/2014/main" id="{6CCFA6A1-2112-4BB9-982B-43606CA9CC92}"/>
              </a:ext>
            </a:extLst>
          </p:cNvPr>
          <p:cNvSpPr>
            <a:spLocks noChangeArrowheads="1"/>
          </p:cNvSpPr>
          <p:nvPr/>
        </p:nvSpPr>
        <p:spPr bwMode="auto">
          <a:xfrm>
            <a:off x="6620682" y="4766693"/>
            <a:ext cx="2997600" cy="280020"/>
          </a:xfrm>
          <a:prstGeom prst="homePlate">
            <a:avLst>
              <a:gd name="adj" fmla="val 17818"/>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83" name="Rectangle 18">
            <a:extLst>
              <a:ext uri="{FF2B5EF4-FFF2-40B4-BE49-F238E27FC236}">
                <a16:creationId xmlns:a16="http://schemas.microsoft.com/office/drawing/2014/main" id="{8A0B1994-D722-4B50-88E1-956D3BAC70F0}"/>
              </a:ext>
            </a:extLst>
          </p:cNvPr>
          <p:cNvSpPr>
            <a:spLocks noChangeArrowheads="1"/>
          </p:cNvSpPr>
          <p:nvPr/>
        </p:nvSpPr>
        <p:spPr bwMode="auto">
          <a:xfrm>
            <a:off x="10728133" y="6032033"/>
            <a:ext cx="839980" cy="2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609" tIns="32805" rIns="65609" bIns="32805">
            <a:spAutoFit/>
          </a:bodyPr>
          <a:lstStyle/>
          <a:p>
            <a:pPr algn="ctr" eaLnBrk="0" hangingPunct="0">
              <a:buFont typeface="Wingdings" pitchFamily="2" charset="2"/>
              <a:buNone/>
            </a:pPr>
            <a:r>
              <a:rPr lang="en-US" altLang="zh-CN" sz="1050" dirty="0">
                <a:solidFill>
                  <a:srgbClr val="000000"/>
                </a:solidFill>
                <a:latin typeface="微软雅黑" pitchFamily="34" charset="-122"/>
                <a:ea typeface="微软雅黑" pitchFamily="34" charset="-122"/>
              </a:rPr>
              <a:t>2019-07</a:t>
            </a:r>
          </a:p>
        </p:txBody>
      </p:sp>
      <p:cxnSp>
        <p:nvCxnSpPr>
          <p:cNvPr id="84" name="直接连接符 56">
            <a:extLst>
              <a:ext uri="{FF2B5EF4-FFF2-40B4-BE49-F238E27FC236}">
                <a16:creationId xmlns:a16="http://schemas.microsoft.com/office/drawing/2014/main" id="{0AC6C620-6F36-41AC-985F-6EBC903252B7}"/>
              </a:ext>
            </a:extLst>
          </p:cNvPr>
          <p:cNvCxnSpPr>
            <a:cxnSpLocks noChangeShapeType="1"/>
          </p:cNvCxnSpPr>
          <p:nvPr/>
        </p:nvCxnSpPr>
        <p:spPr bwMode="auto">
          <a:xfrm flipV="1">
            <a:off x="11230745" y="5738884"/>
            <a:ext cx="0" cy="299167"/>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85" name="AutoShape 307">
            <a:extLst>
              <a:ext uri="{FF2B5EF4-FFF2-40B4-BE49-F238E27FC236}">
                <a16:creationId xmlns:a16="http://schemas.microsoft.com/office/drawing/2014/main" id="{C87E5BD7-C844-4463-AF98-22D1E951B5F3}"/>
              </a:ext>
            </a:extLst>
          </p:cNvPr>
          <p:cNvSpPr>
            <a:spLocks noChangeArrowheads="1"/>
          </p:cNvSpPr>
          <p:nvPr/>
        </p:nvSpPr>
        <p:spPr bwMode="auto">
          <a:xfrm>
            <a:off x="9618281" y="5152756"/>
            <a:ext cx="851540" cy="280020"/>
          </a:xfrm>
          <a:prstGeom prst="homePlate">
            <a:avLst>
              <a:gd name="adj" fmla="val 17818"/>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86" name="AutoShape 307">
            <a:extLst>
              <a:ext uri="{FF2B5EF4-FFF2-40B4-BE49-F238E27FC236}">
                <a16:creationId xmlns:a16="http://schemas.microsoft.com/office/drawing/2014/main" id="{0E971815-4A9A-4AEB-A805-25DABB3EBD77}"/>
              </a:ext>
            </a:extLst>
          </p:cNvPr>
          <p:cNvSpPr>
            <a:spLocks noChangeArrowheads="1"/>
          </p:cNvSpPr>
          <p:nvPr/>
        </p:nvSpPr>
        <p:spPr bwMode="auto">
          <a:xfrm>
            <a:off x="10473731" y="5500148"/>
            <a:ext cx="851540" cy="280020"/>
          </a:xfrm>
          <a:prstGeom prst="homePlate">
            <a:avLst>
              <a:gd name="adj" fmla="val 17818"/>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913570" y="3741430"/>
            <a:ext cx="816600" cy="271869"/>
          </a:xfrm>
          <a:prstGeom prst="rect">
            <a:avLst/>
          </a:prstGeom>
          <a:noFill/>
        </p:spPr>
        <p:txBody>
          <a:bodyPr wrap="square" lIns="54610" tIns="54610" rIns="54610" bIns="54610" rtlCol="0">
            <a:spAutoFit/>
          </a:bodyPr>
          <a:lstStyle/>
          <a:p>
            <a:pPr algn="ctr">
              <a:spcAft>
                <a:spcPts val="600"/>
              </a:spcAft>
            </a:pPr>
            <a:r>
              <a:rPr lang="zh-CN" altLang="en-US" sz="1050" dirty="0">
                <a:solidFill>
                  <a:sysClr val="windowText" lastClr="000000"/>
                </a:solidFill>
              </a:rPr>
              <a:t>迭代设计</a:t>
            </a:r>
            <a:endParaRPr lang="en-GB" sz="1050" dirty="0">
              <a:solidFill>
                <a:sysClr val="windowText" lastClr="000000"/>
              </a:solidFill>
            </a:endParaRPr>
          </a:p>
        </p:txBody>
      </p:sp>
      <p:sp>
        <p:nvSpPr>
          <p:cNvPr id="62"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2910183" y="1660501"/>
            <a:ext cx="1691513" cy="253916"/>
          </a:xfrm>
          <a:prstGeom prst="rect">
            <a:avLst/>
          </a:prstGeom>
          <a:no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algn="l"/>
            <a:r>
              <a:rPr lang="zh-CN" altLang="en-US" dirty="0"/>
              <a:t>现状梳理与诊断文档</a:t>
            </a:r>
            <a:endParaRPr lang="en-US" altLang="zh-CN" dirty="0"/>
          </a:p>
        </p:txBody>
      </p:sp>
      <p:sp>
        <p:nvSpPr>
          <p:cNvPr id="7" name="Rectangle 6"/>
          <p:cNvSpPr/>
          <p:nvPr/>
        </p:nvSpPr>
        <p:spPr>
          <a:xfrm>
            <a:off x="587376" y="1587594"/>
            <a:ext cx="4783927" cy="2589392"/>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endParaRPr>
          </a:p>
        </p:txBody>
      </p:sp>
      <p:sp>
        <p:nvSpPr>
          <p:cNvPr id="73" name="Rectangle 72"/>
          <p:cNvSpPr/>
          <p:nvPr/>
        </p:nvSpPr>
        <p:spPr>
          <a:xfrm>
            <a:off x="594585" y="4243763"/>
            <a:ext cx="10973528" cy="1789862"/>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endParaRPr>
          </a:p>
        </p:txBody>
      </p:sp>
      <p:grpSp>
        <p:nvGrpSpPr>
          <p:cNvPr id="8" name="Group 7"/>
          <p:cNvGrpSpPr/>
          <p:nvPr/>
        </p:nvGrpSpPr>
        <p:grpSpPr>
          <a:xfrm>
            <a:off x="3690828" y="3775395"/>
            <a:ext cx="300326" cy="216000"/>
            <a:chOff x="2283871" y="3714062"/>
            <a:chExt cx="426790" cy="413824"/>
          </a:xfrm>
          <a:solidFill>
            <a:schemeClr val="bg1">
              <a:lumMod val="95000"/>
            </a:schemeClr>
          </a:solidFill>
        </p:grpSpPr>
        <p:sp>
          <p:nvSpPr>
            <p:cNvPr id="2" name="上弧形箭头 1"/>
            <p:cNvSpPr/>
            <p:nvPr/>
          </p:nvSpPr>
          <p:spPr>
            <a:xfrm>
              <a:off x="2311522" y="3714062"/>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sp>
          <p:nvSpPr>
            <p:cNvPr id="87" name="上弧形箭头 1"/>
            <p:cNvSpPr/>
            <p:nvPr/>
          </p:nvSpPr>
          <p:spPr>
            <a:xfrm rot="10800000">
              <a:off x="2283871" y="3894497"/>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grpSp>
      <p:grpSp>
        <p:nvGrpSpPr>
          <p:cNvPr id="88" name="Group 87"/>
          <p:cNvGrpSpPr/>
          <p:nvPr/>
        </p:nvGrpSpPr>
        <p:grpSpPr>
          <a:xfrm>
            <a:off x="4014036" y="3775395"/>
            <a:ext cx="300326" cy="216000"/>
            <a:chOff x="2283871" y="3714062"/>
            <a:chExt cx="426790" cy="413824"/>
          </a:xfrm>
          <a:solidFill>
            <a:schemeClr val="bg1">
              <a:lumMod val="95000"/>
            </a:schemeClr>
          </a:solidFill>
        </p:grpSpPr>
        <p:sp>
          <p:nvSpPr>
            <p:cNvPr id="89" name="上弧形箭头 1"/>
            <p:cNvSpPr/>
            <p:nvPr/>
          </p:nvSpPr>
          <p:spPr>
            <a:xfrm>
              <a:off x="2311522" y="3714062"/>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sp>
          <p:nvSpPr>
            <p:cNvPr id="90" name="上弧形箭头 1"/>
            <p:cNvSpPr/>
            <p:nvPr/>
          </p:nvSpPr>
          <p:spPr>
            <a:xfrm rot="10800000">
              <a:off x="2283871" y="3894497"/>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grpSp>
      <p:grpSp>
        <p:nvGrpSpPr>
          <p:cNvPr id="91" name="Group 90"/>
          <p:cNvGrpSpPr/>
          <p:nvPr/>
        </p:nvGrpSpPr>
        <p:grpSpPr>
          <a:xfrm>
            <a:off x="4337244" y="3769019"/>
            <a:ext cx="300326" cy="216000"/>
            <a:chOff x="2283871" y="3714062"/>
            <a:chExt cx="426790" cy="413824"/>
          </a:xfrm>
          <a:solidFill>
            <a:schemeClr val="bg1">
              <a:lumMod val="95000"/>
            </a:schemeClr>
          </a:solidFill>
        </p:grpSpPr>
        <p:sp>
          <p:nvSpPr>
            <p:cNvPr id="92" name="上弧形箭头 1"/>
            <p:cNvSpPr/>
            <p:nvPr/>
          </p:nvSpPr>
          <p:spPr>
            <a:xfrm>
              <a:off x="2311522" y="3714062"/>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sp>
          <p:nvSpPr>
            <p:cNvPr id="93" name="上弧形箭头 1"/>
            <p:cNvSpPr/>
            <p:nvPr/>
          </p:nvSpPr>
          <p:spPr>
            <a:xfrm rot="10800000">
              <a:off x="2283871" y="3894497"/>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grpSp>
      <p:grpSp>
        <p:nvGrpSpPr>
          <p:cNvPr id="94" name="Group 93"/>
          <p:cNvGrpSpPr/>
          <p:nvPr/>
        </p:nvGrpSpPr>
        <p:grpSpPr>
          <a:xfrm>
            <a:off x="4660452" y="3763001"/>
            <a:ext cx="300326" cy="216000"/>
            <a:chOff x="2283871" y="3714062"/>
            <a:chExt cx="426790" cy="413824"/>
          </a:xfrm>
          <a:solidFill>
            <a:schemeClr val="bg1">
              <a:lumMod val="95000"/>
            </a:schemeClr>
          </a:solidFill>
        </p:grpSpPr>
        <p:sp>
          <p:nvSpPr>
            <p:cNvPr id="95" name="上弧形箭头 1"/>
            <p:cNvSpPr/>
            <p:nvPr/>
          </p:nvSpPr>
          <p:spPr>
            <a:xfrm>
              <a:off x="2311522" y="3714062"/>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sp>
          <p:nvSpPr>
            <p:cNvPr id="96" name="上弧形箭头 1"/>
            <p:cNvSpPr/>
            <p:nvPr/>
          </p:nvSpPr>
          <p:spPr>
            <a:xfrm rot="10800000">
              <a:off x="2283871" y="3894497"/>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grpSp>
      <p:grpSp>
        <p:nvGrpSpPr>
          <p:cNvPr id="97" name="Group 96"/>
          <p:cNvGrpSpPr/>
          <p:nvPr/>
        </p:nvGrpSpPr>
        <p:grpSpPr>
          <a:xfrm>
            <a:off x="4983662" y="3763001"/>
            <a:ext cx="300326" cy="216000"/>
            <a:chOff x="2283871" y="3714062"/>
            <a:chExt cx="426790" cy="413824"/>
          </a:xfrm>
          <a:solidFill>
            <a:schemeClr val="bg1">
              <a:lumMod val="95000"/>
            </a:schemeClr>
          </a:solidFill>
        </p:grpSpPr>
        <p:sp>
          <p:nvSpPr>
            <p:cNvPr id="98" name="上弧形箭头 1"/>
            <p:cNvSpPr/>
            <p:nvPr/>
          </p:nvSpPr>
          <p:spPr>
            <a:xfrm>
              <a:off x="2311522" y="3714062"/>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sp>
          <p:nvSpPr>
            <p:cNvPr id="99" name="上弧形箭头 1"/>
            <p:cNvSpPr/>
            <p:nvPr/>
          </p:nvSpPr>
          <p:spPr>
            <a:xfrm rot="10800000">
              <a:off x="2283871" y="3894497"/>
              <a:ext cx="399139" cy="233389"/>
            </a:xfrm>
            <a:prstGeom prst="curvedDownArrow">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050" dirty="0" err="1">
                <a:solidFill>
                  <a:schemeClr val="bg1"/>
                </a:solidFill>
              </a:endParaRPr>
            </a:p>
          </p:txBody>
        </p:sp>
      </p:grpSp>
      <p:sp>
        <p:nvSpPr>
          <p:cNvPr id="69"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2910183" y="1835743"/>
            <a:ext cx="2103044" cy="1061829"/>
          </a:xfrm>
          <a:prstGeom prst="rect">
            <a:avLst/>
          </a:prstGeom>
          <a:solidFill>
            <a:schemeClr val="bg1"/>
          </a:solid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algn="l"/>
            <a:r>
              <a:rPr lang="zh-CN" altLang="en-US" dirty="0"/>
              <a:t>对公业务战略解读与高层访谈</a:t>
            </a:r>
            <a:endParaRPr lang="en-US" altLang="zh-CN" dirty="0"/>
          </a:p>
          <a:p>
            <a:pPr algn="l"/>
            <a:r>
              <a:rPr lang="zh-CN" altLang="en-US" dirty="0"/>
              <a:t>客户管理能力提升专题方案</a:t>
            </a:r>
            <a:endParaRPr lang="en-US" altLang="zh-CN" dirty="0"/>
          </a:p>
          <a:p>
            <a:pPr algn="l"/>
            <a:r>
              <a:rPr lang="zh-CN" altLang="en-US" dirty="0"/>
              <a:t>产品管理能力提升专题方案</a:t>
            </a:r>
            <a:endParaRPr lang="en-US" altLang="zh-CN" dirty="0"/>
          </a:p>
          <a:p>
            <a:pPr algn="l"/>
            <a:r>
              <a:rPr lang="zh-CN" altLang="en-US" dirty="0"/>
              <a:t>营销管理能力提升专题方案</a:t>
            </a:r>
            <a:endParaRPr lang="en-US" altLang="zh-CN" dirty="0"/>
          </a:p>
          <a:p>
            <a:pPr algn="l"/>
            <a:r>
              <a:rPr lang="zh-CN" altLang="en-US" dirty="0"/>
              <a:t>绩效管理能力提升专题方案</a:t>
            </a:r>
            <a:endParaRPr lang="en-US" altLang="zh-CN" dirty="0"/>
          </a:p>
          <a:p>
            <a:pPr algn="l"/>
            <a:r>
              <a:rPr lang="zh-CN" altLang="en-US" dirty="0"/>
              <a:t>分析决策能力提升专题方案</a:t>
            </a:r>
            <a:endParaRPr lang="en-US" altLang="zh-CN" dirty="0"/>
          </a:p>
        </p:txBody>
      </p:sp>
      <p:sp>
        <p:nvSpPr>
          <p:cNvPr id="70"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4709339" y="2867008"/>
            <a:ext cx="3408163" cy="738664"/>
          </a:xfrm>
          <a:prstGeom prst="rect">
            <a:avLst/>
          </a:prstGeom>
          <a:solidFill>
            <a:schemeClr val="bg1"/>
          </a:solid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algn="l"/>
            <a:r>
              <a:rPr lang="zh-CN" altLang="en-US" dirty="0"/>
              <a:t>现有关联系统调研</a:t>
            </a:r>
            <a:endParaRPr lang="en-US" altLang="zh-CN" dirty="0"/>
          </a:p>
          <a:p>
            <a:pPr algn="l"/>
            <a:r>
              <a:rPr lang="zh-CN" altLang="en-US" dirty="0"/>
              <a:t>行业对公数据归口、数据流转与数据集市方案</a:t>
            </a:r>
            <a:endParaRPr lang="en-US" altLang="zh-CN" dirty="0"/>
          </a:p>
          <a:p>
            <a:pPr algn="l"/>
            <a:r>
              <a:rPr lang="zh-CN" altLang="en-US" dirty="0"/>
              <a:t>与现有相关系统整合替并方案</a:t>
            </a:r>
            <a:endParaRPr lang="en-US" altLang="zh-CN" dirty="0"/>
          </a:p>
          <a:p>
            <a:pPr algn="l"/>
            <a:r>
              <a:rPr lang="zh-CN" altLang="en-US" dirty="0"/>
              <a:t>外部关联系统梳理与整合方案</a:t>
            </a:r>
            <a:endParaRPr lang="en-US" altLang="zh-CN" dirty="0"/>
          </a:p>
        </p:txBody>
      </p:sp>
      <p:sp>
        <p:nvSpPr>
          <p:cNvPr id="71"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5415736" y="3658747"/>
            <a:ext cx="2791033" cy="415498"/>
          </a:xfrm>
          <a:prstGeom prst="rect">
            <a:avLst/>
          </a:prstGeom>
          <a:solidFill>
            <a:schemeClr val="bg1"/>
          </a:solid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algn="l"/>
            <a:r>
              <a:rPr lang="zh-CN" altLang="en-US" dirty="0"/>
              <a:t>场景流程说明</a:t>
            </a:r>
            <a:endParaRPr lang="en-US" altLang="zh-CN" dirty="0"/>
          </a:p>
          <a:p>
            <a:pPr algn="l"/>
            <a:r>
              <a:rPr lang="zh-CN" altLang="en-US" dirty="0"/>
              <a:t>平台业务需求说明书与原型界面图</a:t>
            </a:r>
            <a:endParaRPr lang="en-US" altLang="zh-CN" dirty="0"/>
          </a:p>
        </p:txBody>
      </p:sp>
      <p:sp>
        <p:nvSpPr>
          <p:cNvPr id="72"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6628793" y="4333493"/>
            <a:ext cx="4601952" cy="253916"/>
          </a:xfrm>
          <a:prstGeom prst="rect">
            <a:avLst/>
          </a:prstGeom>
          <a:solidFill>
            <a:schemeClr val="bg1"/>
          </a:solid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algn="l"/>
            <a:r>
              <a:rPr lang="zh-CN" altLang="en-US" dirty="0"/>
              <a:t>现有流程、数据质量提升、数据补录、源系统改进与组织架构再造建议</a:t>
            </a:r>
            <a:endParaRPr lang="en-US" altLang="zh-CN" dirty="0"/>
          </a:p>
        </p:txBody>
      </p:sp>
      <p:sp>
        <p:nvSpPr>
          <p:cNvPr id="103"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609995" y="2476047"/>
            <a:ext cx="400788" cy="954107"/>
          </a:xfrm>
          <a:prstGeom prst="rect">
            <a:avLst/>
          </a:prstGeom>
          <a:solidFill>
            <a:schemeClr val="bg1"/>
          </a:solid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marL="0" indent="0" algn="l">
              <a:buNone/>
            </a:pPr>
            <a:r>
              <a:rPr lang="zh-CN" altLang="en-US" sz="1400" b="1" dirty="0">
                <a:solidFill>
                  <a:schemeClr val="accent2"/>
                </a:solidFill>
              </a:rPr>
              <a:t>规划咨询</a:t>
            </a:r>
            <a:endParaRPr lang="en-US" altLang="zh-CN" sz="1400" b="1" dirty="0">
              <a:solidFill>
                <a:schemeClr val="accent2"/>
              </a:solidFill>
            </a:endParaRPr>
          </a:p>
        </p:txBody>
      </p:sp>
      <p:sp>
        <p:nvSpPr>
          <p:cNvPr id="104"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623135" y="4524209"/>
            <a:ext cx="400788" cy="954107"/>
          </a:xfrm>
          <a:prstGeom prst="rect">
            <a:avLst/>
          </a:prstGeom>
          <a:solidFill>
            <a:schemeClr val="bg1"/>
          </a:solid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marL="0" indent="0" algn="l">
              <a:buNone/>
            </a:pPr>
            <a:r>
              <a:rPr lang="zh-CN" altLang="en-US" sz="1400" b="1" dirty="0">
                <a:solidFill>
                  <a:schemeClr val="accent1"/>
                </a:solidFill>
              </a:rPr>
              <a:t>实施监理</a:t>
            </a:r>
            <a:endParaRPr lang="en-US" altLang="zh-CN" sz="1400" b="1" dirty="0">
              <a:solidFill>
                <a:schemeClr val="accent1"/>
              </a:solidFill>
            </a:endParaRPr>
          </a:p>
        </p:txBody>
      </p:sp>
      <p:sp>
        <p:nvSpPr>
          <p:cNvPr id="106" name="AutoShape 308"/>
          <p:cNvSpPr>
            <a:spLocks noChangeArrowheads="1"/>
          </p:cNvSpPr>
          <p:nvPr/>
        </p:nvSpPr>
        <p:spPr bwMode="black">
          <a:xfrm>
            <a:off x="11225044" y="5518265"/>
            <a:ext cx="216000" cy="216000"/>
          </a:xfrm>
          <a:prstGeom prst="star5">
            <a:avLst/>
          </a:prstGeom>
          <a:solidFill>
            <a:srgbClr val="F68D2E"/>
          </a:solidFill>
          <a:ln w="9525" algn="ctr">
            <a:noFill/>
            <a:miter lim="800000"/>
            <a:headEnd/>
            <a:tailEnd/>
          </a:ln>
          <a:effectLst/>
        </p:spPr>
        <p:txBody>
          <a:bodyPr wrap="none" anchor="ctr"/>
          <a:lstStyle/>
          <a:p>
            <a:pPr eaLnBrk="0" hangingPunct="0">
              <a:defRPr/>
            </a:pPr>
            <a:endParaRPr lang="zh-CN" altLang="en-US" sz="1050" kern="0">
              <a:solidFill>
                <a:srgbClr val="000000"/>
              </a:solidFill>
              <a:latin typeface="微软雅黑" pitchFamily="34" charset="-122"/>
              <a:ea typeface="微软雅黑" pitchFamily="34" charset="-122"/>
              <a:cs typeface="Arial" charset="0"/>
            </a:endParaRPr>
          </a:p>
        </p:txBody>
      </p:sp>
      <p:sp>
        <p:nvSpPr>
          <p:cNvPr id="108" name="AutoShape 308"/>
          <p:cNvSpPr>
            <a:spLocks noChangeArrowheads="1"/>
          </p:cNvSpPr>
          <p:nvPr/>
        </p:nvSpPr>
        <p:spPr bwMode="black">
          <a:xfrm>
            <a:off x="2761946" y="2530735"/>
            <a:ext cx="216000" cy="216000"/>
          </a:xfrm>
          <a:prstGeom prst="star5">
            <a:avLst/>
          </a:prstGeom>
          <a:solidFill>
            <a:srgbClr val="F68D2E"/>
          </a:solidFill>
          <a:ln w="9525" algn="ctr">
            <a:noFill/>
            <a:miter lim="800000"/>
            <a:headEnd/>
            <a:tailEnd/>
          </a:ln>
          <a:effectLst/>
        </p:spPr>
        <p:txBody>
          <a:bodyPr wrap="none" anchor="ctr"/>
          <a:lstStyle/>
          <a:p>
            <a:pPr eaLnBrk="0" hangingPunct="0">
              <a:defRPr/>
            </a:pPr>
            <a:endParaRPr lang="zh-CN" altLang="en-US" sz="1050" kern="0">
              <a:solidFill>
                <a:srgbClr val="000000"/>
              </a:solidFill>
              <a:latin typeface="微软雅黑" pitchFamily="34" charset="-122"/>
              <a:ea typeface="微软雅黑" pitchFamily="34" charset="-122"/>
              <a:cs typeface="Arial" charset="0"/>
            </a:endParaRPr>
          </a:p>
        </p:txBody>
      </p:sp>
      <p:sp>
        <p:nvSpPr>
          <p:cNvPr id="109" name="AutoShape 308"/>
          <p:cNvSpPr>
            <a:spLocks noChangeArrowheads="1"/>
          </p:cNvSpPr>
          <p:nvPr/>
        </p:nvSpPr>
        <p:spPr bwMode="black">
          <a:xfrm>
            <a:off x="10349203" y="5137969"/>
            <a:ext cx="216000" cy="216000"/>
          </a:xfrm>
          <a:prstGeom prst="star5">
            <a:avLst/>
          </a:prstGeom>
          <a:solidFill>
            <a:srgbClr val="F68D2E"/>
          </a:solidFill>
          <a:ln w="9525" algn="ctr">
            <a:noFill/>
            <a:miter lim="800000"/>
            <a:headEnd/>
            <a:tailEnd/>
          </a:ln>
          <a:effectLst/>
        </p:spPr>
        <p:txBody>
          <a:bodyPr wrap="none" anchor="ctr"/>
          <a:lstStyle/>
          <a:p>
            <a:pPr eaLnBrk="0" hangingPunct="0">
              <a:defRPr/>
            </a:pPr>
            <a:endParaRPr lang="zh-CN" altLang="en-US" sz="1050" kern="0">
              <a:solidFill>
                <a:srgbClr val="000000"/>
              </a:solidFill>
              <a:latin typeface="微软雅黑" pitchFamily="34" charset="-122"/>
              <a:ea typeface="微软雅黑" pitchFamily="34" charset="-122"/>
              <a:cs typeface="Arial" charset="0"/>
            </a:endParaRPr>
          </a:p>
        </p:txBody>
      </p:sp>
      <p:sp>
        <p:nvSpPr>
          <p:cNvPr id="110"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2029323" y="1919504"/>
            <a:ext cx="1691513" cy="230832"/>
          </a:xfrm>
          <a:prstGeom prst="rect">
            <a:avLst/>
          </a:prstGeom>
          <a:no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marL="0" indent="0" algn="l">
              <a:buNone/>
            </a:pPr>
            <a:r>
              <a:rPr lang="zh-CN" altLang="en-US" sz="900" i="1" dirty="0"/>
              <a:t>项目启动会</a:t>
            </a:r>
            <a:endParaRPr lang="en-US" altLang="zh-CN" sz="900" i="1" dirty="0"/>
          </a:p>
        </p:txBody>
      </p:sp>
      <p:sp>
        <p:nvSpPr>
          <p:cNvPr id="111"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4042173" y="3179794"/>
            <a:ext cx="1691513" cy="230832"/>
          </a:xfrm>
          <a:prstGeom prst="rect">
            <a:avLst/>
          </a:prstGeom>
          <a:no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marL="0" indent="0" algn="l">
              <a:buNone/>
            </a:pPr>
            <a:r>
              <a:rPr lang="zh-CN" altLang="en-US" sz="900" i="1" dirty="0"/>
              <a:t>阶段汇报会</a:t>
            </a:r>
            <a:endParaRPr lang="en-US" altLang="zh-CN" sz="900" i="1" dirty="0"/>
          </a:p>
        </p:txBody>
      </p:sp>
      <p:sp>
        <p:nvSpPr>
          <p:cNvPr id="112"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2259166" y="2731061"/>
            <a:ext cx="1691513" cy="230832"/>
          </a:xfrm>
          <a:prstGeom prst="rect">
            <a:avLst/>
          </a:prstGeom>
          <a:no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marL="0" indent="0" algn="l">
              <a:buNone/>
            </a:pPr>
            <a:r>
              <a:rPr lang="zh-CN" altLang="en-US" sz="900" i="1" dirty="0"/>
              <a:t>阶段汇报会</a:t>
            </a:r>
            <a:endParaRPr lang="en-US" altLang="zh-CN" sz="900" i="1" dirty="0"/>
          </a:p>
        </p:txBody>
      </p:sp>
      <p:sp>
        <p:nvSpPr>
          <p:cNvPr id="113" name="AutoShape 308"/>
          <p:cNvSpPr>
            <a:spLocks noChangeArrowheads="1"/>
          </p:cNvSpPr>
          <p:nvPr/>
        </p:nvSpPr>
        <p:spPr bwMode="black">
          <a:xfrm>
            <a:off x="2076304" y="1723224"/>
            <a:ext cx="216000" cy="216000"/>
          </a:xfrm>
          <a:prstGeom prst="star5">
            <a:avLst/>
          </a:prstGeom>
          <a:solidFill>
            <a:srgbClr val="F68D2E"/>
          </a:solidFill>
          <a:ln w="9525" algn="ctr">
            <a:noFill/>
            <a:miter lim="800000"/>
            <a:headEnd/>
            <a:tailEnd/>
          </a:ln>
          <a:effectLst/>
        </p:spPr>
        <p:txBody>
          <a:bodyPr wrap="none" anchor="ctr"/>
          <a:lstStyle/>
          <a:p>
            <a:pPr eaLnBrk="0" hangingPunct="0">
              <a:defRPr/>
            </a:pPr>
            <a:endParaRPr lang="zh-CN" altLang="en-US" sz="1050" kern="0">
              <a:solidFill>
                <a:srgbClr val="000000"/>
              </a:solidFill>
              <a:latin typeface="微软雅黑" pitchFamily="34" charset="-122"/>
              <a:ea typeface="微软雅黑" pitchFamily="34" charset="-122"/>
              <a:cs typeface="Arial" charset="0"/>
            </a:endParaRPr>
          </a:p>
        </p:txBody>
      </p:sp>
      <p:sp>
        <p:nvSpPr>
          <p:cNvPr id="114" name="AutoShape 308"/>
          <p:cNvSpPr>
            <a:spLocks noChangeArrowheads="1"/>
          </p:cNvSpPr>
          <p:nvPr/>
        </p:nvSpPr>
        <p:spPr bwMode="black">
          <a:xfrm>
            <a:off x="5292744" y="3770468"/>
            <a:ext cx="216000" cy="216000"/>
          </a:xfrm>
          <a:prstGeom prst="star5">
            <a:avLst/>
          </a:prstGeom>
          <a:solidFill>
            <a:srgbClr val="F68D2E"/>
          </a:solidFill>
          <a:ln w="9525" algn="ctr">
            <a:noFill/>
            <a:miter lim="800000"/>
            <a:headEnd/>
            <a:tailEnd/>
          </a:ln>
          <a:effectLst/>
        </p:spPr>
        <p:txBody>
          <a:bodyPr wrap="none" anchor="ctr"/>
          <a:lstStyle/>
          <a:p>
            <a:pPr eaLnBrk="0" hangingPunct="0">
              <a:defRPr/>
            </a:pPr>
            <a:endParaRPr lang="zh-CN" altLang="en-US" sz="1050" kern="0">
              <a:solidFill>
                <a:srgbClr val="000000"/>
              </a:solidFill>
              <a:latin typeface="微软雅黑" pitchFamily="34" charset="-122"/>
              <a:ea typeface="微软雅黑" pitchFamily="34" charset="-122"/>
              <a:cs typeface="Arial" charset="0"/>
            </a:endParaRPr>
          </a:p>
        </p:txBody>
      </p:sp>
      <p:sp>
        <p:nvSpPr>
          <p:cNvPr id="116"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4764073" y="3991145"/>
            <a:ext cx="790578" cy="230832"/>
          </a:xfrm>
          <a:prstGeom prst="rect">
            <a:avLst/>
          </a:prstGeom>
          <a:no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marL="0" indent="0" algn="l">
              <a:buNone/>
            </a:pPr>
            <a:r>
              <a:rPr lang="zh-CN" altLang="en-US" sz="900" i="1" dirty="0"/>
              <a:t>阶段汇报会</a:t>
            </a:r>
            <a:endParaRPr lang="en-US" altLang="zh-CN" sz="900" i="1" dirty="0"/>
          </a:p>
        </p:txBody>
      </p:sp>
      <p:sp>
        <p:nvSpPr>
          <p:cNvPr id="117"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9782459" y="5412793"/>
            <a:ext cx="1691513" cy="230832"/>
          </a:xfrm>
          <a:prstGeom prst="rect">
            <a:avLst/>
          </a:prstGeom>
          <a:no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marL="0" indent="0" algn="l">
              <a:buNone/>
            </a:pPr>
            <a:r>
              <a:rPr lang="zh-CN" altLang="en-US" sz="900" i="1" dirty="0"/>
              <a:t>阶段汇报会</a:t>
            </a:r>
            <a:endParaRPr lang="en-US" altLang="zh-CN" sz="900" i="1" dirty="0"/>
          </a:p>
        </p:txBody>
      </p:sp>
      <p:sp>
        <p:nvSpPr>
          <p:cNvPr id="118" name="TextBox 23">
            <a:extLst>
              <a:ext uri="{FF2B5EF4-FFF2-40B4-BE49-F238E27FC236}">
                <a16:creationId xmlns:a16="http://schemas.microsoft.com/office/drawing/2014/main" id="{39B21C6B-E7EF-4691-AA46-467F5E4EB0D2}"/>
              </a:ext>
            </a:extLst>
          </p:cNvPr>
          <p:cNvSpPr txBox="1">
            <a:spLocks noChangeArrowheads="1"/>
          </p:cNvSpPr>
          <p:nvPr/>
        </p:nvSpPr>
        <p:spPr bwMode="auto">
          <a:xfrm>
            <a:off x="10757082" y="5728945"/>
            <a:ext cx="1691513" cy="230832"/>
          </a:xfrm>
          <a:prstGeom prst="rect">
            <a:avLst/>
          </a:prstGeom>
          <a:noFill/>
          <a:ln w="9525">
            <a:noFill/>
            <a:miter lim="800000"/>
            <a:headEnd/>
            <a:tailEnd/>
          </a:ln>
        </p:spPr>
        <p:txBody>
          <a:bodyPr wrap="square">
            <a:spAutoFit/>
          </a:bodyPr>
          <a:lstStyle>
            <a:defPPr>
              <a:defRPr lang="en-US"/>
            </a:defPPr>
            <a:lvl1pPr marL="92075" indent="-92075" algn="ctr">
              <a:buFont typeface="Wingdings" panose="05000000000000000000" pitchFamily="2" charset="2"/>
              <a:buChar char="§"/>
              <a:defRPr kumimoji="1" sz="1050" b="0" kern="0">
                <a:solidFill>
                  <a:srgbClr val="000000"/>
                </a:solidFill>
                <a:latin typeface="微软雅黑" pitchFamily="34" charset="-122"/>
                <a:ea typeface="微软雅黑" pitchFamily="34" charset="-122"/>
                <a:cs typeface="Arial" charset="0"/>
              </a:defRPr>
            </a:lvl1pPr>
            <a:lvl2pPr marL="742950" indent="-285750" eaLnBrk="0" hangingPunct="0">
              <a:defRPr kumimoji="1" sz="1400" b="1">
                <a:solidFill>
                  <a:schemeClr val="bg1"/>
                </a:solidFill>
                <a:latin typeface="Arial" charset="0"/>
                <a:ea typeface="宋体" charset="-122"/>
              </a:defRPr>
            </a:lvl2pPr>
            <a:lvl3pPr marL="1143000" indent="-228600" eaLnBrk="0" hangingPunct="0">
              <a:defRPr kumimoji="1" sz="1400" b="1">
                <a:solidFill>
                  <a:schemeClr val="bg1"/>
                </a:solidFill>
                <a:latin typeface="Arial" charset="0"/>
                <a:ea typeface="宋体" charset="-122"/>
              </a:defRPr>
            </a:lvl3pPr>
            <a:lvl4pPr marL="1600200" indent="-228600" eaLnBrk="0" hangingPunct="0">
              <a:defRPr kumimoji="1" sz="1400" b="1">
                <a:solidFill>
                  <a:schemeClr val="bg1"/>
                </a:solidFill>
                <a:latin typeface="Arial" charset="0"/>
                <a:ea typeface="宋体" charset="-122"/>
              </a:defRPr>
            </a:lvl4pPr>
            <a:lvl5pPr marL="2057400" indent="-228600" eaLnBrk="0" hangingPunct="0">
              <a:defRPr kumimoji="1" sz="1400" b="1">
                <a:solidFill>
                  <a:schemeClr val="bg1"/>
                </a:solidFill>
                <a:latin typeface="Arial" charset="0"/>
                <a:ea typeface="宋体" charset="-122"/>
              </a:defRPr>
            </a:lvl5pPr>
            <a:lvl6pPr marL="2514600" indent="-228600" eaLnBrk="0" fontAlgn="base" hangingPunct="0">
              <a:spcBef>
                <a:spcPct val="0"/>
              </a:spcBef>
              <a:spcAft>
                <a:spcPct val="0"/>
              </a:spcAft>
              <a:defRPr kumimoji="1" sz="1400" b="1">
                <a:solidFill>
                  <a:schemeClr val="bg1"/>
                </a:solidFill>
                <a:latin typeface="Arial" charset="0"/>
                <a:ea typeface="宋体" charset="-122"/>
              </a:defRPr>
            </a:lvl6pPr>
            <a:lvl7pPr marL="2971800" indent="-228600" eaLnBrk="0" fontAlgn="base" hangingPunct="0">
              <a:spcBef>
                <a:spcPct val="0"/>
              </a:spcBef>
              <a:spcAft>
                <a:spcPct val="0"/>
              </a:spcAft>
              <a:defRPr kumimoji="1" sz="1400" b="1">
                <a:solidFill>
                  <a:schemeClr val="bg1"/>
                </a:solidFill>
                <a:latin typeface="Arial" charset="0"/>
                <a:ea typeface="宋体" charset="-122"/>
              </a:defRPr>
            </a:lvl7pPr>
            <a:lvl8pPr marL="3429000" indent="-228600" eaLnBrk="0" fontAlgn="base" hangingPunct="0">
              <a:spcBef>
                <a:spcPct val="0"/>
              </a:spcBef>
              <a:spcAft>
                <a:spcPct val="0"/>
              </a:spcAft>
              <a:defRPr kumimoji="1" sz="1400" b="1">
                <a:solidFill>
                  <a:schemeClr val="bg1"/>
                </a:solidFill>
                <a:latin typeface="Arial" charset="0"/>
                <a:ea typeface="宋体" charset="-122"/>
              </a:defRPr>
            </a:lvl8pPr>
            <a:lvl9pPr marL="3886200" indent="-228600" eaLnBrk="0" fontAlgn="base" hangingPunct="0">
              <a:spcBef>
                <a:spcPct val="0"/>
              </a:spcBef>
              <a:spcAft>
                <a:spcPct val="0"/>
              </a:spcAft>
              <a:defRPr kumimoji="1" sz="1400" b="1">
                <a:solidFill>
                  <a:schemeClr val="bg1"/>
                </a:solidFill>
                <a:latin typeface="Arial" charset="0"/>
                <a:ea typeface="宋体" charset="-122"/>
              </a:defRPr>
            </a:lvl9pPr>
          </a:lstStyle>
          <a:p>
            <a:pPr marL="0" indent="0" algn="l">
              <a:buNone/>
            </a:pPr>
            <a:r>
              <a:rPr lang="zh-CN" altLang="en-US" sz="900" i="1" dirty="0"/>
              <a:t>阶段汇报会</a:t>
            </a:r>
            <a:endParaRPr lang="en-US" altLang="zh-CN" sz="900" i="1" dirty="0"/>
          </a:p>
        </p:txBody>
      </p:sp>
      <p:sp>
        <p:nvSpPr>
          <p:cNvPr id="119" name="AutoShape 308"/>
          <p:cNvSpPr>
            <a:spLocks noChangeArrowheads="1"/>
          </p:cNvSpPr>
          <p:nvPr/>
        </p:nvSpPr>
        <p:spPr bwMode="black">
          <a:xfrm>
            <a:off x="4561903" y="2961893"/>
            <a:ext cx="216000" cy="216000"/>
          </a:xfrm>
          <a:prstGeom prst="star5">
            <a:avLst/>
          </a:prstGeom>
          <a:solidFill>
            <a:srgbClr val="F68D2E"/>
          </a:solidFill>
          <a:ln w="9525" algn="ctr">
            <a:noFill/>
            <a:miter lim="800000"/>
            <a:headEnd/>
            <a:tailEnd/>
          </a:ln>
          <a:effectLst/>
        </p:spPr>
        <p:txBody>
          <a:bodyPr wrap="none" anchor="ctr"/>
          <a:lstStyle/>
          <a:p>
            <a:pPr eaLnBrk="0" hangingPunct="0">
              <a:defRPr/>
            </a:pPr>
            <a:endParaRPr lang="zh-CN" altLang="en-US" sz="1050" kern="0">
              <a:solidFill>
                <a:srgbClr val="000000"/>
              </a:solidFill>
              <a:latin typeface="微软雅黑" pitchFamily="34" charset="-122"/>
              <a:ea typeface="微软雅黑" pitchFamily="34" charset="-122"/>
              <a:cs typeface="Arial" charset="0"/>
            </a:endParaRPr>
          </a:p>
        </p:txBody>
      </p:sp>
    </p:spTree>
    <p:extLst>
      <p:ext uri="{BB962C8B-B14F-4D97-AF65-F5344CB8AC3E}">
        <p14:creationId xmlns:p14="http://schemas.microsoft.com/office/powerpoint/2010/main" val="2787479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70284" y="453537"/>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项目管理和质量保证</a:t>
            </a: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499842" y="813743"/>
            <a:ext cx="11257660" cy="646331"/>
          </a:xfrm>
          <a:prstGeom prst="rect">
            <a:avLst/>
          </a:prstGeom>
        </p:spPr>
        <p:txBody>
          <a:bodyPr wrap="square">
            <a:spAutoFit/>
          </a:bodyPr>
          <a:lstStyle/>
          <a:p>
            <a:pPr defTabSz="671502">
              <a:spcBef>
                <a:spcPts val="400"/>
              </a:spcBef>
              <a:buClr>
                <a:srgbClr val="C00000"/>
              </a:buClr>
              <a:buSzPct val="90000"/>
              <a:defRP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本次项目</a:t>
            </a:r>
            <a:r>
              <a:rPr lang="zh-CN" altLang="en-US" sz="1200" u="sng" dirty="0">
                <a:latin typeface="微软雅黑" panose="020B0503020204020204" pitchFamily="34" charset="-122"/>
                <a:ea typeface="微软雅黑" panose="020B0503020204020204" pitchFamily="34" charset="-122"/>
                <a:cs typeface="Arial" panose="020B0604020202020204" pitchFamily="34" charset="0"/>
              </a:rPr>
              <a:t>范围大、涉及面广、重要程度高</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，项目管理的</a:t>
            </a:r>
            <a:r>
              <a:rPr lang="zh-CN" altLang="en-US" sz="1200" u="sng" dirty="0">
                <a:latin typeface="微软雅黑" panose="020B0503020204020204" pitchFamily="34" charset="-122"/>
                <a:ea typeface="微软雅黑" panose="020B0503020204020204" pitchFamily="34" charset="-122"/>
                <a:cs typeface="Arial" panose="020B0604020202020204" pitchFamily="34" charset="0"/>
              </a:rPr>
              <a:t>各个维度都会涉及到</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把各方面都管起来、而且都管好，是非常严峻的任务，在项目初期就要把整体想清楚，配置合适的资源来将各块工作任务落地。项目的专家必须能够整体上把握工作范围，避免遗漏；能够严控项目质量，及时提出风险。项目实施过程中，监理人员要能够</a:t>
            </a:r>
            <a:r>
              <a:rPr lang="zh-CN" altLang="en-US" sz="1200" u="sng" dirty="0">
                <a:latin typeface="微软雅黑" panose="020B0503020204020204" pitchFamily="34" charset="-122"/>
                <a:ea typeface="微软雅黑" panose="020B0503020204020204" pitchFamily="34" charset="-122"/>
                <a:cs typeface="Arial" panose="020B0604020202020204" pitchFamily="34" charset="0"/>
              </a:rPr>
              <a:t>有力量、有话语权，科学的对项目进度、对项目资源、对项目干系方进行有效管理</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a:t>
            </a:r>
          </a:p>
        </p:txBody>
      </p:sp>
      <p:sp>
        <p:nvSpPr>
          <p:cNvPr id="5" name="Rectangle 795"/>
          <p:cNvSpPr>
            <a:spLocks noChangeArrowheads="1"/>
          </p:cNvSpPr>
          <p:nvPr/>
        </p:nvSpPr>
        <p:spPr bwMode="auto">
          <a:xfrm>
            <a:off x="8943920" y="2733531"/>
            <a:ext cx="2632500" cy="1053000"/>
          </a:xfrm>
          <a:prstGeom prst="rect">
            <a:avLst/>
          </a:prstGeom>
          <a:solidFill>
            <a:srgbClr val="FFFFFF"/>
          </a:solidFill>
          <a:ln w="12700" algn="ctr">
            <a:solidFill>
              <a:schemeClr val="bg2">
                <a:lumMod val="75000"/>
              </a:schemeClr>
            </a:solidFill>
            <a:miter lim="800000"/>
            <a:headEnd/>
            <a:tailEnd/>
          </a:ln>
          <a:effectLst/>
        </p:spPr>
        <p:txBody>
          <a:bodyPr lIns="58500" tIns="29250" rIns="58500" bIns="0" anchor="t" anchorCtr="0"/>
          <a:lstStyle>
            <a:defPPr>
              <a:defRPr lang="en-GB"/>
            </a:defPPr>
            <a:lvl1pPr algn="l" rtl="0" fontAlgn="base">
              <a:spcBef>
                <a:spcPct val="0"/>
              </a:spcBef>
              <a:spcAft>
                <a:spcPct val="0"/>
              </a:spcAft>
              <a:defRPr sz="1000" kern="1200">
                <a:solidFill>
                  <a:schemeClr val="tx1"/>
                </a:solidFill>
                <a:latin typeface="Univers 45 Light" pitchFamily="2" charset="0"/>
                <a:ea typeface="+mn-ea"/>
                <a:cs typeface="+mn-cs"/>
              </a:defRPr>
            </a:lvl1pPr>
            <a:lvl2pPr marL="457200" algn="l" rtl="0" fontAlgn="base">
              <a:spcBef>
                <a:spcPct val="0"/>
              </a:spcBef>
              <a:spcAft>
                <a:spcPct val="0"/>
              </a:spcAft>
              <a:defRPr sz="1000" kern="1200">
                <a:solidFill>
                  <a:schemeClr val="tx1"/>
                </a:solidFill>
                <a:latin typeface="Univers 45 Light" pitchFamily="2" charset="0"/>
                <a:ea typeface="+mn-ea"/>
                <a:cs typeface="+mn-cs"/>
              </a:defRPr>
            </a:lvl2pPr>
            <a:lvl3pPr marL="914400" algn="l" rtl="0" fontAlgn="base">
              <a:spcBef>
                <a:spcPct val="0"/>
              </a:spcBef>
              <a:spcAft>
                <a:spcPct val="0"/>
              </a:spcAft>
              <a:defRPr sz="1000" kern="1200">
                <a:solidFill>
                  <a:schemeClr val="tx1"/>
                </a:solidFill>
                <a:latin typeface="Univers 45 Light" pitchFamily="2" charset="0"/>
                <a:ea typeface="+mn-ea"/>
                <a:cs typeface="+mn-cs"/>
              </a:defRPr>
            </a:lvl3pPr>
            <a:lvl4pPr marL="1371600" algn="l" rtl="0" fontAlgn="base">
              <a:spcBef>
                <a:spcPct val="0"/>
              </a:spcBef>
              <a:spcAft>
                <a:spcPct val="0"/>
              </a:spcAft>
              <a:defRPr sz="1000" kern="1200">
                <a:solidFill>
                  <a:schemeClr val="tx1"/>
                </a:solidFill>
                <a:latin typeface="Univers 45 Light" pitchFamily="2" charset="0"/>
                <a:ea typeface="+mn-ea"/>
                <a:cs typeface="+mn-cs"/>
              </a:defRPr>
            </a:lvl4pPr>
            <a:lvl5pPr marL="1828800" algn="l" rtl="0" fontAlgn="base">
              <a:spcBef>
                <a:spcPct val="0"/>
              </a:spcBef>
              <a:spcAft>
                <a:spcPct val="0"/>
              </a:spcAft>
              <a:defRPr sz="1000" kern="1200">
                <a:solidFill>
                  <a:schemeClr val="tx1"/>
                </a:solidFill>
                <a:latin typeface="Univers 45 Light" pitchFamily="2" charset="0"/>
                <a:ea typeface="+mn-ea"/>
                <a:cs typeface="+mn-cs"/>
              </a:defRPr>
            </a:lvl5pPr>
            <a:lvl6pPr marL="2286000" algn="l" defTabSz="914400" rtl="0" eaLnBrk="1" latinLnBrk="0" hangingPunct="1">
              <a:defRPr sz="1000" kern="1200">
                <a:solidFill>
                  <a:schemeClr val="tx1"/>
                </a:solidFill>
                <a:latin typeface="Univers 45 Light" pitchFamily="2" charset="0"/>
                <a:ea typeface="+mn-ea"/>
                <a:cs typeface="+mn-cs"/>
              </a:defRPr>
            </a:lvl6pPr>
            <a:lvl7pPr marL="2743200" algn="l" defTabSz="914400" rtl="0" eaLnBrk="1" latinLnBrk="0" hangingPunct="1">
              <a:defRPr sz="1000" kern="1200">
                <a:solidFill>
                  <a:schemeClr val="tx1"/>
                </a:solidFill>
                <a:latin typeface="Univers 45 Light" pitchFamily="2" charset="0"/>
                <a:ea typeface="+mn-ea"/>
                <a:cs typeface="+mn-cs"/>
              </a:defRPr>
            </a:lvl7pPr>
            <a:lvl8pPr marL="3200400" algn="l" defTabSz="914400" rtl="0" eaLnBrk="1" latinLnBrk="0" hangingPunct="1">
              <a:defRPr sz="1000" kern="1200">
                <a:solidFill>
                  <a:schemeClr val="tx1"/>
                </a:solidFill>
                <a:latin typeface="Univers 45 Light" pitchFamily="2" charset="0"/>
                <a:ea typeface="+mn-ea"/>
                <a:cs typeface="+mn-cs"/>
              </a:defRPr>
            </a:lvl8pPr>
            <a:lvl9pPr marL="3657600" algn="l" defTabSz="914400" rtl="0" eaLnBrk="1" latinLnBrk="0" hangingPunct="1">
              <a:defRPr sz="1000" kern="1200">
                <a:solidFill>
                  <a:schemeClr val="tx1"/>
                </a:solidFill>
                <a:latin typeface="Univers 45 Light" pitchFamily="2" charset="0"/>
                <a:ea typeface="+mn-ea"/>
                <a:cs typeface="+mn-cs"/>
              </a:defRPr>
            </a:lvl9pPr>
          </a:lstStyle>
          <a:p>
            <a:pPr>
              <a:spcBef>
                <a:spcPts val="0"/>
              </a:spcBef>
              <a:spcAft>
                <a:spcPts val="0"/>
              </a:spcAft>
              <a:defRPr/>
            </a:pPr>
            <a:r>
              <a:rPr lang="zh-CN" altLang="en-US" sz="900" b="1" kern="0" dirty="0">
                <a:latin typeface="微软雅黑" panose="020B0503020204020204" pitchFamily="34" charset="-122"/>
                <a:ea typeface="微软雅黑" panose="020B0503020204020204" pitchFamily="34" charset="-122"/>
                <a:cs typeface="Arial" panose="020B0604020202020204" pitchFamily="34" charset="0"/>
              </a:rPr>
              <a:t>风险管理</a:t>
            </a:r>
            <a:endParaRPr lang="en-US" altLang="zh-CN" sz="900" b="1"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0"/>
              </a:spcBef>
              <a:spcAft>
                <a:spcPts val="0"/>
              </a:spcAft>
              <a:defRPr/>
            </a:pPr>
            <a:r>
              <a:rPr lang="zh-CN" altLang="en-US" sz="900" kern="0" dirty="0">
                <a:latin typeface="微软雅黑" panose="020B0503020204020204" pitchFamily="34" charset="-122"/>
                <a:ea typeface="微软雅黑" panose="020B0503020204020204" pitchFamily="34" charset="-122"/>
                <a:cs typeface="Arial" panose="020B0604020202020204" pitchFamily="34" charset="0"/>
              </a:rPr>
              <a:t>提高积极、降低消极事件的概率和影响，关键要点：</a:t>
            </a:r>
            <a:endParaRPr lang="en-US" altLang="zh-CN" sz="900" kern="0" dirty="0">
              <a:latin typeface="微软雅黑" panose="020B0503020204020204" pitchFamily="34" charset="-122"/>
              <a:ea typeface="微软雅黑" panose="020B0503020204020204" pitchFamily="34" charset="-122"/>
              <a:cs typeface="Arial" panose="020B0604020202020204" pitchFamily="34" charset="0"/>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风险识别；</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风险分析；</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风险应对；</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风险控制；</a:t>
            </a:r>
            <a:endParaRPr lang="en-US" altLang="zh-CN" sz="900" dirty="0">
              <a:latin typeface="微软雅黑" panose="020B0503020204020204" pitchFamily="34" charset="-122"/>
              <a:ea typeface="微软雅黑" panose="020B0503020204020204" pitchFamily="34" charset="-122"/>
            </a:endParaRPr>
          </a:p>
          <a:p>
            <a:pPr marL="139303" indent="-139303" defTabSz="742937">
              <a:spcBef>
                <a:spcPts val="0"/>
              </a:spcBef>
              <a:spcAft>
                <a:spcPts val="0"/>
              </a:spcAft>
              <a:buFont typeface="Arial" panose="020B0604020202020204" pitchFamily="34" charset="0"/>
              <a:buChar char="•"/>
              <a:defRPr/>
            </a:pPr>
            <a:endParaRPr lang="en-US" altLang="zh-CN" sz="900" dirty="0">
              <a:latin typeface="微软雅黑" panose="020B0503020204020204" pitchFamily="34" charset="-122"/>
              <a:ea typeface="微软雅黑" panose="020B0503020204020204" pitchFamily="34" charset="-122"/>
              <a:cs typeface="Arial" panose="020B0604020202020204" pitchFamily="34" charset="0"/>
            </a:endParaRPr>
          </a:p>
          <a:p>
            <a:pPr marL="139303" indent="-139303" defTabSz="742937">
              <a:spcBef>
                <a:spcPts val="0"/>
              </a:spcBef>
              <a:spcAft>
                <a:spcPts val="0"/>
              </a:spcAft>
              <a:buFont typeface="Arial" panose="020B0604020202020204" pitchFamily="34" charset="0"/>
              <a:buChar char="•"/>
              <a:defRPr/>
            </a:pPr>
            <a:endParaRPr lang="en-GB" sz="9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71"/>
          <p:cNvPicPr>
            <a:picLocks noChangeAspect="1"/>
          </p:cNvPicPr>
          <p:nvPr/>
        </p:nvPicPr>
        <p:blipFill>
          <a:blip r:embed="rId2"/>
          <a:stretch>
            <a:fillRect/>
          </a:stretch>
        </p:blipFill>
        <p:spPr>
          <a:xfrm>
            <a:off x="10246685" y="3147190"/>
            <a:ext cx="1066215" cy="648899"/>
          </a:xfrm>
          <a:prstGeom prst="rect">
            <a:avLst/>
          </a:prstGeom>
        </p:spPr>
      </p:pic>
      <p:sp>
        <p:nvSpPr>
          <p:cNvPr id="7" name="Rectangle 791"/>
          <p:cNvSpPr>
            <a:spLocks noChangeArrowheads="1"/>
          </p:cNvSpPr>
          <p:nvPr/>
        </p:nvSpPr>
        <p:spPr bwMode="auto">
          <a:xfrm>
            <a:off x="598420" y="2734073"/>
            <a:ext cx="2632500" cy="1053000"/>
          </a:xfrm>
          <a:prstGeom prst="rect">
            <a:avLst/>
          </a:prstGeom>
          <a:solidFill>
            <a:srgbClr val="FFFFFF"/>
          </a:solidFill>
          <a:ln w="12700" algn="ctr">
            <a:solidFill>
              <a:schemeClr val="bg2">
                <a:lumMod val="75000"/>
              </a:schemeClr>
            </a:solidFill>
            <a:miter lim="800000"/>
            <a:headEnd/>
            <a:tailEnd/>
          </a:ln>
          <a:effectLst/>
        </p:spPr>
        <p:txBody>
          <a:bodyPr lIns="58500" tIns="29250" rIns="58500" bIns="0" anchor="t" anchorCtr="0"/>
          <a:lstStyle>
            <a:defPPr>
              <a:defRPr lang="en-GB"/>
            </a:defPPr>
            <a:lvl1pPr algn="l" rtl="0" fontAlgn="base">
              <a:spcBef>
                <a:spcPct val="0"/>
              </a:spcBef>
              <a:spcAft>
                <a:spcPct val="0"/>
              </a:spcAft>
              <a:defRPr sz="1000" kern="1200">
                <a:solidFill>
                  <a:schemeClr val="tx1"/>
                </a:solidFill>
                <a:latin typeface="Univers 45 Light" pitchFamily="2" charset="0"/>
                <a:ea typeface="+mn-ea"/>
                <a:cs typeface="+mn-cs"/>
              </a:defRPr>
            </a:lvl1pPr>
            <a:lvl2pPr marL="457200" algn="l" rtl="0" fontAlgn="base">
              <a:spcBef>
                <a:spcPct val="0"/>
              </a:spcBef>
              <a:spcAft>
                <a:spcPct val="0"/>
              </a:spcAft>
              <a:defRPr sz="1000" kern="1200">
                <a:solidFill>
                  <a:schemeClr val="tx1"/>
                </a:solidFill>
                <a:latin typeface="Univers 45 Light" pitchFamily="2" charset="0"/>
                <a:ea typeface="+mn-ea"/>
                <a:cs typeface="+mn-cs"/>
              </a:defRPr>
            </a:lvl2pPr>
            <a:lvl3pPr marL="914400" algn="l" rtl="0" fontAlgn="base">
              <a:spcBef>
                <a:spcPct val="0"/>
              </a:spcBef>
              <a:spcAft>
                <a:spcPct val="0"/>
              </a:spcAft>
              <a:defRPr sz="1000" kern="1200">
                <a:solidFill>
                  <a:schemeClr val="tx1"/>
                </a:solidFill>
                <a:latin typeface="Univers 45 Light" pitchFamily="2" charset="0"/>
                <a:ea typeface="+mn-ea"/>
                <a:cs typeface="+mn-cs"/>
              </a:defRPr>
            </a:lvl3pPr>
            <a:lvl4pPr marL="1371600" algn="l" rtl="0" fontAlgn="base">
              <a:spcBef>
                <a:spcPct val="0"/>
              </a:spcBef>
              <a:spcAft>
                <a:spcPct val="0"/>
              </a:spcAft>
              <a:defRPr sz="1000" kern="1200">
                <a:solidFill>
                  <a:schemeClr val="tx1"/>
                </a:solidFill>
                <a:latin typeface="Univers 45 Light" pitchFamily="2" charset="0"/>
                <a:ea typeface="+mn-ea"/>
                <a:cs typeface="+mn-cs"/>
              </a:defRPr>
            </a:lvl4pPr>
            <a:lvl5pPr marL="1828800" algn="l" rtl="0" fontAlgn="base">
              <a:spcBef>
                <a:spcPct val="0"/>
              </a:spcBef>
              <a:spcAft>
                <a:spcPct val="0"/>
              </a:spcAft>
              <a:defRPr sz="1000" kern="1200">
                <a:solidFill>
                  <a:schemeClr val="tx1"/>
                </a:solidFill>
                <a:latin typeface="Univers 45 Light" pitchFamily="2" charset="0"/>
                <a:ea typeface="+mn-ea"/>
                <a:cs typeface="+mn-cs"/>
              </a:defRPr>
            </a:lvl5pPr>
            <a:lvl6pPr marL="2286000" algn="l" defTabSz="914400" rtl="0" eaLnBrk="1" latinLnBrk="0" hangingPunct="1">
              <a:defRPr sz="1000" kern="1200">
                <a:solidFill>
                  <a:schemeClr val="tx1"/>
                </a:solidFill>
                <a:latin typeface="Univers 45 Light" pitchFamily="2" charset="0"/>
                <a:ea typeface="+mn-ea"/>
                <a:cs typeface="+mn-cs"/>
              </a:defRPr>
            </a:lvl6pPr>
            <a:lvl7pPr marL="2743200" algn="l" defTabSz="914400" rtl="0" eaLnBrk="1" latinLnBrk="0" hangingPunct="1">
              <a:defRPr sz="1000" kern="1200">
                <a:solidFill>
                  <a:schemeClr val="tx1"/>
                </a:solidFill>
                <a:latin typeface="Univers 45 Light" pitchFamily="2" charset="0"/>
                <a:ea typeface="+mn-ea"/>
                <a:cs typeface="+mn-cs"/>
              </a:defRPr>
            </a:lvl7pPr>
            <a:lvl8pPr marL="3200400" algn="l" defTabSz="914400" rtl="0" eaLnBrk="1" latinLnBrk="0" hangingPunct="1">
              <a:defRPr sz="1000" kern="1200">
                <a:solidFill>
                  <a:schemeClr val="tx1"/>
                </a:solidFill>
                <a:latin typeface="Univers 45 Light" pitchFamily="2" charset="0"/>
                <a:ea typeface="+mn-ea"/>
                <a:cs typeface="+mn-cs"/>
              </a:defRPr>
            </a:lvl8pPr>
            <a:lvl9pPr marL="3657600" algn="l" defTabSz="914400" rtl="0" eaLnBrk="1" latinLnBrk="0" hangingPunct="1">
              <a:defRPr sz="1000" kern="1200">
                <a:solidFill>
                  <a:schemeClr val="tx1"/>
                </a:solidFill>
                <a:latin typeface="Univers 45 Light" pitchFamily="2" charset="0"/>
                <a:ea typeface="+mn-ea"/>
                <a:cs typeface="+mn-cs"/>
              </a:defRPr>
            </a:lvl9pPr>
          </a:lstStyle>
          <a:p>
            <a:pPr>
              <a:spcBef>
                <a:spcPts val="0"/>
              </a:spcBef>
              <a:spcAft>
                <a:spcPts val="0"/>
              </a:spcAft>
              <a:defRPr/>
            </a:pPr>
            <a:r>
              <a:rPr lang="zh-CN" altLang="en-US" sz="900" b="1" kern="0" dirty="0">
                <a:latin typeface="微软雅黑" panose="020B0503020204020204" pitchFamily="34" charset="-122"/>
                <a:ea typeface="微软雅黑" panose="020B0503020204020204" pitchFamily="34" charset="-122"/>
                <a:cs typeface="Arial" panose="020B0604020202020204" pitchFamily="34" charset="0"/>
              </a:rPr>
              <a:t>质量管理</a:t>
            </a:r>
            <a:endParaRPr lang="en-US" altLang="zh-CN" sz="900" b="1"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0"/>
              </a:spcBef>
              <a:spcAft>
                <a:spcPts val="0"/>
              </a:spcAft>
              <a:defRPr/>
            </a:pPr>
            <a:r>
              <a:rPr lang="zh-CN" altLang="en-US" sz="900" kern="0" dirty="0">
                <a:latin typeface="微软雅黑" panose="020B0503020204020204" pitchFamily="34" charset="-122"/>
                <a:ea typeface="微软雅黑" panose="020B0503020204020204" pitchFamily="34" charset="-122"/>
                <a:cs typeface="Arial" panose="020B0604020202020204" pitchFamily="34" charset="0"/>
              </a:rPr>
              <a:t>确定质量政策、目标与职责的各过程和活动，使项目满足预定需求，关键要点：</a:t>
            </a:r>
            <a:endParaRPr lang="en-US" altLang="zh-CN" sz="900" kern="0" dirty="0">
              <a:latin typeface="微软雅黑" panose="020B0503020204020204" pitchFamily="34" charset="-122"/>
              <a:ea typeface="微软雅黑" panose="020B0503020204020204" pitchFamily="34" charset="-122"/>
              <a:cs typeface="Arial" panose="020B0604020202020204" pitchFamily="34" charset="0"/>
            </a:endParaRPr>
          </a:p>
          <a:p>
            <a:pPr marL="92075"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识别项目及交付成果的质量标准；</a:t>
            </a:r>
            <a:endParaRPr lang="en-US" altLang="zh-CN" sz="900" dirty="0">
              <a:latin typeface="微软雅黑" panose="020B0503020204020204" pitchFamily="34" charset="-122"/>
              <a:ea typeface="微软雅黑" panose="020B0503020204020204" pitchFamily="34" charset="-122"/>
            </a:endParaRPr>
          </a:p>
          <a:p>
            <a:pPr marL="92075"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确保质量标准的实施；</a:t>
            </a:r>
            <a:endParaRPr lang="en-US" altLang="zh-CN" sz="900" dirty="0">
              <a:latin typeface="微软雅黑" panose="020B0503020204020204" pitchFamily="34" charset="-122"/>
              <a:ea typeface="微软雅黑" panose="020B0503020204020204" pitchFamily="34" charset="-122"/>
            </a:endParaRPr>
          </a:p>
          <a:p>
            <a:pPr marL="92075"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监督并变更质量标准；</a:t>
            </a:r>
            <a:endParaRPr lang="en-US" altLang="zh-CN" sz="900" dirty="0">
              <a:latin typeface="微软雅黑" panose="020B0503020204020204" pitchFamily="34" charset="-122"/>
              <a:ea typeface="微软雅黑" panose="020B0503020204020204" pitchFamily="34" charset="-122"/>
            </a:endParaRPr>
          </a:p>
        </p:txBody>
      </p:sp>
      <p:sp>
        <p:nvSpPr>
          <p:cNvPr id="8" name="Rectangle 790"/>
          <p:cNvSpPr>
            <a:spLocks noChangeArrowheads="1"/>
          </p:cNvSpPr>
          <p:nvPr/>
        </p:nvSpPr>
        <p:spPr bwMode="auto">
          <a:xfrm>
            <a:off x="598420" y="3822820"/>
            <a:ext cx="2632500" cy="1053000"/>
          </a:xfrm>
          <a:prstGeom prst="rect">
            <a:avLst/>
          </a:prstGeom>
          <a:solidFill>
            <a:srgbClr val="FFFFFF"/>
          </a:solidFill>
          <a:ln w="12700" algn="ctr">
            <a:solidFill>
              <a:schemeClr val="bg2">
                <a:lumMod val="75000"/>
              </a:schemeClr>
            </a:solidFill>
            <a:miter lim="800000"/>
            <a:headEnd/>
            <a:tailEnd/>
          </a:ln>
          <a:effectLst/>
        </p:spPr>
        <p:txBody>
          <a:bodyPr lIns="58500" tIns="29250" rIns="58500" bIns="0" anchor="t" anchorCtr="0"/>
          <a:lstStyle>
            <a:defPPr>
              <a:defRPr lang="en-GB"/>
            </a:defPPr>
            <a:lvl1pPr algn="l" rtl="0" fontAlgn="base">
              <a:spcBef>
                <a:spcPct val="0"/>
              </a:spcBef>
              <a:spcAft>
                <a:spcPct val="0"/>
              </a:spcAft>
              <a:defRPr sz="1000" kern="1200">
                <a:solidFill>
                  <a:schemeClr val="tx1"/>
                </a:solidFill>
                <a:latin typeface="Univers 45 Light" pitchFamily="2" charset="0"/>
                <a:ea typeface="+mn-ea"/>
                <a:cs typeface="+mn-cs"/>
              </a:defRPr>
            </a:lvl1pPr>
            <a:lvl2pPr marL="457200" algn="l" rtl="0" fontAlgn="base">
              <a:spcBef>
                <a:spcPct val="0"/>
              </a:spcBef>
              <a:spcAft>
                <a:spcPct val="0"/>
              </a:spcAft>
              <a:defRPr sz="1000" kern="1200">
                <a:solidFill>
                  <a:schemeClr val="tx1"/>
                </a:solidFill>
                <a:latin typeface="Univers 45 Light" pitchFamily="2" charset="0"/>
                <a:ea typeface="+mn-ea"/>
                <a:cs typeface="+mn-cs"/>
              </a:defRPr>
            </a:lvl2pPr>
            <a:lvl3pPr marL="914400" algn="l" rtl="0" fontAlgn="base">
              <a:spcBef>
                <a:spcPct val="0"/>
              </a:spcBef>
              <a:spcAft>
                <a:spcPct val="0"/>
              </a:spcAft>
              <a:defRPr sz="1000" kern="1200">
                <a:solidFill>
                  <a:schemeClr val="tx1"/>
                </a:solidFill>
                <a:latin typeface="Univers 45 Light" pitchFamily="2" charset="0"/>
                <a:ea typeface="+mn-ea"/>
                <a:cs typeface="+mn-cs"/>
              </a:defRPr>
            </a:lvl3pPr>
            <a:lvl4pPr marL="1371600" algn="l" rtl="0" fontAlgn="base">
              <a:spcBef>
                <a:spcPct val="0"/>
              </a:spcBef>
              <a:spcAft>
                <a:spcPct val="0"/>
              </a:spcAft>
              <a:defRPr sz="1000" kern="1200">
                <a:solidFill>
                  <a:schemeClr val="tx1"/>
                </a:solidFill>
                <a:latin typeface="Univers 45 Light" pitchFamily="2" charset="0"/>
                <a:ea typeface="+mn-ea"/>
                <a:cs typeface="+mn-cs"/>
              </a:defRPr>
            </a:lvl4pPr>
            <a:lvl5pPr marL="1828800" algn="l" rtl="0" fontAlgn="base">
              <a:spcBef>
                <a:spcPct val="0"/>
              </a:spcBef>
              <a:spcAft>
                <a:spcPct val="0"/>
              </a:spcAft>
              <a:defRPr sz="1000" kern="1200">
                <a:solidFill>
                  <a:schemeClr val="tx1"/>
                </a:solidFill>
                <a:latin typeface="Univers 45 Light" pitchFamily="2" charset="0"/>
                <a:ea typeface="+mn-ea"/>
                <a:cs typeface="+mn-cs"/>
              </a:defRPr>
            </a:lvl5pPr>
            <a:lvl6pPr marL="2286000" algn="l" defTabSz="914400" rtl="0" eaLnBrk="1" latinLnBrk="0" hangingPunct="1">
              <a:defRPr sz="1000" kern="1200">
                <a:solidFill>
                  <a:schemeClr val="tx1"/>
                </a:solidFill>
                <a:latin typeface="Univers 45 Light" pitchFamily="2" charset="0"/>
                <a:ea typeface="+mn-ea"/>
                <a:cs typeface="+mn-cs"/>
              </a:defRPr>
            </a:lvl6pPr>
            <a:lvl7pPr marL="2743200" algn="l" defTabSz="914400" rtl="0" eaLnBrk="1" latinLnBrk="0" hangingPunct="1">
              <a:defRPr sz="1000" kern="1200">
                <a:solidFill>
                  <a:schemeClr val="tx1"/>
                </a:solidFill>
                <a:latin typeface="Univers 45 Light" pitchFamily="2" charset="0"/>
                <a:ea typeface="+mn-ea"/>
                <a:cs typeface="+mn-cs"/>
              </a:defRPr>
            </a:lvl7pPr>
            <a:lvl8pPr marL="3200400" algn="l" defTabSz="914400" rtl="0" eaLnBrk="1" latinLnBrk="0" hangingPunct="1">
              <a:defRPr sz="1000" kern="1200">
                <a:solidFill>
                  <a:schemeClr val="tx1"/>
                </a:solidFill>
                <a:latin typeface="Univers 45 Light" pitchFamily="2" charset="0"/>
                <a:ea typeface="+mn-ea"/>
                <a:cs typeface="+mn-cs"/>
              </a:defRPr>
            </a:lvl8pPr>
            <a:lvl9pPr marL="3657600" algn="l" defTabSz="914400" rtl="0" eaLnBrk="1" latinLnBrk="0" hangingPunct="1">
              <a:defRPr sz="1000" kern="1200">
                <a:solidFill>
                  <a:schemeClr val="tx1"/>
                </a:solidFill>
                <a:latin typeface="Univers 45 Light" pitchFamily="2" charset="0"/>
                <a:ea typeface="+mn-ea"/>
                <a:cs typeface="+mn-cs"/>
              </a:defRPr>
            </a:lvl9pPr>
          </a:lstStyle>
          <a:p>
            <a:pPr marL="0" lvl="1" indent="-145753">
              <a:spcBef>
                <a:spcPts val="0"/>
              </a:spcBef>
              <a:spcAft>
                <a:spcPts val="0"/>
              </a:spcAft>
              <a:defRPr/>
            </a:pPr>
            <a:r>
              <a:rPr lang="zh-CN" altLang="en-US" sz="900" b="1" kern="0" dirty="0">
                <a:latin typeface="微软雅黑" panose="020B0503020204020204" pitchFamily="34" charset="-122"/>
                <a:ea typeface="微软雅黑" panose="020B0503020204020204" pitchFamily="34" charset="-122"/>
                <a:cs typeface="Arial" panose="020B0604020202020204" pitchFamily="34" charset="0"/>
              </a:rPr>
              <a:t>范围管理</a:t>
            </a:r>
            <a:endParaRPr lang="en-US" altLang="zh-CN" sz="900" b="1" kern="0" dirty="0">
              <a:latin typeface="微软雅黑" panose="020B0503020204020204" pitchFamily="34" charset="-122"/>
              <a:ea typeface="微软雅黑" panose="020B0503020204020204" pitchFamily="34" charset="-122"/>
              <a:cs typeface="Arial" panose="020B0604020202020204" pitchFamily="34" charset="0"/>
            </a:endParaRPr>
          </a:p>
          <a:p>
            <a:pPr marL="0" lvl="1" indent="-145753">
              <a:spcBef>
                <a:spcPts val="0"/>
              </a:spcBef>
              <a:spcAft>
                <a:spcPts val="0"/>
              </a:spcAft>
              <a:defRPr/>
            </a:pPr>
            <a:r>
              <a:rPr lang="zh-CN" altLang="en-US" sz="900" kern="0" dirty="0">
                <a:latin typeface="微软雅黑" panose="020B0503020204020204" pitchFamily="34" charset="-122"/>
                <a:ea typeface="微软雅黑" panose="020B0503020204020204" pitchFamily="34" charset="-122"/>
                <a:cs typeface="Arial" panose="020B0604020202020204" pitchFamily="34" charset="0"/>
              </a:rPr>
              <a:t>确保各子工作的边界，确保所有工作按计划全部完成，关键要点：</a:t>
            </a:r>
            <a:endParaRPr lang="en-US" altLang="zh-CN" sz="900" kern="0" dirty="0">
              <a:latin typeface="微软雅黑" panose="020B0503020204020204" pitchFamily="34" charset="-122"/>
              <a:ea typeface="微软雅黑" panose="020B0503020204020204" pitchFamily="34" charset="-122"/>
              <a:cs typeface="Arial" panose="020B0604020202020204" pitchFamily="34" charset="0"/>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创建范围管理计划；</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确定与项目目标相关的需求；</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监督并管理范围变更；</a:t>
            </a:r>
            <a:endParaRPr lang="en-US" altLang="zh-CN" sz="900" dirty="0">
              <a:latin typeface="微软雅黑" panose="020B0503020204020204" pitchFamily="34" charset="-122"/>
              <a:ea typeface="微软雅黑" panose="020B0503020204020204" pitchFamily="34" charset="-122"/>
            </a:endParaRPr>
          </a:p>
        </p:txBody>
      </p:sp>
      <p:sp>
        <p:nvSpPr>
          <p:cNvPr id="9" name="Rectangle 791"/>
          <p:cNvSpPr>
            <a:spLocks noChangeArrowheads="1"/>
          </p:cNvSpPr>
          <p:nvPr/>
        </p:nvSpPr>
        <p:spPr bwMode="auto">
          <a:xfrm>
            <a:off x="598420" y="1645325"/>
            <a:ext cx="2632500" cy="1053000"/>
          </a:xfrm>
          <a:prstGeom prst="rect">
            <a:avLst/>
          </a:prstGeom>
          <a:solidFill>
            <a:srgbClr val="FFFFFF"/>
          </a:solidFill>
          <a:ln w="12700" algn="ctr">
            <a:solidFill>
              <a:schemeClr val="bg2">
                <a:lumMod val="75000"/>
              </a:schemeClr>
            </a:solidFill>
            <a:miter lim="800000"/>
            <a:headEnd/>
            <a:tailEnd/>
          </a:ln>
          <a:effectLst/>
        </p:spPr>
        <p:txBody>
          <a:bodyPr lIns="58500" tIns="29250" rIns="58500" bIns="0" anchor="t" anchorCtr="0"/>
          <a:lstStyle>
            <a:defPPr>
              <a:defRPr lang="en-GB"/>
            </a:defPPr>
            <a:lvl1pPr algn="l" rtl="0" fontAlgn="base">
              <a:spcBef>
                <a:spcPct val="0"/>
              </a:spcBef>
              <a:spcAft>
                <a:spcPct val="0"/>
              </a:spcAft>
              <a:defRPr sz="1000" kern="1200">
                <a:solidFill>
                  <a:schemeClr val="tx1"/>
                </a:solidFill>
                <a:latin typeface="Univers 45 Light" pitchFamily="2" charset="0"/>
                <a:ea typeface="+mn-ea"/>
                <a:cs typeface="+mn-cs"/>
              </a:defRPr>
            </a:lvl1pPr>
            <a:lvl2pPr marL="457200" algn="l" rtl="0" fontAlgn="base">
              <a:spcBef>
                <a:spcPct val="0"/>
              </a:spcBef>
              <a:spcAft>
                <a:spcPct val="0"/>
              </a:spcAft>
              <a:defRPr sz="1000" kern="1200">
                <a:solidFill>
                  <a:schemeClr val="tx1"/>
                </a:solidFill>
                <a:latin typeface="Univers 45 Light" pitchFamily="2" charset="0"/>
                <a:ea typeface="+mn-ea"/>
                <a:cs typeface="+mn-cs"/>
              </a:defRPr>
            </a:lvl2pPr>
            <a:lvl3pPr marL="914400" algn="l" rtl="0" fontAlgn="base">
              <a:spcBef>
                <a:spcPct val="0"/>
              </a:spcBef>
              <a:spcAft>
                <a:spcPct val="0"/>
              </a:spcAft>
              <a:defRPr sz="1000" kern="1200">
                <a:solidFill>
                  <a:schemeClr val="tx1"/>
                </a:solidFill>
                <a:latin typeface="Univers 45 Light" pitchFamily="2" charset="0"/>
                <a:ea typeface="+mn-ea"/>
                <a:cs typeface="+mn-cs"/>
              </a:defRPr>
            </a:lvl3pPr>
            <a:lvl4pPr marL="1371600" algn="l" rtl="0" fontAlgn="base">
              <a:spcBef>
                <a:spcPct val="0"/>
              </a:spcBef>
              <a:spcAft>
                <a:spcPct val="0"/>
              </a:spcAft>
              <a:defRPr sz="1000" kern="1200">
                <a:solidFill>
                  <a:schemeClr val="tx1"/>
                </a:solidFill>
                <a:latin typeface="Univers 45 Light" pitchFamily="2" charset="0"/>
                <a:ea typeface="+mn-ea"/>
                <a:cs typeface="+mn-cs"/>
              </a:defRPr>
            </a:lvl4pPr>
            <a:lvl5pPr marL="1828800" algn="l" rtl="0" fontAlgn="base">
              <a:spcBef>
                <a:spcPct val="0"/>
              </a:spcBef>
              <a:spcAft>
                <a:spcPct val="0"/>
              </a:spcAft>
              <a:defRPr sz="1000" kern="1200">
                <a:solidFill>
                  <a:schemeClr val="tx1"/>
                </a:solidFill>
                <a:latin typeface="Univers 45 Light" pitchFamily="2" charset="0"/>
                <a:ea typeface="+mn-ea"/>
                <a:cs typeface="+mn-cs"/>
              </a:defRPr>
            </a:lvl5pPr>
            <a:lvl6pPr marL="2286000" algn="l" defTabSz="914400" rtl="0" eaLnBrk="1" latinLnBrk="0" hangingPunct="1">
              <a:defRPr sz="1000" kern="1200">
                <a:solidFill>
                  <a:schemeClr val="tx1"/>
                </a:solidFill>
                <a:latin typeface="Univers 45 Light" pitchFamily="2" charset="0"/>
                <a:ea typeface="+mn-ea"/>
                <a:cs typeface="+mn-cs"/>
              </a:defRPr>
            </a:lvl6pPr>
            <a:lvl7pPr marL="2743200" algn="l" defTabSz="914400" rtl="0" eaLnBrk="1" latinLnBrk="0" hangingPunct="1">
              <a:defRPr sz="1000" kern="1200">
                <a:solidFill>
                  <a:schemeClr val="tx1"/>
                </a:solidFill>
                <a:latin typeface="Univers 45 Light" pitchFamily="2" charset="0"/>
                <a:ea typeface="+mn-ea"/>
                <a:cs typeface="+mn-cs"/>
              </a:defRPr>
            </a:lvl7pPr>
            <a:lvl8pPr marL="3200400" algn="l" defTabSz="914400" rtl="0" eaLnBrk="1" latinLnBrk="0" hangingPunct="1">
              <a:defRPr sz="1000" kern="1200">
                <a:solidFill>
                  <a:schemeClr val="tx1"/>
                </a:solidFill>
                <a:latin typeface="Univers 45 Light" pitchFamily="2" charset="0"/>
                <a:ea typeface="+mn-ea"/>
                <a:cs typeface="+mn-cs"/>
              </a:defRPr>
            </a:lvl8pPr>
            <a:lvl9pPr marL="3657600" algn="l" defTabSz="914400" rtl="0" eaLnBrk="1" latinLnBrk="0" hangingPunct="1">
              <a:defRPr sz="1000" kern="1200">
                <a:solidFill>
                  <a:schemeClr val="tx1"/>
                </a:solidFill>
                <a:latin typeface="Univers 45 Light" pitchFamily="2" charset="0"/>
                <a:ea typeface="+mn-ea"/>
                <a:cs typeface="+mn-cs"/>
              </a:defRPr>
            </a:lvl9pPr>
          </a:lstStyle>
          <a:p>
            <a:pPr>
              <a:spcBef>
                <a:spcPts val="0"/>
              </a:spcBef>
              <a:spcAft>
                <a:spcPts val="0"/>
              </a:spcAft>
              <a:defRPr/>
            </a:pPr>
            <a:r>
              <a:rPr lang="zh-CN" altLang="en-US" sz="900" b="1" kern="0" dirty="0">
                <a:latin typeface="微软雅黑" panose="020B0503020204020204" pitchFamily="34" charset="-122"/>
                <a:ea typeface="微软雅黑" panose="020B0503020204020204" pitchFamily="34" charset="-122"/>
                <a:cs typeface="Arial" panose="020B0604020202020204" pitchFamily="34" charset="0"/>
              </a:rPr>
              <a:t>时间管理</a:t>
            </a:r>
            <a:endParaRPr lang="en-US" altLang="zh-CN" sz="900" b="1"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0"/>
              </a:spcBef>
              <a:spcAft>
                <a:spcPts val="0"/>
              </a:spcAft>
              <a:defRPr/>
            </a:pPr>
            <a:r>
              <a:rPr lang="zh-CN" altLang="en-US" sz="900" kern="0" dirty="0">
                <a:latin typeface="微软雅黑" panose="020B0503020204020204" pitchFamily="34" charset="-122"/>
                <a:ea typeface="微软雅黑" panose="020B0503020204020204" pitchFamily="34" charset="-122"/>
                <a:cs typeface="Arial" panose="020B0604020202020204" pitchFamily="34" charset="0"/>
              </a:rPr>
              <a:t>为管理项目按时完成所需的各个过程，关键要点：</a:t>
            </a:r>
            <a:endParaRPr lang="en-US" altLang="zh-CN" sz="900" kern="0" dirty="0">
              <a:latin typeface="微软雅黑" panose="020B0503020204020204" pitchFamily="34" charset="-122"/>
              <a:ea typeface="微软雅黑" panose="020B0503020204020204" pitchFamily="34" charset="-122"/>
              <a:cs typeface="Arial" panose="020B0604020202020204" pitchFamily="34" charset="0"/>
            </a:endParaRPr>
          </a:p>
          <a:p>
            <a:pPr marL="92075" indent="-92075" fontAlgn="auto">
              <a:spcBef>
                <a:spcPts val="0"/>
              </a:spcBef>
              <a:spcAft>
                <a:spcPts val="0"/>
              </a:spcAft>
              <a:buFont typeface="Arial" panose="020B0604020202020204" pitchFamily="34" charset="0"/>
              <a:buChar char="•"/>
            </a:pPr>
            <a:r>
              <a:rPr lang="zh-CN" altLang="en-US" sz="900" dirty="0">
                <a:latin typeface="微软雅黑" panose="020B0503020204020204" pitchFamily="34" charset="-122"/>
                <a:ea typeface="微软雅黑" panose="020B0503020204020204" pitchFamily="34" charset="-122"/>
              </a:rPr>
              <a:t>制定进度计划；</a:t>
            </a:r>
            <a:endParaRPr lang="en-US" altLang="zh-CN" sz="900" dirty="0">
              <a:latin typeface="微软雅黑" panose="020B0503020204020204" pitchFamily="34" charset="-122"/>
              <a:ea typeface="微软雅黑" panose="020B0503020204020204" pitchFamily="34" charset="-122"/>
            </a:endParaRPr>
          </a:p>
          <a:p>
            <a:pPr marL="92075" indent="-92075" fontAlgn="auto">
              <a:spcBef>
                <a:spcPts val="0"/>
              </a:spcBef>
              <a:spcAft>
                <a:spcPts val="0"/>
              </a:spcAft>
              <a:buFont typeface="Arial" panose="020B0604020202020204" pitchFamily="34" charset="0"/>
              <a:buChar char="•"/>
            </a:pPr>
            <a:r>
              <a:rPr lang="zh-CN" altLang="en-US" sz="900" dirty="0">
                <a:latin typeface="微软雅黑" panose="020B0503020204020204" pitchFamily="34" charset="-122"/>
                <a:ea typeface="微软雅黑" panose="020B0503020204020204" pitchFamily="34" charset="-122"/>
              </a:rPr>
              <a:t>估算活动资源</a:t>
            </a:r>
            <a:r>
              <a:rPr lang="en-US" altLang="zh-CN" sz="900" dirty="0">
                <a:latin typeface="微软雅黑" panose="020B0503020204020204" pitchFamily="34" charset="-122"/>
                <a:ea typeface="微软雅黑" panose="020B0503020204020204" pitchFamily="34" charset="-122"/>
              </a:rPr>
              <a:t>;</a:t>
            </a:r>
          </a:p>
          <a:p>
            <a:pPr marL="92075" indent="-92075" fontAlgn="auto">
              <a:spcBef>
                <a:spcPts val="0"/>
              </a:spcBef>
              <a:spcAft>
                <a:spcPts val="0"/>
              </a:spcAft>
              <a:buFont typeface="Arial" panose="020B0604020202020204" pitchFamily="34" charset="0"/>
              <a:buChar char="•"/>
            </a:pPr>
            <a:r>
              <a:rPr lang="zh-CN" altLang="en-US" sz="900" dirty="0">
                <a:latin typeface="微软雅黑" panose="020B0503020204020204" pitchFamily="34" charset="-122"/>
                <a:ea typeface="微软雅黑" panose="020B0503020204020204" pitchFamily="34" charset="-122"/>
              </a:rPr>
              <a:t>估算活动持续时间；</a:t>
            </a:r>
            <a:endParaRPr lang="en-US" altLang="zh-CN" sz="900" dirty="0">
              <a:latin typeface="微软雅黑" panose="020B0503020204020204" pitchFamily="34" charset="-122"/>
              <a:ea typeface="微软雅黑" panose="020B0503020204020204" pitchFamily="34" charset="-122"/>
            </a:endParaRPr>
          </a:p>
          <a:p>
            <a:pPr marL="92075" indent="-92075" fontAlgn="auto">
              <a:spcBef>
                <a:spcPts val="0"/>
              </a:spcBef>
              <a:spcAft>
                <a:spcPts val="0"/>
              </a:spcAft>
              <a:buFont typeface="Arial" panose="020B0604020202020204" pitchFamily="34" charset="0"/>
              <a:buChar char="•"/>
            </a:pPr>
            <a:r>
              <a:rPr lang="zh-CN" altLang="en-US" sz="900" dirty="0">
                <a:latin typeface="微软雅黑" panose="020B0503020204020204" pitchFamily="34" charset="-122"/>
                <a:ea typeface="微软雅黑" panose="020B0503020204020204" pitchFamily="34" charset="-122"/>
              </a:rPr>
              <a:t>控制进度；</a:t>
            </a:r>
            <a:endParaRPr lang="zh-CN" altLang="en-US" sz="9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790"/>
          <p:cNvSpPr>
            <a:spLocks noChangeArrowheads="1"/>
          </p:cNvSpPr>
          <p:nvPr/>
        </p:nvSpPr>
        <p:spPr bwMode="auto">
          <a:xfrm>
            <a:off x="598420" y="4911567"/>
            <a:ext cx="2632500" cy="1053000"/>
          </a:xfrm>
          <a:prstGeom prst="rect">
            <a:avLst/>
          </a:prstGeom>
          <a:solidFill>
            <a:srgbClr val="FFFFFF"/>
          </a:solidFill>
          <a:ln w="12700" algn="ctr">
            <a:solidFill>
              <a:schemeClr val="bg2">
                <a:lumMod val="75000"/>
              </a:schemeClr>
            </a:solidFill>
            <a:miter lim="800000"/>
            <a:headEnd/>
            <a:tailEnd/>
          </a:ln>
          <a:effectLst/>
        </p:spPr>
        <p:txBody>
          <a:bodyPr lIns="58500" tIns="29250" rIns="58500" bIns="0" anchor="t" anchorCtr="0"/>
          <a:lstStyle>
            <a:defPPr>
              <a:defRPr lang="en-GB"/>
            </a:defPPr>
            <a:lvl1pPr algn="l" rtl="0" fontAlgn="base">
              <a:spcBef>
                <a:spcPct val="0"/>
              </a:spcBef>
              <a:spcAft>
                <a:spcPct val="0"/>
              </a:spcAft>
              <a:defRPr sz="1000" kern="1200">
                <a:solidFill>
                  <a:schemeClr val="tx1"/>
                </a:solidFill>
                <a:latin typeface="Univers 45 Light" pitchFamily="2" charset="0"/>
                <a:ea typeface="+mn-ea"/>
                <a:cs typeface="+mn-cs"/>
              </a:defRPr>
            </a:lvl1pPr>
            <a:lvl2pPr marL="457200" algn="l" rtl="0" fontAlgn="base">
              <a:spcBef>
                <a:spcPct val="0"/>
              </a:spcBef>
              <a:spcAft>
                <a:spcPct val="0"/>
              </a:spcAft>
              <a:defRPr sz="1000" kern="1200">
                <a:solidFill>
                  <a:schemeClr val="tx1"/>
                </a:solidFill>
                <a:latin typeface="Univers 45 Light" pitchFamily="2" charset="0"/>
                <a:ea typeface="+mn-ea"/>
                <a:cs typeface="+mn-cs"/>
              </a:defRPr>
            </a:lvl2pPr>
            <a:lvl3pPr marL="914400" algn="l" rtl="0" fontAlgn="base">
              <a:spcBef>
                <a:spcPct val="0"/>
              </a:spcBef>
              <a:spcAft>
                <a:spcPct val="0"/>
              </a:spcAft>
              <a:defRPr sz="1000" kern="1200">
                <a:solidFill>
                  <a:schemeClr val="tx1"/>
                </a:solidFill>
                <a:latin typeface="Univers 45 Light" pitchFamily="2" charset="0"/>
                <a:ea typeface="+mn-ea"/>
                <a:cs typeface="+mn-cs"/>
              </a:defRPr>
            </a:lvl3pPr>
            <a:lvl4pPr marL="1371600" algn="l" rtl="0" fontAlgn="base">
              <a:spcBef>
                <a:spcPct val="0"/>
              </a:spcBef>
              <a:spcAft>
                <a:spcPct val="0"/>
              </a:spcAft>
              <a:defRPr sz="1000" kern="1200">
                <a:solidFill>
                  <a:schemeClr val="tx1"/>
                </a:solidFill>
                <a:latin typeface="Univers 45 Light" pitchFamily="2" charset="0"/>
                <a:ea typeface="+mn-ea"/>
                <a:cs typeface="+mn-cs"/>
              </a:defRPr>
            </a:lvl4pPr>
            <a:lvl5pPr marL="1828800" algn="l" rtl="0" fontAlgn="base">
              <a:spcBef>
                <a:spcPct val="0"/>
              </a:spcBef>
              <a:spcAft>
                <a:spcPct val="0"/>
              </a:spcAft>
              <a:defRPr sz="1000" kern="1200">
                <a:solidFill>
                  <a:schemeClr val="tx1"/>
                </a:solidFill>
                <a:latin typeface="Univers 45 Light" pitchFamily="2" charset="0"/>
                <a:ea typeface="+mn-ea"/>
                <a:cs typeface="+mn-cs"/>
              </a:defRPr>
            </a:lvl5pPr>
            <a:lvl6pPr marL="2286000" algn="l" defTabSz="914400" rtl="0" eaLnBrk="1" latinLnBrk="0" hangingPunct="1">
              <a:defRPr sz="1000" kern="1200">
                <a:solidFill>
                  <a:schemeClr val="tx1"/>
                </a:solidFill>
                <a:latin typeface="Univers 45 Light" pitchFamily="2" charset="0"/>
                <a:ea typeface="+mn-ea"/>
                <a:cs typeface="+mn-cs"/>
              </a:defRPr>
            </a:lvl6pPr>
            <a:lvl7pPr marL="2743200" algn="l" defTabSz="914400" rtl="0" eaLnBrk="1" latinLnBrk="0" hangingPunct="1">
              <a:defRPr sz="1000" kern="1200">
                <a:solidFill>
                  <a:schemeClr val="tx1"/>
                </a:solidFill>
                <a:latin typeface="Univers 45 Light" pitchFamily="2" charset="0"/>
                <a:ea typeface="+mn-ea"/>
                <a:cs typeface="+mn-cs"/>
              </a:defRPr>
            </a:lvl7pPr>
            <a:lvl8pPr marL="3200400" algn="l" defTabSz="914400" rtl="0" eaLnBrk="1" latinLnBrk="0" hangingPunct="1">
              <a:defRPr sz="1000" kern="1200">
                <a:solidFill>
                  <a:schemeClr val="tx1"/>
                </a:solidFill>
                <a:latin typeface="Univers 45 Light" pitchFamily="2" charset="0"/>
                <a:ea typeface="+mn-ea"/>
                <a:cs typeface="+mn-cs"/>
              </a:defRPr>
            </a:lvl8pPr>
            <a:lvl9pPr marL="3657600" algn="l" defTabSz="914400" rtl="0" eaLnBrk="1" latinLnBrk="0" hangingPunct="1">
              <a:defRPr sz="1000" kern="1200">
                <a:solidFill>
                  <a:schemeClr val="tx1"/>
                </a:solidFill>
                <a:latin typeface="Univers 45 Light" pitchFamily="2" charset="0"/>
                <a:ea typeface="+mn-ea"/>
                <a:cs typeface="+mn-cs"/>
              </a:defRPr>
            </a:lvl9pPr>
          </a:lstStyle>
          <a:p>
            <a:pPr marL="0" lvl="1" indent="-145753">
              <a:spcBef>
                <a:spcPts val="0"/>
              </a:spcBef>
              <a:spcAft>
                <a:spcPts val="0"/>
              </a:spcAft>
              <a:defRPr/>
            </a:pPr>
            <a:r>
              <a:rPr lang="zh-CN" altLang="en-US" sz="900" b="1" kern="0" dirty="0">
                <a:latin typeface="微软雅黑" panose="020B0503020204020204" pitchFamily="34" charset="-122"/>
                <a:ea typeface="微软雅黑" panose="020B0503020204020204" pitchFamily="34" charset="-122"/>
                <a:cs typeface="Arial" panose="020B0604020202020204" pitchFamily="34" charset="0"/>
              </a:rPr>
              <a:t>沟通管理</a:t>
            </a:r>
            <a:endParaRPr lang="en-US" altLang="zh-CN" sz="900" b="1" kern="0" dirty="0">
              <a:latin typeface="微软雅黑" panose="020B0503020204020204" pitchFamily="34" charset="-122"/>
              <a:ea typeface="微软雅黑" panose="020B0503020204020204" pitchFamily="34" charset="-122"/>
              <a:cs typeface="Arial" panose="020B0604020202020204" pitchFamily="34" charset="0"/>
            </a:endParaRPr>
          </a:p>
          <a:p>
            <a:pPr marL="0" lvl="1" indent="-145753">
              <a:spcBef>
                <a:spcPts val="0"/>
              </a:spcBef>
              <a:spcAft>
                <a:spcPts val="0"/>
              </a:spcAft>
              <a:defRPr/>
            </a:pPr>
            <a:r>
              <a:rPr lang="zh-CN" altLang="en-US" sz="900" kern="0" dirty="0">
                <a:latin typeface="微软雅黑" panose="020B0503020204020204" pitchFamily="34" charset="-122"/>
                <a:ea typeface="微软雅黑" panose="020B0503020204020204" pitchFamily="34" charset="-122"/>
                <a:cs typeface="Arial" panose="020B0604020202020204" pitchFamily="34" charset="0"/>
              </a:rPr>
              <a:t>包括与项目组内部及外部关系人沟通，确保项目信息及时有效的传达，关键要点包括：</a:t>
            </a:r>
            <a:endParaRPr lang="en-US" altLang="zh-CN" sz="900" kern="0" dirty="0">
              <a:latin typeface="微软雅黑" panose="020B0503020204020204" pitchFamily="34" charset="-122"/>
              <a:ea typeface="微软雅黑" panose="020B0503020204020204" pitchFamily="34" charset="-122"/>
              <a:cs typeface="Arial" panose="020B0604020202020204" pitchFamily="34" charset="0"/>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制定项目沟通方式；</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合理处理沟通信息；</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控制和监督沟通过程；</a:t>
            </a:r>
            <a:endParaRPr lang="en-US" altLang="zh-CN" sz="900" dirty="0">
              <a:latin typeface="微软雅黑" panose="020B0503020204020204" pitchFamily="34" charset="-122"/>
              <a:ea typeface="微软雅黑" panose="020B0503020204020204" pitchFamily="34" charset="-122"/>
            </a:endParaRPr>
          </a:p>
        </p:txBody>
      </p:sp>
      <p:sp>
        <p:nvSpPr>
          <p:cNvPr id="11" name="矩形 260"/>
          <p:cNvSpPr/>
          <p:nvPr/>
        </p:nvSpPr>
        <p:spPr>
          <a:xfrm>
            <a:off x="5970186" y="3465744"/>
            <a:ext cx="1784250" cy="468000"/>
          </a:xfrm>
          <a:prstGeom prst="rect">
            <a:avLst/>
          </a:prstGeom>
          <a:solidFill>
            <a:schemeClr val="accent1">
              <a:lumMod val="40000"/>
              <a:lumOff val="60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75" b="1" dirty="0">
                <a:solidFill>
                  <a:srgbClr val="000000"/>
                </a:solidFill>
                <a:latin typeface="微软雅黑" panose="020B0503020204020204" pitchFamily="34" charset="-122"/>
                <a:ea typeface="微软雅黑" panose="020B0503020204020204" pitchFamily="34" charset="-122"/>
              </a:rPr>
              <a:t>8. </a:t>
            </a:r>
            <a:r>
              <a:rPr lang="zh-CN" altLang="en-US" sz="975" b="1" dirty="0">
                <a:solidFill>
                  <a:srgbClr val="000000"/>
                </a:solidFill>
                <a:latin typeface="微软雅黑" panose="020B0503020204020204" pitchFamily="34" charset="-122"/>
                <a:ea typeface="微软雅黑" panose="020B0503020204020204" pitchFamily="34" charset="-122"/>
              </a:rPr>
              <a:t>文档管理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12" name="矩形 199"/>
          <p:cNvSpPr/>
          <p:nvPr/>
        </p:nvSpPr>
        <p:spPr>
          <a:xfrm>
            <a:off x="5970186" y="1937033"/>
            <a:ext cx="1784250" cy="468000"/>
          </a:xfrm>
          <a:prstGeom prst="rect">
            <a:avLst/>
          </a:prstGeom>
          <a:solidFill>
            <a:schemeClr val="accent1">
              <a:lumMod val="40000"/>
              <a:lumOff val="60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75" b="1" dirty="0">
                <a:solidFill>
                  <a:srgbClr val="000000"/>
                </a:solidFill>
                <a:latin typeface="微软雅黑" panose="020B0503020204020204" pitchFamily="34" charset="-122"/>
                <a:ea typeface="微软雅黑" panose="020B0503020204020204" pitchFamily="34" charset="-122"/>
              </a:rPr>
              <a:t>5. </a:t>
            </a:r>
            <a:r>
              <a:rPr lang="zh-CN" altLang="en-US" sz="975" b="1" dirty="0">
                <a:solidFill>
                  <a:srgbClr val="000000"/>
                </a:solidFill>
                <a:latin typeface="微软雅黑" panose="020B0503020204020204" pitchFamily="34" charset="-122"/>
                <a:ea typeface="微软雅黑" panose="020B0503020204020204" pitchFamily="34" charset="-122"/>
              </a:rPr>
              <a:t>成本管理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13" name="矩形 148"/>
          <p:cNvSpPr/>
          <p:nvPr/>
        </p:nvSpPr>
        <p:spPr>
          <a:xfrm>
            <a:off x="4098289" y="1937033"/>
            <a:ext cx="1784250" cy="468000"/>
          </a:xfrm>
          <a:prstGeom prst="rect">
            <a:avLst/>
          </a:prstGeom>
          <a:solidFill>
            <a:schemeClr val="accent1">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75" b="1" dirty="0">
                <a:solidFill>
                  <a:srgbClr val="000000"/>
                </a:solidFill>
                <a:latin typeface="微软雅黑" panose="020B0503020204020204" pitchFamily="34" charset="-122"/>
                <a:ea typeface="微软雅黑" panose="020B0503020204020204" pitchFamily="34" charset="-122"/>
              </a:rPr>
              <a:t>1. </a:t>
            </a:r>
            <a:r>
              <a:rPr lang="zh-CN" altLang="en-US" sz="975" b="1" dirty="0">
                <a:solidFill>
                  <a:srgbClr val="000000"/>
                </a:solidFill>
                <a:latin typeface="微软雅黑" panose="020B0503020204020204" pitchFamily="34" charset="-122"/>
                <a:ea typeface="微软雅黑" panose="020B0503020204020204" pitchFamily="34" charset="-122"/>
              </a:rPr>
              <a:t>时间管理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14" name="矩形 196"/>
          <p:cNvSpPr/>
          <p:nvPr/>
        </p:nvSpPr>
        <p:spPr>
          <a:xfrm>
            <a:off x="5970186" y="2446603"/>
            <a:ext cx="1784250" cy="468000"/>
          </a:xfrm>
          <a:prstGeom prst="rect">
            <a:avLst/>
          </a:prstGeom>
          <a:solidFill>
            <a:schemeClr val="accent1">
              <a:lumMod val="40000"/>
              <a:lumOff val="60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75" b="1" dirty="0">
                <a:solidFill>
                  <a:srgbClr val="000000"/>
                </a:solidFill>
                <a:latin typeface="微软雅黑" panose="020B0503020204020204" pitchFamily="34" charset="-122"/>
                <a:ea typeface="微软雅黑" panose="020B0503020204020204" pitchFamily="34" charset="-122"/>
              </a:rPr>
              <a:t>6. </a:t>
            </a:r>
            <a:r>
              <a:rPr lang="zh-CN" altLang="en-US" sz="975" b="1" dirty="0">
                <a:solidFill>
                  <a:srgbClr val="000000"/>
                </a:solidFill>
                <a:latin typeface="微软雅黑" panose="020B0503020204020204" pitchFamily="34" charset="-122"/>
                <a:ea typeface="微软雅黑" panose="020B0503020204020204" pitchFamily="34" charset="-122"/>
              </a:rPr>
              <a:t>风险管理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15" name="矩形 149"/>
          <p:cNvSpPr/>
          <p:nvPr/>
        </p:nvSpPr>
        <p:spPr>
          <a:xfrm>
            <a:off x="4098289" y="2446603"/>
            <a:ext cx="1784250" cy="468000"/>
          </a:xfrm>
          <a:prstGeom prst="rect">
            <a:avLst/>
          </a:prstGeom>
          <a:solidFill>
            <a:schemeClr val="accent1">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75" b="1" dirty="0">
                <a:solidFill>
                  <a:srgbClr val="000000"/>
                </a:solidFill>
                <a:latin typeface="微软雅黑" panose="020B0503020204020204" pitchFamily="34" charset="-122"/>
                <a:ea typeface="微软雅黑" panose="020B0503020204020204" pitchFamily="34" charset="-122"/>
              </a:rPr>
              <a:t>2. </a:t>
            </a:r>
            <a:r>
              <a:rPr lang="zh-CN" altLang="en-US" sz="975" b="1" dirty="0">
                <a:solidFill>
                  <a:srgbClr val="000000"/>
                </a:solidFill>
                <a:latin typeface="微软雅黑" panose="020B0503020204020204" pitchFamily="34" charset="-122"/>
                <a:ea typeface="微软雅黑" panose="020B0503020204020204" pitchFamily="34" charset="-122"/>
              </a:rPr>
              <a:t>质量管理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16" name="矩形 168"/>
          <p:cNvSpPr/>
          <p:nvPr/>
        </p:nvSpPr>
        <p:spPr>
          <a:xfrm>
            <a:off x="5970186" y="2956173"/>
            <a:ext cx="1784250" cy="468000"/>
          </a:xfrm>
          <a:prstGeom prst="rect">
            <a:avLst/>
          </a:prstGeom>
          <a:solidFill>
            <a:schemeClr val="accent1">
              <a:lumMod val="40000"/>
              <a:lumOff val="60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75" b="1" dirty="0">
                <a:solidFill>
                  <a:srgbClr val="000000"/>
                </a:solidFill>
                <a:latin typeface="微软雅黑" panose="020B0503020204020204" pitchFamily="34" charset="-122"/>
                <a:ea typeface="微软雅黑" panose="020B0503020204020204" pitchFamily="34" charset="-122"/>
              </a:rPr>
              <a:t>7. </a:t>
            </a:r>
            <a:r>
              <a:rPr lang="zh-CN" altLang="en-US" sz="975" b="1" dirty="0">
                <a:solidFill>
                  <a:srgbClr val="000000"/>
                </a:solidFill>
                <a:latin typeface="微软雅黑" panose="020B0503020204020204" pitchFamily="34" charset="-122"/>
                <a:ea typeface="微软雅黑" panose="020B0503020204020204" pitchFamily="34" charset="-122"/>
              </a:rPr>
              <a:t>资源管理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17" name="矩形 165"/>
          <p:cNvSpPr/>
          <p:nvPr/>
        </p:nvSpPr>
        <p:spPr>
          <a:xfrm>
            <a:off x="4098289" y="2956173"/>
            <a:ext cx="1784250" cy="468000"/>
          </a:xfrm>
          <a:prstGeom prst="rect">
            <a:avLst/>
          </a:prstGeom>
          <a:solidFill>
            <a:schemeClr val="accent1">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75" b="1" dirty="0">
                <a:solidFill>
                  <a:srgbClr val="000000"/>
                </a:solidFill>
                <a:latin typeface="微软雅黑" panose="020B0503020204020204" pitchFamily="34" charset="-122"/>
                <a:ea typeface="微软雅黑" panose="020B0503020204020204" pitchFamily="34" charset="-122"/>
              </a:rPr>
              <a:t>3. </a:t>
            </a:r>
            <a:r>
              <a:rPr lang="zh-CN" altLang="en-US" sz="975" b="1" dirty="0">
                <a:solidFill>
                  <a:srgbClr val="000000"/>
                </a:solidFill>
                <a:latin typeface="微软雅黑" panose="020B0503020204020204" pitchFamily="34" charset="-122"/>
                <a:ea typeface="微软雅黑" panose="020B0503020204020204" pitchFamily="34" charset="-122"/>
              </a:rPr>
              <a:t>范围管理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18" name="矩形 169"/>
          <p:cNvSpPr/>
          <p:nvPr/>
        </p:nvSpPr>
        <p:spPr>
          <a:xfrm>
            <a:off x="4098289" y="3465744"/>
            <a:ext cx="1784250" cy="468000"/>
          </a:xfrm>
          <a:prstGeom prst="rect">
            <a:avLst/>
          </a:prstGeom>
          <a:solidFill>
            <a:schemeClr val="accent1">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75" b="1" dirty="0">
                <a:solidFill>
                  <a:srgbClr val="000000"/>
                </a:solidFill>
                <a:latin typeface="微软雅黑" panose="020B0503020204020204" pitchFamily="34" charset="-122"/>
                <a:ea typeface="微软雅黑" panose="020B0503020204020204" pitchFamily="34" charset="-122"/>
              </a:rPr>
              <a:t>4. </a:t>
            </a:r>
            <a:r>
              <a:rPr lang="zh-CN" altLang="en-US" sz="975" b="1" dirty="0">
                <a:solidFill>
                  <a:srgbClr val="000000"/>
                </a:solidFill>
                <a:latin typeface="微软雅黑" panose="020B0503020204020204" pitchFamily="34" charset="-122"/>
                <a:ea typeface="微软雅黑" panose="020B0503020204020204" pitchFamily="34" charset="-122"/>
              </a:rPr>
              <a:t>沟通管理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19" name="矩形 261"/>
          <p:cNvSpPr/>
          <p:nvPr/>
        </p:nvSpPr>
        <p:spPr>
          <a:xfrm>
            <a:off x="4098296" y="3975311"/>
            <a:ext cx="3656147" cy="468000"/>
          </a:xfrm>
          <a:prstGeom prst="rect">
            <a:avLst/>
          </a:prstGeom>
          <a:solidFill>
            <a:schemeClr val="accent1">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75" b="1" dirty="0">
                <a:solidFill>
                  <a:srgbClr val="000000"/>
                </a:solidFill>
                <a:latin typeface="微软雅黑" panose="020B0503020204020204" pitchFamily="34" charset="-122"/>
                <a:ea typeface="微软雅黑" panose="020B0503020204020204" pitchFamily="34" charset="-122"/>
              </a:rPr>
              <a:t>9. </a:t>
            </a:r>
            <a:r>
              <a:rPr lang="zh-CN" altLang="en-US" sz="975" b="1" dirty="0">
                <a:solidFill>
                  <a:srgbClr val="000000"/>
                </a:solidFill>
                <a:latin typeface="微软雅黑" panose="020B0503020204020204" pitchFamily="34" charset="-122"/>
                <a:ea typeface="微软雅黑" panose="020B0503020204020204" pitchFamily="34" charset="-122"/>
              </a:rPr>
              <a:t>验收管理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20" name="Freeform 20"/>
          <p:cNvSpPr>
            <a:spLocks/>
          </p:cNvSpPr>
          <p:nvPr/>
        </p:nvSpPr>
        <p:spPr bwMode="gray">
          <a:xfrm>
            <a:off x="5037294" y="2181056"/>
            <a:ext cx="865874" cy="967741"/>
          </a:xfrm>
          <a:custGeom>
            <a:avLst/>
            <a:gdLst>
              <a:gd name="T0" fmla="*/ 2147483647 w 251"/>
              <a:gd name="T1" fmla="*/ 0 h 281"/>
              <a:gd name="T2" fmla="*/ 0 w 251"/>
              <a:gd name="T3" fmla="*/ 2147483647 h 281"/>
              <a:gd name="T4" fmla="*/ 2147483647 w 251"/>
              <a:gd name="T5" fmla="*/ 2147483647 h 281"/>
              <a:gd name="T6" fmla="*/ 2147483647 w 251"/>
              <a:gd name="T7" fmla="*/ 0 h 281"/>
              <a:gd name="T8" fmla="*/ 0 60000 65536"/>
              <a:gd name="T9" fmla="*/ 0 60000 65536"/>
              <a:gd name="T10" fmla="*/ 0 60000 65536"/>
              <a:gd name="T11" fmla="*/ 0 60000 65536"/>
              <a:gd name="T12" fmla="*/ 0 w 251"/>
              <a:gd name="T13" fmla="*/ 0 h 281"/>
              <a:gd name="T14" fmla="*/ 251 w 251"/>
              <a:gd name="T15" fmla="*/ 281 h 281"/>
            </a:gdLst>
            <a:ahLst/>
            <a:cxnLst>
              <a:cxn ang="T8">
                <a:pos x="T0" y="T1"/>
              </a:cxn>
              <a:cxn ang="T9">
                <a:pos x="T2" y="T3"/>
              </a:cxn>
              <a:cxn ang="T10">
                <a:pos x="T4" y="T5"/>
              </a:cxn>
              <a:cxn ang="T11">
                <a:pos x="T6" y="T7"/>
              </a:cxn>
            </a:cxnLst>
            <a:rect l="T12" t="T13" r="T14" b="T15"/>
            <a:pathLst>
              <a:path w="251" h="281">
                <a:moveTo>
                  <a:pt x="251" y="0"/>
                </a:moveTo>
                <a:cubicBezTo>
                  <a:pt x="143" y="3"/>
                  <a:pt x="49" y="64"/>
                  <a:pt x="0" y="153"/>
                </a:cubicBezTo>
                <a:cubicBezTo>
                  <a:pt x="251" y="281"/>
                  <a:pt x="251" y="281"/>
                  <a:pt x="251" y="281"/>
                </a:cubicBezTo>
                <a:lnTo>
                  <a:pt x="251" y="0"/>
                </a:lnTo>
                <a:close/>
              </a:path>
            </a:pathLst>
          </a:custGeom>
          <a:solidFill>
            <a:schemeClr val="bg1">
              <a:lumMod val="85000"/>
            </a:schemeClr>
          </a:solidFill>
          <a:ln w="76200" cap="flat" cmpd="sng">
            <a:solidFill>
              <a:schemeClr val="bg1"/>
            </a:solidFill>
            <a:prstDash val="solid"/>
            <a:miter lim="800000"/>
            <a:headEnd type="none" w="med" len="med"/>
            <a:tailEnd type="none" w="med" len="med"/>
          </a:ln>
        </p:spPr>
        <p:txBody>
          <a:bodyPr/>
          <a:lstStyle/>
          <a:p>
            <a:endParaRPr lang="en-GB" sz="1462">
              <a:solidFill>
                <a:srgbClr val="000000"/>
              </a:solidFill>
              <a:latin typeface="微软雅黑" panose="020B0503020204020204" pitchFamily="34" charset="-122"/>
              <a:ea typeface="微软雅黑" panose="020B0503020204020204" pitchFamily="34" charset="-122"/>
            </a:endParaRPr>
          </a:p>
        </p:txBody>
      </p:sp>
      <p:sp>
        <p:nvSpPr>
          <p:cNvPr id="21" name="Freeform 21"/>
          <p:cNvSpPr>
            <a:spLocks/>
          </p:cNvSpPr>
          <p:nvPr/>
        </p:nvSpPr>
        <p:spPr bwMode="gray">
          <a:xfrm>
            <a:off x="5949562" y="2181054"/>
            <a:ext cx="927722" cy="975018"/>
          </a:xfrm>
          <a:custGeom>
            <a:avLst/>
            <a:gdLst>
              <a:gd name="T0" fmla="*/ 2147483647 w 269"/>
              <a:gd name="T1" fmla="*/ 2147483647 h 283"/>
              <a:gd name="T2" fmla="*/ 0 w 269"/>
              <a:gd name="T3" fmla="*/ 0 h 283"/>
              <a:gd name="T4" fmla="*/ 0 w 269"/>
              <a:gd name="T5" fmla="*/ 2147483647 h 283"/>
              <a:gd name="T6" fmla="*/ 2147483647 w 269"/>
              <a:gd name="T7" fmla="*/ 2147483647 h 283"/>
              <a:gd name="T8" fmla="*/ 0 60000 65536"/>
              <a:gd name="T9" fmla="*/ 0 60000 65536"/>
              <a:gd name="T10" fmla="*/ 0 60000 65536"/>
              <a:gd name="T11" fmla="*/ 0 60000 65536"/>
              <a:gd name="T12" fmla="*/ 0 w 269"/>
              <a:gd name="T13" fmla="*/ 0 h 283"/>
              <a:gd name="T14" fmla="*/ 269 w 269"/>
              <a:gd name="T15" fmla="*/ 283 h 283"/>
            </a:gdLst>
            <a:ahLst/>
            <a:cxnLst>
              <a:cxn ang="T8">
                <a:pos x="T0" y="T1"/>
              </a:cxn>
              <a:cxn ang="T9">
                <a:pos x="T2" y="T3"/>
              </a:cxn>
              <a:cxn ang="T10">
                <a:pos x="T4" y="T5"/>
              </a:cxn>
              <a:cxn ang="T11">
                <a:pos x="T6" y="T7"/>
              </a:cxn>
            </a:cxnLst>
            <a:rect l="T12" t="T13" r="T14" b="T15"/>
            <a:pathLst>
              <a:path w="269" h="283">
                <a:moveTo>
                  <a:pt x="269" y="196"/>
                </a:moveTo>
                <a:cubicBezTo>
                  <a:pt x="230" y="84"/>
                  <a:pt x="125" y="3"/>
                  <a:pt x="0" y="0"/>
                </a:cubicBezTo>
                <a:cubicBezTo>
                  <a:pt x="0" y="283"/>
                  <a:pt x="0" y="283"/>
                  <a:pt x="0" y="283"/>
                </a:cubicBezTo>
                <a:lnTo>
                  <a:pt x="269" y="196"/>
                </a:lnTo>
                <a:close/>
              </a:path>
            </a:pathLst>
          </a:custGeom>
          <a:solidFill>
            <a:schemeClr val="bg1">
              <a:lumMod val="85000"/>
            </a:schemeClr>
          </a:solidFill>
          <a:ln w="76200">
            <a:solidFill>
              <a:schemeClr val="bg1"/>
            </a:solidFill>
            <a:miter lim="800000"/>
            <a:headEnd/>
            <a:tailEnd/>
          </a:ln>
        </p:spPr>
        <p:txBody>
          <a:bodyPr/>
          <a:lstStyle/>
          <a:p>
            <a:endParaRPr lang="en-GB" sz="1462">
              <a:solidFill>
                <a:srgbClr val="000000"/>
              </a:solidFill>
              <a:latin typeface="微软雅黑" panose="020B0503020204020204" pitchFamily="34" charset="-122"/>
              <a:ea typeface="微软雅黑" panose="020B0503020204020204" pitchFamily="34" charset="-122"/>
            </a:endParaRPr>
          </a:p>
        </p:txBody>
      </p:sp>
      <p:sp>
        <p:nvSpPr>
          <p:cNvPr id="22" name="Freeform 22"/>
          <p:cNvSpPr>
            <a:spLocks/>
          </p:cNvSpPr>
          <p:nvPr/>
        </p:nvSpPr>
        <p:spPr bwMode="gray">
          <a:xfrm>
            <a:off x="5355634" y="3231563"/>
            <a:ext cx="1141463" cy="967741"/>
          </a:xfrm>
          <a:custGeom>
            <a:avLst/>
            <a:gdLst>
              <a:gd name="T0" fmla="*/ 0 w 332"/>
              <a:gd name="T1" fmla="*/ 2147483647 h 281"/>
              <a:gd name="T2" fmla="*/ 2147483647 w 332"/>
              <a:gd name="T3" fmla="*/ 2147483647 h 281"/>
              <a:gd name="T4" fmla="*/ 2147483647 w 332"/>
              <a:gd name="T5" fmla="*/ 2147483647 h 281"/>
              <a:gd name="T6" fmla="*/ 2147483647 w 332"/>
              <a:gd name="T7" fmla="*/ 0 h 281"/>
              <a:gd name="T8" fmla="*/ 0 w 332"/>
              <a:gd name="T9" fmla="*/ 2147483647 h 281"/>
              <a:gd name="T10" fmla="*/ 0 60000 65536"/>
              <a:gd name="T11" fmla="*/ 0 60000 65536"/>
              <a:gd name="T12" fmla="*/ 0 60000 65536"/>
              <a:gd name="T13" fmla="*/ 0 60000 65536"/>
              <a:gd name="T14" fmla="*/ 0 60000 65536"/>
              <a:gd name="T15" fmla="*/ 0 w 332"/>
              <a:gd name="T16" fmla="*/ 0 h 281"/>
              <a:gd name="T17" fmla="*/ 332 w 332"/>
              <a:gd name="T18" fmla="*/ 281 h 281"/>
            </a:gdLst>
            <a:ahLst/>
            <a:cxnLst>
              <a:cxn ang="T10">
                <a:pos x="T0" y="T1"/>
              </a:cxn>
              <a:cxn ang="T11">
                <a:pos x="T2" y="T3"/>
              </a:cxn>
              <a:cxn ang="T12">
                <a:pos x="T4" y="T5"/>
              </a:cxn>
              <a:cxn ang="T13">
                <a:pos x="T6" y="T7"/>
              </a:cxn>
              <a:cxn ang="T14">
                <a:pos x="T8" y="T9"/>
              </a:cxn>
            </a:cxnLst>
            <a:rect l="T15" t="T16" r="T17" b="T18"/>
            <a:pathLst>
              <a:path w="332" h="281">
                <a:moveTo>
                  <a:pt x="0" y="229"/>
                </a:moveTo>
                <a:cubicBezTo>
                  <a:pt x="47" y="262"/>
                  <a:pt x="104" y="281"/>
                  <a:pt x="166" y="281"/>
                </a:cubicBezTo>
                <a:cubicBezTo>
                  <a:pt x="228" y="281"/>
                  <a:pt x="285" y="262"/>
                  <a:pt x="332" y="229"/>
                </a:cubicBezTo>
                <a:cubicBezTo>
                  <a:pt x="166" y="0"/>
                  <a:pt x="166" y="0"/>
                  <a:pt x="166" y="0"/>
                </a:cubicBezTo>
                <a:lnTo>
                  <a:pt x="0" y="229"/>
                </a:lnTo>
                <a:close/>
              </a:path>
            </a:pathLst>
          </a:custGeom>
          <a:solidFill>
            <a:schemeClr val="bg1">
              <a:lumMod val="85000"/>
            </a:schemeClr>
          </a:solidFill>
          <a:ln w="76200" cap="flat" cmpd="sng">
            <a:solidFill>
              <a:schemeClr val="bg1"/>
            </a:solidFill>
            <a:prstDash val="solid"/>
            <a:miter lim="800000"/>
            <a:headEnd type="none" w="med" len="med"/>
            <a:tailEnd type="none" w="med" len="med"/>
          </a:ln>
        </p:spPr>
        <p:txBody>
          <a:bodyPr/>
          <a:lstStyle/>
          <a:p>
            <a:endParaRPr lang="en-GB" sz="1462">
              <a:solidFill>
                <a:srgbClr val="000000"/>
              </a:solidFill>
              <a:latin typeface="微软雅黑" panose="020B0503020204020204" pitchFamily="34" charset="-122"/>
              <a:ea typeface="微软雅黑" panose="020B0503020204020204" pitchFamily="34" charset="-122"/>
            </a:endParaRPr>
          </a:p>
        </p:txBody>
      </p:sp>
      <p:sp>
        <p:nvSpPr>
          <p:cNvPr id="23" name="Freeform 23"/>
          <p:cNvSpPr>
            <a:spLocks/>
          </p:cNvSpPr>
          <p:nvPr/>
        </p:nvSpPr>
        <p:spPr bwMode="gray">
          <a:xfrm>
            <a:off x="4917237" y="2753150"/>
            <a:ext cx="970470" cy="1238782"/>
          </a:xfrm>
          <a:custGeom>
            <a:avLst/>
            <a:gdLst>
              <a:gd name="T0" fmla="*/ 2147483647 w 282"/>
              <a:gd name="T1" fmla="*/ 0 h 360"/>
              <a:gd name="T2" fmla="*/ 0 w 282"/>
              <a:gd name="T3" fmla="*/ 2147483647 h 360"/>
              <a:gd name="T4" fmla="*/ 2147483647 w 282"/>
              <a:gd name="T5" fmla="*/ 2147483647 h 360"/>
              <a:gd name="T6" fmla="*/ 2147483647 w 282"/>
              <a:gd name="T7" fmla="*/ 2147483647 h 360"/>
              <a:gd name="T8" fmla="*/ 2147483647 w 282"/>
              <a:gd name="T9" fmla="*/ 0 h 360"/>
              <a:gd name="T10" fmla="*/ 0 60000 65536"/>
              <a:gd name="T11" fmla="*/ 0 60000 65536"/>
              <a:gd name="T12" fmla="*/ 0 60000 65536"/>
              <a:gd name="T13" fmla="*/ 0 60000 65536"/>
              <a:gd name="T14" fmla="*/ 0 60000 65536"/>
              <a:gd name="T15" fmla="*/ 0 w 282"/>
              <a:gd name="T16" fmla="*/ 0 h 360"/>
              <a:gd name="T17" fmla="*/ 282 w 282"/>
              <a:gd name="T18" fmla="*/ 360 h 360"/>
            </a:gdLst>
            <a:ahLst/>
            <a:cxnLst>
              <a:cxn ang="T10">
                <a:pos x="T0" y="T1"/>
              </a:cxn>
              <a:cxn ang="T11">
                <a:pos x="T2" y="T3"/>
              </a:cxn>
              <a:cxn ang="T12">
                <a:pos x="T4" y="T5"/>
              </a:cxn>
              <a:cxn ang="T13">
                <a:pos x="T6" y="T7"/>
              </a:cxn>
              <a:cxn ang="T14">
                <a:pos x="T8" y="T9"/>
              </a:cxn>
            </a:cxnLst>
            <a:rect l="T15" t="T16" r="T17" b="T18"/>
            <a:pathLst>
              <a:path w="282" h="360">
                <a:moveTo>
                  <a:pt x="29" y="0"/>
                </a:moveTo>
                <a:cubicBezTo>
                  <a:pt x="10" y="39"/>
                  <a:pt x="0" y="82"/>
                  <a:pt x="0" y="127"/>
                </a:cubicBezTo>
                <a:cubicBezTo>
                  <a:pt x="0" y="222"/>
                  <a:pt x="45" y="306"/>
                  <a:pt x="115" y="360"/>
                </a:cubicBezTo>
                <a:cubicBezTo>
                  <a:pt x="282" y="129"/>
                  <a:pt x="282" y="129"/>
                  <a:pt x="282" y="129"/>
                </a:cubicBezTo>
                <a:lnTo>
                  <a:pt x="29" y="0"/>
                </a:lnTo>
                <a:close/>
              </a:path>
            </a:pathLst>
          </a:custGeom>
          <a:solidFill>
            <a:schemeClr val="bg1">
              <a:lumMod val="85000"/>
            </a:schemeClr>
          </a:solidFill>
          <a:ln w="76200" cap="flat" cmpd="sng">
            <a:solidFill>
              <a:schemeClr val="bg1"/>
            </a:solidFill>
            <a:prstDash val="solid"/>
            <a:miter lim="800000"/>
            <a:headEnd type="none" w="med" len="med"/>
            <a:tailEnd type="none" w="med" len="med"/>
          </a:ln>
        </p:spPr>
        <p:txBody>
          <a:bodyPr/>
          <a:lstStyle/>
          <a:p>
            <a:endParaRPr lang="en-GB" sz="1462">
              <a:solidFill>
                <a:srgbClr val="000000"/>
              </a:solidFill>
              <a:latin typeface="微软雅黑" panose="020B0503020204020204" pitchFamily="34" charset="-122"/>
              <a:ea typeface="微软雅黑" panose="020B0503020204020204" pitchFamily="34" charset="-122"/>
            </a:endParaRPr>
          </a:p>
        </p:txBody>
      </p:sp>
      <p:sp>
        <p:nvSpPr>
          <p:cNvPr id="24" name="Freeform 24"/>
          <p:cNvSpPr>
            <a:spLocks/>
          </p:cNvSpPr>
          <p:nvPr/>
        </p:nvSpPr>
        <p:spPr bwMode="gray">
          <a:xfrm>
            <a:off x="5967753" y="2899577"/>
            <a:ext cx="967741" cy="1092347"/>
          </a:xfrm>
          <a:custGeom>
            <a:avLst/>
            <a:gdLst>
              <a:gd name="T0" fmla="*/ 2147483647 w 281"/>
              <a:gd name="T1" fmla="*/ 2147483647 h 317"/>
              <a:gd name="T2" fmla="*/ 2147483647 w 281"/>
              <a:gd name="T3" fmla="*/ 2147483647 h 317"/>
              <a:gd name="T4" fmla="*/ 2147483647 w 281"/>
              <a:gd name="T5" fmla="*/ 0 h 317"/>
              <a:gd name="T6" fmla="*/ 0 w 281"/>
              <a:gd name="T7" fmla="*/ 2147483647 h 317"/>
              <a:gd name="T8" fmla="*/ 2147483647 w 281"/>
              <a:gd name="T9" fmla="*/ 2147483647 h 317"/>
              <a:gd name="T10" fmla="*/ 0 60000 65536"/>
              <a:gd name="T11" fmla="*/ 0 60000 65536"/>
              <a:gd name="T12" fmla="*/ 0 60000 65536"/>
              <a:gd name="T13" fmla="*/ 0 60000 65536"/>
              <a:gd name="T14" fmla="*/ 0 60000 65536"/>
              <a:gd name="T15" fmla="*/ 0 w 281"/>
              <a:gd name="T16" fmla="*/ 0 h 317"/>
              <a:gd name="T17" fmla="*/ 281 w 281"/>
              <a:gd name="T18" fmla="*/ 317 h 317"/>
            </a:gdLst>
            <a:ahLst/>
            <a:cxnLst>
              <a:cxn ang="T10">
                <a:pos x="T0" y="T1"/>
              </a:cxn>
              <a:cxn ang="T11">
                <a:pos x="T2" y="T3"/>
              </a:cxn>
              <a:cxn ang="T12">
                <a:pos x="T4" y="T5"/>
              </a:cxn>
              <a:cxn ang="T13">
                <a:pos x="T6" y="T7"/>
              </a:cxn>
              <a:cxn ang="T14">
                <a:pos x="T8" y="T9"/>
              </a:cxn>
            </a:cxnLst>
            <a:rect l="T15" t="T16" r="T17" b="T18"/>
            <a:pathLst>
              <a:path w="281" h="317">
                <a:moveTo>
                  <a:pt x="166" y="317"/>
                </a:moveTo>
                <a:cubicBezTo>
                  <a:pt x="236" y="263"/>
                  <a:pt x="281" y="179"/>
                  <a:pt x="281" y="84"/>
                </a:cubicBezTo>
                <a:cubicBezTo>
                  <a:pt x="281" y="55"/>
                  <a:pt x="277" y="27"/>
                  <a:pt x="269" y="0"/>
                </a:cubicBezTo>
                <a:cubicBezTo>
                  <a:pt x="0" y="88"/>
                  <a:pt x="0" y="88"/>
                  <a:pt x="0" y="88"/>
                </a:cubicBezTo>
                <a:lnTo>
                  <a:pt x="166" y="317"/>
                </a:lnTo>
                <a:close/>
              </a:path>
            </a:pathLst>
          </a:custGeom>
          <a:solidFill>
            <a:schemeClr val="bg1">
              <a:lumMod val="85000"/>
            </a:schemeClr>
          </a:solidFill>
          <a:ln w="76200" cap="flat" cmpd="sng">
            <a:solidFill>
              <a:schemeClr val="bg1"/>
            </a:solidFill>
            <a:prstDash val="solid"/>
            <a:miter lim="800000"/>
            <a:headEnd type="none" w="med" len="med"/>
            <a:tailEnd type="none" w="med" len="med"/>
          </a:ln>
        </p:spPr>
        <p:txBody>
          <a:bodyPr/>
          <a:lstStyle/>
          <a:p>
            <a:endParaRPr lang="en-GB" sz="1462">
              <a:solidFill>
                <a:srgbClr val="000000"/>
              </a:solidFill>
              <a:latin typeface="微软雅黑" panose="020B0503020204020204" pitchFamily="34" charset="-122"/>
              <a:ea typeface="微软雅黑" panose="020B0503020204020204" pitchFamily="34" charset="-122"/>
            </a:endParaRPr>
          </a:p>
        </p:txBody>
      </p:sp>
      <p:sp>
        <p:nvSpPr>
          <p:cNvPr id="25" name="Oval 10"/>
          <p:cNvSpPr>
            <a:spLocks noChangeArrowheads="1"/>
          </p:cNvSpPr>
          <p:nvPr/>
        </p:nvSpPr>
        <p:spPr bwMode="auto">
          <a:xfrm>
            <a:off x="5399862" y="2663672"/>
            <a:ext cx="1053000" cy="1053000"/>
          </a:xfrm>
          <a:prstGeom prst="ellipse">
            <a:avLst/>
          </a:prstGeom>
          <a:solidFill>
            <a:srgbClr val="00338D"/>
          </a:solidFill>
          <a:ln w="6350">
            <a:solidFill>
              <a:schemeClr val="tx1"/>
            </a:solidFill>
            <a:round/>
            <a:headEnd/>
            <a:tailEnd/>
          </a:ln>
          <a:effectLst/>
        </p:spPr>
        <p:txBody>
          <a:bodyPr wrap="square" lIns="0" tIns="0" rIns="0" bIns="0" anchor="ctr">
            <a:noAutofit/>
          </a:bodyPr>
          <a:lstStyle/>
          <a:p>
            <a:pPr algn="ctr"/>
            <a:r>
              <a:rPr lang="zh-CN" altLang="en-US" sz="1137" b="1" dirty="0">
                <a:solidFill>
                  <a:srgbClr val="FFFFFF"/>
                </a:solidFill>
                <a:latin typeface="微软雅黑" panose="020B0503020204020204" pitchFamily="34" charset="-122"/>
                <a:ea typeface="微软雅黑" panose="020B0503020204020204" pitchFamily="34" charset="-122"/>
              </a:rPr>
              <a:t>项目管理</a:t>
            </a:r>
            <a:endParaRPr lang="en-US" altLang="zh-CN" sz="1137" b="1" dirty="0">
              <a:solidFill>
                <a:srgbClr val="FFFFFF"/>
              </a:solidFill>
              <a:latin typeface="微软雅黑" panose="020B0503020204020204" pitchFamily="34" charset="-122"/>
              <a:ea typeface="微软雅黑" panose="020B0503020204020204" pitchFamily="34" charset="-122"/>
            </a:endParaRPr>
          </a:p>
          <a:p>
            <a:pPr algn="ctr"/>
            <a:r>
              <a:rPr lang="zh-CN" altLang="en-US" sz="1137" b="1" dirty="0">
                <a:solidFill>
                  <a:srgbClr val="FFFFFF"/>
                </a:solidFill>
                <a:latin typeface="微软雅黑" panose="020B0503020204020204" pitchFamily="34" charset="-122"/>
                <a:ea typeface="微软雅黑" panose="020B0503020204020204" pitchFamily="34" charset="-122"/>
              </a:rPr>
              <a:t>关键要素</a:t>
            </a:r>
            <a:endParaRPr lang="en-GB" sz="1137" b="1" dirty="0">
              <a:solidFill>
                <a:srgbClr val="FFFFFF"/>
              </a:solidFill>
              <a:latin typeface="微软雅黑" panose="020B0503020204020204" pitchFamily="34" charset="-122"/>
              <a:ea typeface="微软雅黑" panose="020B0503020204020204" pitchFamily="34" charset="-122"/>
            </a:endParaRPr>
          </a:p>
        </p:txBody>
      </p:sp>
      <p:sp>
        <p:nvSpPr>
          <p:cNvPr id="26" name="文本框 178"/>
          <p:cNvSpPr txBox="1"/>
          <p:nvPr/>
        </p:nvSpPr>
        <p:spPr>
          <a:xfrm rot="19620513">
            <a:off x="5126076" y="2401649"/>
            <a:ext cx="917869" cy="242374"/>
          </a:xfrm>
          <a:prstGeom prst="rect">
            <a:avLst/>
          </a:prstGeom>
          <a:noFill/>
        </p:spPr>
        <p:txBody>
          <a:bodyPr wrap="square" rtlCol="0">
            <a:spAutoFit/>
          </a:bodyPr>
          <a:lstStyle/>
          <a:p>
            <a:r>
              <a:rPr lang="zh-CN" altLang="en-US" sz="975" b="1" dirty="0">
                <a:solidFill>
                  <a:srgbClr val="000000"/>
                </a:solidFill>
                <a:latin typeface="微软雅黑" panose="020B0503020204020204" pitchFamily="34" charset="-122"/>
                <a:ea typeface="微软雅黑" panose="020B0503020204020204" pitchFamily="34" charset="-122"/>
              </a:rPr>
              <a:t>管理办公室</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27" name="文本框 179"/>
          <p:cNvSpPr txBox="1"/>
          <p:nvPr/>
        </p:nvSpPr>
        <p:spPr>
          <a:xfrm rot="2363587">
            <a:off x="5981315" y="2429865"/>
            <a:ext cx="756557" cy="242374"/>
          </a:xfrm>
          <a:prstGeom prst="rect">
            <a:avLst/>
          </a:prstGeom>
          <a:noFill/>
        </p:spPr>
        <p:txBody>
          <a:bodyPr wrap="square" rtlCol="0">
            <a:spAutoFit/>
          </a:bodyPr>
          <a:lstStyle/>
          <a:p>
            <a:pPr algn="ctr"/>
            <a:r>
              <a:rPr lang="zh-CN" altLang="en-US" sz="975" b="1" dirty="0">
                <a:solidFill>
                  <a:srgbClr val="000000"/>
                </a:solidFill>
                <a:latin typeface="微软雅黑" panose="020B0503020204020204" pitchFamily="34" charset="-122"/>
                <a:ea typeface="微软雅黑" panose="020B0503020204020204" pitchFamily="34" charset="-122"/>
              </a:rPr>
              <a:t>控制能力</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28" name="文本框 181"/>
          <p:cNvSpPr txBox="1"/>
          <p:nvPr/>
        </p:nvSpPr>
        <p:spPr>
          <a:xfrm>
            <a:off x="5461125" y="3852316"/>
            <a:ext cx="984335" cy="242374"/>
          </a:xfrm>
          <a:prstGeom prst="rect">
            <a:avLst/>
          </a:prstGeom>
          <a:noFill/>
        </p:spPr>
        <p:txBody>
          <a:bodyPr wrap="square" rtlCol="0">
            <a:spAutoFit/>
          </a:bodyPr>
          <a:lstStyle/>
          <a:p>
            <a:r>
              <a:rPr lang="zh-CN" altLang="en-US" sz="975" b="1" dirty="0">
                <a:solidFill>
                  <a:srgbClr val="000000"/>
                </a:solidFill>
                <a:latin typeface="微软雅黑" panose="020B0503020204020204" pitchFamily="34" charset="-122"/>
                <a:ea typeface="微软雅黑" panose="020B0503020204020204" pitchFamily="34" charset="-122"/>
              </a:rPr>
              <a:t>重点项目管理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29" name="文本框 182"/>
          <p:cNvSpPr txBox="1"/>
          <p:nvPr/>
        </p:nvSpPr>
        <p:spPr>
          <a:xfrm rot="15024888">
            <a:off x="4753312" y="3181682"/>
            <a:ext cx="879732" cy="392415"/>
          </a:xfrm>
          <a:prstGeom prst="rect">
            <a:avLst/>
          </a:prstGeom>
          <a:noFill/>
        </p:spPr>
        <p:txBody>
          <a:bodyPr wrap="square" rtlCol="0">
            <a:spAutoFit/>
          </a:bodyPr>
          <a:lstStyle/>
          <a:p>
            <a:pPr algn="ctr"/>
            <a:r>
              <a:rPr lang="zh-CN" altLang="en-US" sz="975" b="1" dirty="0">
                <a:solidFill>
                  <a:srgbClr val="000000"/>
                </a:solidFill>
                <a:latin typeface="微软雅黑" panose="020B0503020204020204" pitchFamily="34" charset="-122"/>
                <a:ea typeface="微软雅黑" panose="020B0503020204020204" pitchFamily="34" charset="-122"/>
              </a:rPr>
              <a:t>项目全生命</a:t>
            </a:r>
            <a:endParaRPr lang="en-US" altLang="zh-CN" sz="975" b="1" dirty="0">
              <a:solidFill>
                <a:srgbClr val="000000"/>
              </a:solidFill>
              <a:latin typeface="微软雅黑" panose="020B0503020204020204" pitchFamily="34" charset="-122"/>
              <a:ea typeface="微软雅黑" panose="020B0503020204020204" pitchFamily="34" charset="-122"/>
            </a:endParaRPr>
          </a:p>
          <a:p>
            <a:pPr algn="ctr"/>
            <a:r>
              <a:rPr lang="zh-CN" altLang="en-US" sz="975" b="1" dirty="0">
                <a:solidFill>
                  <a:srgbClr val="000000"/>
                </a:solidFill>
                <a:latin typeface="微软雅黑" panose="020B0503020204020204" pitchFamily="34" charset="-122"/>
                <a:ea typeface="微软雅黑" panose="020B0503020204020204" pitchFamily="34" charset="-122"/>
              </a:rPr>
              <a:t>周期管理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30" name="文本框 180"/>
          <p:cNvSpPr txBox="1"/>
          <p:nvPr/>
        </p:nvSpPr>
        <p:spPr>
          <a:xfrm rot="6723409">
            <a:off x="6210953" y="3298144"/>
            <a:ext cx="865940" cy="242374"/>
          </a:xfrm>
          <a:prstGeom prst="rect">
            <a:avLst/>
          </a:prstGeom>
          <a:noFill/>
        </p:spPr>
        <p:txBody>
          <a:bodyPr wrap="square" rtlCol="0">
            <a:spAutoFit/>
          </a:bodyPr>
          <a:lstStyle/>
          <a:p>
            <a:pPr algn="ctr"/>
            <a:r>
              <a:rPr lang="zh-CN" altLang="en-US" sz="975" b="1" dirty="0">
                <a:solidFill>
                  <a:srgbClr val="000000"/>
                </a:solidFill>
                <a:latin typeface="微软雅黑" panose="020B0503020204020204" pitchFamily="34" charset="-122"/>
                <a:ea typeface="微软雅黑" panose="020B0503020204020204" pitchFamily="34" charset="-122"/>
              </a:rPr>
              <a:t>项目群管理</a:t>
            </a:r>
            <a:endParaRPr lang="en-GB" sz="975" b="1" dirty="0">
              <a:solidFill>
                <a:srgbClr val="000000"/>
              </a:solidFill>
              <a:latin typeface="微软雅黑" panose="020B0503020204020204" pitchFamily="34" charset="-122"/>
              <a:ea typeface="微软雅黑" panose="020B0503020204020204" pitchFamily="34" charset="-122"/>
            </a:endParaRPr>
          </a:p>
        </p:txBody>
      </p:sp>
      <p:sp>
        <p:nvSpPr>
          <p:cNvPr id="31" name="Rectangle 769"/>
          <p:cNvSpPr>
            <a:spLocks noChangeArrowheads="1"/>
          </p:cNvSpPr>
          <p:nvPr/>
        </p:nvSpPr>
        <p:spPr bwMode="auto">
          <a:xfrm>
            <a:off x="8943920" y="4911025"/>
            <a:ext cx="2632500" cy="1053000"/>
          </a:xfrm>
          <a:prstGeom prst="rect">
            <a:avLst/>
          </a:prstGeom>
          <a:solidFill>
            <a:srgbClr val="FFFFFF"/>
          </a:solidFill>
          <a:ln w="12700" algn="ctr">
            <a:solidFill>
              <a:schemeClr val="bg2">
                <a:lumMod val="75000"/>
              </a:schemeClr>
            </a:solidFill>
            <a:miter lim="800000"/>
            <a:headEnd/>
            <a:tailEnd/>
          </a:ln>
          <a:effectLst/>
        </p:spPr>
        <p:txBody>
          <a:bodyPr lIns="58500" tIns="29250" rIns="58500" bIns="0" anchor="t" anchorCtr="0"/>
          <a:lstStyle>
            <a:defPPr>
              <a:defRPr lang="en-GB"/>
            </a:defPPr>
            <a:lvl1pPr algn="l" rtl="0" fontAlgn="base">
              <a:spcBef>
                <a:spcPct val="0"/>
              </a:spcBef>
              <a:spcAft>
                <a:spcPct val="0"/>
              </a:spcAft>
              <a:defRPr sz="1000" kern="1200">
                <a:solidFill>
                  <a:schemeClr val="tx1"/>
                </a:solidFill>
                <a:latin typeface="Univers 45 Light" pitchFamily="2" charset="0"/>
                <a:ea typeface="+mn-ea"/>
                <a:cs typeface="+mn-cs"/>
              </a:defRPr>
            </a:lvl1pPr>
            <a:lvl2pPr marL="457200" algn="l" rtl="0" fontAlgn="base">
              <a:spcBef>
                <a:spcPct val="0"/>
              </a:spcBef>
              <a:spcAft>
                <a:spcPct val="0"/>
              </a:spcAft>
              <a:defRPr sz="1000" kern="1200">
                <a:solidFill>
                  <a:schemeClr val="tx1"/>
                </a:solidFill>
                <a:latin typeface="Univers 45 Light" pitchFamily="2" charset="0"/>
                <a:ea typeface="+mn-ea"/>
                <a:cs typeface="+mn-cs"/>
              </a:defRPr>
            </a:lvl2pPr>
            <a:lvl3pPr marL="914400" algn="l" rtl="0" fontAlgn="base">
              <a:spcBef>
                <a:spcPct val="0"/>
              </a:spcBef>
              <a:spcAft>
                <a:spcPct val="0"/>
              </a:spcAft>
              <a:defRPr sz="1000" kern="1200">
                <a:solidFill>
                  <a:schemeClr val="tx1"/>
                </a:solidFill>
                <a:latin typeface="Univers 45 Light" pitchFamily="2" charset="0"/>
                <a:ea typeface="+mn-ea"/>
                <a:cs typeface="+mn-cs"/>
              </a:defRPr>
            </a:lvl3pPr>
            <a:lvl4pPr marL="1371600" algn="l" rtl="0" fontAlgn="base">
              <a:spcBef>
                <a:spcPct val="0"/>
              </a:spcBef>
              <a:spcAft>
                <a:spcPct val="0"/>
              </a:spcAft>
              <a:defRPr sz="1000" kern="1200">
                <a:solidFill>
                  <a:schemeClr val="tx1"/>
                </a:solidFill>
                <a:latin typeface="Univers 45 Light" pitchFamily="2" charset="0"/>
                <a:ea typeface="+mn-ea"/>
                <a:cs typeface="+mn-cs"/>
              </a:defRPr>
            </a:lvl4pPr>
            <a:lvl5pPr marL="1828800" algn="l" rtl="0" fontAlgn="base">
              <a:spcBef>
                <a:spcPct val="0"/>
              </a:spcBef>
              <a:spcAft>
                <a:spcPct val="0"/>
              </a:spcAft>
              <a:defRPr sz="1000" kern="1200">
                <a:solidFill>
                  <a:schemeClr val="tx1"/>
                </a:solidFill>
                <a:latin typeface="Univers 45 Light" pitchFamily="2" charset="0"/>
                <a:ea typeface="+mn-ea"/>
                <a:cs typeface="+mn-cs"/>
              </a:defRPr>
            </a:lvl5pPr>
            <a:lvl6pPr marL="2286000" algn="l" defTabSz="914400" rtl="0" eaLnBrk="1" latinLnBrk="0" hangingPunct="1">
              <a:defRPr sz="1000" kern="1200">
                <a:solidFill>
                  <a:schemeClr val="tx1"/>
                </a:solidFill>
                <a:latin typeface="Univers 45 Light" pitchFamily="2" charset="0"/>
                <a:ea typeface="+mn-ea"/>
                <a:cs typeface="+mn-cs"/>
              </a:defRPr>
            </a:lvl6pPr>
            <a:lvl7pPr marL="2743200" algn="l" defTabSz="914400" rtl="0" eaLnBrk="1" latinLnBrk="0" hangingPunct="1">
              <a:defRPr sz="1000" kern="1200">
                <a:solidFill>
                  <a:schemeClr val="tx1"/>
                </a:solidFill>
                <a:latin typeface="Univers 45 Light" pitchFamily="2" charset="0"/>
                <a:ea typeface="+mn-ea"/>
                <a:cs typeface="+mn-cs"/>
              </a:defRPr>
            </a:lvl7pPr>
            <a:lvl8pPr marL="3200400" algn="l" defTabSz="914400" rtl="0" eaLnBrk="1" latinLnBrk="0" hangingPunct="1">
              <a:defRPr sz="1000" kern="1200">
                <a:solidFill>
                  <a:schemeClr val="tx1"/>
                </a:solidFill>
                <a:latin typeface="Univers 45 Light" pitchFamily="2" charset="0"/>
                <a:ea typeface="+mn-ea"/>
                <a:cs typeface="+mn-cs"/>
              </a:defRPr>
            </a:lvl8pPr>
            <a:lvl9pPr marL="3657600" algn="l" defTabSz="914400" rtl="0" eaLnBrk="1" latinLnBrk="0" hangingPunct="1">
              <a:defRPr sz="1000" kern="1200">
                <a:solidFill>
                  <a:schemeClr val="tx1"/>
                </a:solidFill>
                <a:latin typeface="Univers 45 Light" pitchFamily="2" charset="0"/>
                <a:ea typeface="+mn-ea"/>
                <a:cs typeface="+mn-cs"/>
              </a:defRPr>
            </a:lvl9pPr>
          </a:lstStyle>
          <a:p>
            <a:pPr>
              <a:spcBef>
                <a:spcPts val="0"/>
              </a:spcBef>
              <a:spcAft>
                <a:spcPts val="0"/>
              </a:spcAft>
              <a:defRPr/>
            </a:pPr>
            <a:r>
              <a:rPr lang="zh-CN" altLang="en-US" sz="900" b="1" kern="0" dirty="0">
                <a:latin typeface="微软雅黑" panose="020B0503020204020204" pitchFamily="34" charset="-122"/>
                <a:ea typeface="微软雅黑" panose="020B0503020204020204" pitchFamily="34" charset="-122"/>
                <a:cs typeface="Arial" panose="020B0604020202020204" pitchFamily="34" charset="0"/>
              </a:rPr>
              <a:t>文档管理</a:t>
            </a:r>
            <a:endParaRPr lang="en-US" altLang="zh-CN" sz="900" b="1"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0"/>
              </a:spcBef>
              <a:spcAft>
                <a:spcPts val="0"/>
              </a:spcAft>
              <a:defRPr/>
            </a:pPr>
            <a:r>
              <a:rPr lang="zh-CN" altLang="en-US" sz="900" kern="0" dirty="0">
                <a:latin typeface="微软雅黑" panose="020B0503020204020204" pitchFamily="34" charset="-122"/>
                <a:ea typeface="微软雅黑" panose="020B0503020204020204" pitchFamily="34" charset="-122"/>
                <a:cs typeface="Arial" panose="020B0604020202020204" pitchFamily="34" charset="0"/>
              </a:rPr>
              <a:t>对文档进行创建、存储、传递和销毁等，关键要点</a:t>
            </a:r>
            <a:r>
              <a:rPr lang="en-US" altLang="zh-CN" sz="900" kern="0" dirty="0">
                <a:latin typeface="微软雅黑" panose="020B0503020204020204" pitchFamily="34" charset="-122"/>
                <a:ea typeface="微软雅黑" panose="020B0503020204020204" pitchFamily="34" charset="-122"/>
                <a:cs typeface="Arial" panose="020B0604020202020204" pitchFamily="34" charset="0"/>
              </a:rPr>
              <a:t>:</a:t>
            </a: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项目报告；</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事件纪要；</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项目管理模板；</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重大问题跟踪；</a:t>
            </a:r>
            <a:endParaRPr lang="en-US" altLang="zh-CN" sz="900" dirty="0">
              <a:latin typeface="微软雅黑" panose="020B0503020204020204" pitchFamily="34" charset="-122"/>
              <a:ea typeface="微软雅黑" panose="020B0503020204020204" pitchFamily="34" charset="-122"/>
            </a:endParaRPr>
          </a:p>
          <a:p>
            <a:pPr>
              <a:spcBef>
                <a:spcPts val="0"/>
              </a:spcBef>
              <a:spcAft>
                <a:spcPts val="0"/>
              </a:spcAft>
              <a:defRPr/>
            </a:pPr>
            <a:endParaRPr lang="en-US" altLang="zh-CN" sz="900" dirty="0">
              <a:latin typeface="微软雅黑" panose="020B0503020204020204" pitchFamily="34" charset="-122"/>
              <a:ea typeface="微软雅黑" panose="020B0503020204020204" pitchFamily="34" charset="-122"/>
              <a:cs typeface="Arial" panose="020B0604020202020204" pitchFamily="34" charset="0"/>
            </a:endParaRPr>
          </a:p>
          <a:p>
            <a:pPr defTabSz="742937">
              <a:spcBef>
                <a:spcPts val="0"/>
              </a:spcBef>
              <a:spcAft>
                <a:spcPts val="0"/>
              </a:spcAft>
              <a:defRPr/>
            </a:pPr>
            <a:endParaRPr lang="en-US" altLang="zh-CN" sz="900" dirty="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2" name="肘形连接符 19"/>
          <p:cNvCxnSpPr>
            <a:stCxn id="13" idx="1"/>
            <a:endCxn id="9" idx="3"/>
          </p:cNvCxnSpPr>
          <p:nvPr/>
        </p:nvCxnSpPr>
        <p:spPr>
          <a:xfrm rot="10800000" flipV="1">
            <a:off x="3230921" y="2171033"/>
            <a:ext cx="867369" cy="792"/>
          </a:xfrm>
          <a:prstGeom prst="bentConnector3">
            <a:avLst>
              <a:gd name="adj1" fmla="val 50000"/>
            </a:avLst>
          </a:prstGeom>
          <a:ln w="19050">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肘形连接符 200"/>
          <p:cNvCxnSpPr>
            <a:stCxn id="15" idx="1"/>
            <a:endCxn id="7" idx="3"/>
          </p:cNvCxnSpPr>
          <p:nvPr/>
        </p:nvCxnSpPr>
        <p:spPr>
          <a:xfrm rot="10800000" flipV="1">
            <a:off x="3230921" y="2680603"/>
            <a:ext cx="867369" cy="579970"/>
          </a:xfrm>
          <a:prstGeom prst="bentConnector3">
            <a:avLst>
              <a:gd name="adj1" fmla="val 50000"/>
            </a:avLst>
          </a:prstGeom>
          <a:ln w="19050">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肘形连接符 201"/>
          <p:cNvCxnSpPr>
            <a:stCxn id="17" idx="1"/>
            <a:endCxn id="8" idx="3"/>
          </p:cNvCxnSpPr>
          <p:nvPr/>
        </p:nvCxnSpPr>
        <p:spPr>
          <a:xfrm rot="10800000" flipV="1">
            <a:off x="3230921" y="3190172"/>
            <a:ext cx="867369" cy="1159147"/>
          </a:xfrm>
          <a:prstGeom prst="bentConnector3">
            <a:avLst>
              <a:gd name="adj1" fmla="val 50000"/>
            </a:avLst>
          </a:prstGeom>
          <a:ln w="19050">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肘形连接符 218"/>
          <p:cNvCxnSpPr>
            <a:stCxn id="5" idx="1"/>
            <a:endCxn id="14" idx="3"/>
          </p:cNvCxnSpPr>
          <p:nvPr/>
        </p:nvCxnSpPr>
        <p:spPr>
          <a:xfrm rot="10800000">
            <a:off x="7754436" y="2680603"/>
            <a:ext cx="1189484" cy="579428"/>
          </a:xfrm>
          <a:prstGeom prst="bentConnector3">
            <a:avLst>
              <a:gd name="adj1" fmla="val 50000"/>
            </a:avLst>
          </a:prstGeom>
          <a:ln w="19050">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6" name="图片 68"/>
          <p:cNvPicPr>
            <a:picLocks noChangeAspect="1"/>
          </p:cNvPicPr>
          <p:nvPr/>
        </p:nvPicPr>
        <p:blipFill>
          <a:blip r:embed="rId3"/>
          <a:stretch>
            <a:fillRect/>
          </a:stretch>
        </p:blipFill>
        <p:spPr>
          <a:xfrm>
            <a:off x="2321995" y="3238179"/>
            <a:ext cx="728000" cy="468000"/>
          </a:xfrm>
          <a:prstGeom prst="rect">
            <a:avLst/>
          </a:prstGeom>
        </p:spPr>
      </p:pic>
      <p:pic>
        <p:nvPicPr>
          <p:cNvPr id="37" name="图片 70"/>
          <p:cNvPicPr>
            <a:picLocks noChangeAspect="1"/>
          </p:cNvPicPr>
          <p:nvPr/>
        </p:nvPicPr>
        <p:blipFill>
          <a:blip r:embed="rId4"/>
          <a:stretch>
            <a:fillRect/>
          </a:stretch>
        </p:blipFill>
        <p:spPr>
          <a:xfrm>
            <a:off x="2377280" y="4320278"/>
            <a:ext cx="617445" cy="468000"/>
          </a:xfrm>
          <a:prstGeom prst="rect">
            <a:avLst/>
          </a:prstGeom>
        </p:spPr>
      </p:pic>
      <p:sp>
        <p:nvSpPr>
          <p:cNvPr id="38" name="Rectangle 796"/>
          <p:cNvSpPr>
            <a:spLocks noChangeArrowheads="1"/>
          </p:cNvSpPr>
          <p:nvPr/>
        </p:nvSpPr>
        <p:spPr bwMode="auto">
          <a:xfrm>
            <a:off x="8943920" y="1644783"/>
            <a:ext cx="2632500" cy="1053000"/>
          </a:xfrm>
          <a:prstGeom prst="rect">
            <a:avLst/>
          </a:prstGeom>
          <a:solidFill>
            <a:srgbClr val="FFFFFF"/>
          </a:solidFill>
          <a:ln w="12700" algn="ctr">
            <a:solidFill>
              <a:schemeClr val="bg2">
                <a:lumMod val="75000"/>
              </a:schemeClr>
            </a:solidFill>
            <a:miter lim="800000"/>
            <a:headEnd/>
            <a:tailEnd/>
          </a:ln>
          <a:effectLst/>
        </p:spPr>
        <p:txBody>
          <a:bodyPr lIns="58500" tIns="29250" rIns="58500" bIns="0" anchor="t" anchorCtr="0"/>
          <a:lstStyle>
            <a:defPPr>
              <a:defRPr lang="en-GB"/>
            </a:defPPr>
            <a:lvl1pPr algn="l" rtl="0" fontAlgn="base">
              <a:spcBef>
                <a:spcPct val="0"/>
              </a:spcBef>
              <a:spcAft>
                <a:spcPct val="0"/>
              </a:spcAft>
              <a:defRPr sz="1000" kern="1200">
                <a:solidFill>
                  <a:schemeClr val="tx1"/>
                </a:solidFill>
                <a:latin typeface="Univers 45 Light" pitchFamily="2" charset="0"/>
                <a:ea typeface="+mn-ea"/>
                <a:cs typeface="+mn-cs"/>
              </a:defRPr>
            </a:lvl1pPr>
            <a:lvl2pPr marL="457200" algn="l" rtl="0" fontAlgn="base">
              <a:spcBef>
                <a:spcPct val="0"/>
              </a:spcBef>
              <a:spcAft>
                <a:spcPct val="0"/>
              </a:spcAft>
              <a:defRPr sz="1000" kern="1200">
                <a:solidFill>
                  <a:schemeClr val="tx1"/>
                </a:solidFill>
                <a:latin typeface="Univers 45 Light" pitchFamily="2" charset="0"/>
                <a:ea typeface="+mn-ea"/>
                <a:cs typeface="+mn-cs"/>
              </a:defRPr>
            </a:lvl2pPr>
            <a:lvl3pPr marL="914400" algn="l" rtl="0" fontAlgn="base">
              <a:spcBef>
                <a:spcPct val="0"/>
              </a:spcBef>
              <a:spcAft>
                <a:spcPct val="0"/>
              </a:spcAft>
              <a:defRPr sz="1000" kern="1200">
                <a:solidFill>
                  <a:schemeClr val="tx1"/>
                </a:solidFill>
                <a:latin typeface="Univers 45 Light" pitchFamily="2" charset="0"/>
                <a:ea typeface="+mn-ea"/>
                <a:cs typeface="+mn-cs"/>
              </a:defRPr>
            </a:lvl3pPr>
            <a:lvl4pPr marL="1371600" algn="l" rtl="0" fontAlgn="base">
              <a:spcBef>
                <a:spcPct val="0"/>
              </a:spcBef>
              <a:spcAft>
                <a:spcPct val="0"/>
              </a:spcAft>
              <a:defRPr sz="1000" kern="1200">
                <a:solidFill>
                  <a:schemeClr val="tx1"/>
                </a:solidFill>
                <a:latin typeface="Univers 45 Light" pitchFamily="2" charset="0"/>
                <a:ea typeface="+mn-ea"/>
                <a:cs typeface="+mn-cs"/>
              </a:defRPr>
            </a:lvl4pPr>
            <a:lvl5pPr marL="1828800" algn="l" rtl="0" fontAlgn="base">
              <a:spcBef>
                <a:spcPct val="0"/>
              </a:spcBef>
              <a:spcAft>
                <a:spcPct val="0"/>
              </a:spcAft>
              <a:defRPr sz="1000" kern="1200">
                <a:solidFill>
                  <a:schemeClr val="tx1"/>
                </a:solidFill>
                <a:latin typeface="Univers 45 Light" pitchFamily="2" charset="0"/>
                <a:ea typeface="+mn-ea"/>
                <a:cs typeface="+mn-cs"/>
              </a:defRPr>
            </a:lvl5pPr>
            <a:lvl6pPr marL="2286000" algn="l" defTabSz="914400" rtl="0" eaLnBrk="1" latinLnBrk="0" hangingPunct="1">
              <a:defRPr sz="1000" kern="1200">
                <a:solidFill>
                  <a:schemeClr val="tx1"/>
                </a:solidFill>
                <a:latin typeface="Univers 45 Light" pitchFamily="2" charset="0"/>
                <a:ea typeface="+mn-ea"/>
                <a:cs typeface="+mn-cs"/>
              </a:defRPr>
            </a:lvl6pPr>
            <a:lvl7pPr marL="2743200" algn="l" defTabSz="914400" rtl="0" eaLnBrk="1" latinLnBrk="0" hangingPunct="1">
              <a:defRPr sz="1000" kern="1200">
                <a:solidFill>
                  <a:schemeClr val="tx1"/>
                </a:solidFill>
                <a:latin typeface="Univers 45 Light" pitchFamily="2" charset="0"/>
                <a:ea typeface="+mn-ea"/>
                <a:cs typeface="+mn-cs"/>
              </a:defRPr>
            </a:lvl7pPr>
            <a:lvl8pPr marL="3200400" algn="l" defTabSz="914400" rtl="0" eaLnBrk="1" latinLnBrk="0" hangingPunct="1">
              <a:defRPr sz="1000" kern="1200">
                <a:solidFill>
                  <a:schemeClr val="tx1"/>
                </a:solidFill>
                <a:latin typeface="Univers 45 Light" pitchFamily="2" charset="0"/>
                <a:ea typeface="+mn-ea"/>
                <a:cs typeface="+mn-cs"/>
              </a:defRPr>
            </a:lvl8pPr>
            <a:lvl9pPr marL="3657600" algn="l" defTabSz="914400" rtl="0" eaLnBrk="1" latinLnBrk="0" hangingPunct="1">
              <a:defRPr sz="1000" kern="1200">
                <a:solidFill>
                  <a:schemeClr val="tx1"/>
                </a:solidFill>
                <a:latin typeface="Univers 45 Light" pitchFamily="2" charset="0"/>
                <a:ea typeface="+mn-ea"/>
                <a:cs typeface="+mn-cs"/>
              </a:defRPr>
            </a:lvl9pPr>
          </a:lstStyle>
          <a:p>
            <a:pPr>
              <a:spcBef>
                <a:spcPts val="0"/>
              </a:spcBef>
              <a:spcAft>
                <a:spcPts val="0"/>
              </a:spcAft>
              <a:defRPr/>
            </a:pPr>
            <a:r>
              <a:rPr lang="zh-CN" altLang="en-US" sz="900" b="1" kern="0" dirty="0">
                <a:latin typeface="微软雅黑" panose="020B0503020204020204" pitchFamily="34" charset="-122"/>
                <a:ea typeface="微软雅黑" panose="020B0503020204020204" pitchFamily="34" charset="-122"/>
                <a:cs typeface="Arial" panose="020B0604020202020204" pitchFamily="34" charset="0"/>
              </a:rPr>
              <a:t>成本管理</a:t>
            </a:r>
            <a:endParaRPr lang="en-US" altLang="zh-CN" sz="900" b="1"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0"/>
              </a:spcBef>
              <a:spcAft>
                <a:spcPts val="0"/>
              </a:spcAft>
              <a:defRPr/>
            </a:pPr>
            <a:r>
              <a:rPr lang="zh-CN" altLang="en-US" sz="900" kern="0" dirty="0">
                <a:latin typeface="微软雅黑" panose="020B0503020204020204" pitchFamily="34" charset="-122"/>
                <a:ea typeface="微软雅黑" panose="020B0503020204020204" pitchFamily="34" charset="-122"/>
                <a:cs typeface="Arial" panose="020B0604020202020204" pitchFamily="34" charset="0"/>
              </a:rPr>
              <a:t>为使项目在预算内完成而对成本进行管理的整个过程，关键要点：</a:t>
            </a:r>
            <a:endParaRPr lang="en-US" altLang="zh-CN" sz="900" kern="0" dirty="0">
              <a:latin typeface="微软雅黑" panose="020B0503020204020204" pitchFamily="34" charset="-122"/>
              <a:ea typeface="微软雅黑" panose="020B0503020204020204" pitchFamily="34" charset="-122"/>
              <a:cs typeface="Arial" panose="020B0604020202020204" pitchFamily="34" charset="0"/>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成本构成管理；</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估算成本；</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控制成本；</a:t>
            </a:r>
            <a:endParaRPr lang="en-GB" sz="900" dirty="0">
              <a:latin typeface="微软雅黑" panose="020B0503020204020204" pitchFamily="34" charset="-122"/>
              <a:ea typeface="微软雅黑" panose="020B0503020204020204" pitchFamily="34" charset="-122"/>
            </a:endParaRPr>
          </a:p>
        </p:txBody>
      </p:sp>
      <p:cxnSp>
        <p:nvCxnSpPr>
          <p:cNvPr id="39" name="肘形连接符 259"/>
          <p:cNvCxnSpPr>
            <a:stCxn id="18" idx="1"/>
            <a:endCxn id="10" idx="3"/>
          </p:cNvCxnSpPr>
          <p:nvPr/>
        </p:nvCxnSpPr>
        <p:spPr>
          <a:xfrm rot="10800000" flipV="1">
            <a:off x="3230921" y="3699743"/>
            <a:ext cx="867369" cy="1738323"/>
          </a:xfrm>
          <a:prstGeom prst="bentConnector3">
            <a:avLst>
              <a:gd name="adj1" fmla="val 50000"/>
            </a:avLst>
          </a:prstGeom>
          <a:ln w="19050">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0" name="图片 66"/>
          <p:cNvPicPr preferRelativeResize="0">
            <a:picLocks/>
          </p:cNvPicPr>
          <p:nvPr/>
        </p:nvPicPr>
        <p:blipFill>
          <a:blip r:embed="rId5"/>
          <a:stretch>
            <a:fillRect/>
          </a:stretch>
        </p:blipFill>
        <p:spPr>
          <a:xfrm>
            <a:off x="2451995" y="5353790"/>
            <a:ext cx="468000" cy="468000"/>
          </a:xfrm>
          <a:prstGeom prst="rect">
            <a:avLst/>
          </a:prstGeom>
        </p:spPr>
      </p:pic>
      <p:sp>
        <p:nvSpPr>
          <p:cNvPr id="41" name="Rectangle 795"/>
          <p:cNvSpPr>
            <a:spLocks noChangeArrowheads="1"/>
          </p:cNvSpPr>
          <p:nvPr/>
        </p:nvSpPr>
        <p:spPr bwMode="auto">
          <a:xfrm>
            <a:off x="8943920" y="3822278"/>
            <a:ext cx="2632500" cy="1053000"/>
          </a:xfrm>
          <a:prstGeom prst="rect">
            <a:avLst/>
          </a:prstGeom>
          <a:solidFill>
            <a:srgbClr val="FFFFFF"/>
          </a:solidFill>
          <a:ln w="12700" algn="ctr">
            <a:solidFill>
              <a:schemeClr val="bg2">
                <a:lumMod val="75000"/>
              </a:schemeClr>
            </a:solidFill>
            <a:miter lim="800000"/>
            <a:headEnd/>
            <a:tailEnd/>
          </a:ln>
          <a:effectLst/>
        </p:spPr>
        <p:txBody>
          <a:bodyPr lIns="58500" tIns="29250" rIns="58500" bIns="0" anchor="t" anchorCtr="0"/>
          <a:lstStyle>
            <a:defPPr>
              <a:defRPr lang="en-GB"/>
            </a:defPPr>
            <a:lvl1pPr algn="l" rtl="0" fontAlgn="base">
              <a:spcBef>
                <a:spcPct val="0"/>
              </a:spcBef>
              <a:spcAft>
                <a:spcPct val="0"/>
              </a:spcAft>
              <a:defRPr sz="1000" kern="1200">
                <a:solidFill>
                  <a:schemeClr val="tx1"/>
                </a:solidFill>
                <a:latin typeface="Univers 45 Light" pitchFamily="2" charset="0"/>
                <a:ea typeface="+mn-ea"/>
                <a:cs typeface="+mn-cs"/>
              </a:defRPr>
            </a:lvl1pPr>
            <a:lvl2pPr marL="457200" algn="l" rtl="0" fontAlgn="base">
              <a:spcBef>
                <a:spcPct val="0"/>
              </a:spcBef>
              <a:spcAft>
                <a:spcPct val="0"/>
              </a:spcAft>
              <a:defRPr sz="1000" kern="1200">
                <a:solidFill>
                  <a:schemeClr val="tx1"/>
                </a:solidFill>
                <a:latin typeface="Univers 45 Light" pitchFamily="2" charset="0"/>
                <a:ea typeface="+mn-ea"/>
                <a:cs typeface="+mn-cs"/>
              </a:defRPr>
            </a:lvl2pPr>
            <a:lvl3pPr marL="914400" algn="l" rtl="0" fontAlgn="base">
              <a:spcBef>
                <a:spcPct val="0"/>
              </a:spcBef>
              <a:spcAft>
                <a:spcPct val="0"/>
              </a:spcAft>
              <a:defRPr sz="1000" kern="1200">
                <a:solidFill>
                  <a:schemeClr val="tx1"/>
                </a:solidFill>
                <a:latin typeface="Univers 45 Light" pitchFamily="2" charset="0"/>
                <a:ea typeface="+mn-ea"/>
                <a:cs typeface="+mn-cs"/>
              </a:defRPr>
            </a:lvl3pPr>
            <a:lvl4pPr marL="1371600" algn="l" rtl="0" fontAlgn="base">
              <a:spcBef>
                <a:spcPct val="0"/>
              </a:spcBef>
              <a:spcAft>
                <a:spcPct val="0"/>
              </a:spcAft>
              <a:defRPr sz="1000" kern="1200">
                <a:solidFill>
                  <a:schemeClr val="tx1"/>
                </a:solidFill>
                <a:latin typeface="Univers 45 Light" pitchFamily="2" charset="0"/>
                <a:ea typeface="+mn-ea"/>
                <a:cs typeface="+mn-cs"/>
              </a:defRPr>
            </a:lvl4pPr>
            <a:lvl5pPr marL="1828800" algn="l" rtl="0" fontAlgn="base">
              <a:spcBef>
                <a:spcPct val="0"/>
              </a:spcBef>
              <a:spcAft>
                <a:spcPct val="0"/>
              </a:spcAft>
              <a:defRPr sz="1000" kern="1200">
                <a:solidFill>
                  <a:schemeClr val="tx1"/>
                </a:solidFill>
                <a:latin typeface="Univers 45 Light" pitchFamily="2" charset="0"/>
                <a:ea typeface="+mn-ea"/>
                <a:cs typeface="+mn-cs"/>
              </a:defRPr>
            </a:lvl5pPr>
            <a:lvl6pPr marL="2286000" algn="l" defTabSz="914400" rtl="0" eaLnBrk="1" latinLnBrk="0" hangingPunct="1">
              <a:defRPr sz="1000" kern="1200">
                <a:solidFill>
                  <a:schemeClr val="tx1"/>
                </a:solidFill>
                <a:latin typeface="Univers 45 Light" pitchFamily="2" charset="0"/>
                <a:ea typeface="+mn-ea"/>
                <a:cs typeface="+mn-cs"/>
              </a:defRPr>
            </a:lvl6pPr>
            <a:lvl7pPr marL="2743200" algn="l" defTabSz="914400" rtl="0" eaLnBrk="1" latinLnBrk="0" hangingPunct="1">
              <a:defRPr sz="1000" kern="1200">
                <a:solidFill>
                  <a:schemeClr val="tx1"/>
                </a:solidFill>
                <a:latin typeface="Univers 45 Light" pitchFamily="2" charset="0"/>
                <a:ea typeface="+mn-ea"/>
                <a:cs typeface="+mn-cs"/>
              </a:defRPr>
            </a:lvl7pPr>
            <a:lvl8pPr marL="3200400" algn="l" defTabSz="914400" rtl="0" eaLnBrk="1" latinLnBrk="0" hangingPunct="1">
              <a:defRPr sz="1000" kern="1200">
                <a:solidFill>
                  <a:schemeClr val="tx1"/>
                </a:solidFill>
                <a:latin typeface="Univers 45 Light" pitchFamily="2" charset="0"/>
                <a:ea typeface="+mn-ea"/>
                <a:cs typeface="+mn-cs"/>
              </a:defRPr>
            </a:lvl8pPr>
            <a:lvl9pPr marL="3657600" algn="l" defTabSz="914400" rtl="0" eaLnBrk="1" latinLnBrk="0" hangingPunct="1">
              <a:defRPr sz="1000" kern="1200">
                <a:solidFill>
                  <a:schemeClr val="tx1"/>
                </a:solidFill>
                <a:latin typeface="Univers 45 Light" pitchFamily="2" charset="0"/>
                <a:ea typeface="+mn-ea"/>
                <a:cs typeface="+mn-cs"/>
              </a:defRPr>
            </a:lvl9pPr>
          </a:lstStyle>
          <a:p>
            <a:pPr>
              <a:spcBef>
                <a:spcPts val="0"/>
              </a:spcBef>
              <a:spcAft>
                <a:spcPts val="0"/>
              </a:spcAft>
              <a:defRPr/>
            </a:pPr>
            <a:r>
              <a:rPr lang="zh-CN" altLang="en-US" sz="900" b="1" kern="0" dirty="0">
                <a:latin typeface="微软雅黑" panose="020B0503020204020204" pitchFamily="34" charset="-122"/>
                <a:ea typeface="微软雅黑" panose="020B0503020204020204" pitchFamily="34" charset="-122"/>
                <a:cs typeface="Arial" panose="020B0604020202020204" pitchFamily="34" charset="0"/>
              </a:rPr>
              <a:t>资源管理</a:t>
            </a:r>
            <a:endParaRPr lang="en-US" altLang="zh-CN" sz="900" b="1"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0"/>
              </a:spcBef>
              <a:spcAft>
                <a:spcPts val="0"/>
              </a:spcAft>
              <a:defRPr/>
            </a:pPr>
            <a:r>
              <a:rPr lang="zh-CN" altLang="en-US" sz="900" kern="0" dirty="0">
                <a:latin typeface="微软雅黑" panose="020B0503020204020204" pitchFamily="34" charset="-122"/>
                <a:ea typeface="微软雅黑" panose="020B0503020204020204" pitchFamily="34" charset="-122"/>
                <a:cs typeface="Arial" panose="020B0604020202020204" pitchFamily="34" charset="0"/>
              </a:rPr>
              <a:t>组织、管理和领导项目团队和人员，关键要点：</a:t>
            </a:r>
            <a:endParaRPr lang="en-US" altLang="zh-CN" sz="900" kern="0" dirty="0">
              <a:latin typeface="微软雅黑" panose="020B0503020204020204" pitchFamily="34" charset="-122"/>
              <a:ea typeface="微软雅黑" panose="020B0503020204020204" pitchFamily="34" charset="-122"/>
              <a:cs typeface="Arial" panose="020B0604020202020204" pitchFamily="34" charset="0"/>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管理方案设计；</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组建与建设；</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监控与变化；</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考核与评价；</a:t>
            </a:r>
            <a:endParaRPr lang="en-US" altLang="zh-CN" sz="900" dirty="0">
              <a:latin typeface="微软雅黑" panose="020B0503020204020204" pitchFamily="34" charset="-122"/>
              <a:ea typeface="微软雅黑" panose="020B0503020204020204" pitchFamily="34" charset="-122"/>
            </a:endParaRPr>
          </a:p>
        </p:txBody>
      </p:sp>
      <p:pic>
        <p:nvPicPr>
          <p:cNvPr id="42" name="图片 75"/>
          <p:cNvPicPr>
            <a:picLocks noChangeAspect="1"/>
          </p:cNvPicPr>
          <p:nvPr/>
        </p:nvPicPr>
        <p:blipFill>
          <a:blip r:embed="rId6"/>
          <a:stretch>
            <a:fillRect/>
          </a:stretch>
        </p:blipFill>
        <p:spPr>
          <a:xfrm>
            <a:off x="10243778" y="4344943"/>
            <a:ext cx="1072030" cy="417593"/>
          </a:xfrm>
          <a:prstGeom prst="rect">
            <a:avLst/>
          </a:prstGeom>
        </p:spPr>
      </p:pic>
      <p:pic>
        <p:nvPicPr>
          <p:cNvPr id="43" name="图片 115"/>
          <p:cNvPicPr>
            <a:picLocks noChangeAspect="1"/>
          </p:cNvPicPr>
          <p:nvPr/>
        </p:nvPicPr>
        <p:blipFill>
          <a:blip r:embed="rId7"/>
          <a:stretch>
            <a:fillRect/>
          </a:stretch>
        </p:blipFill>
        <p:spPr>
          <a:xfrm>
            <a:off x="10260485" y="5328620"/>
            <a:ext cx="1038616" cy="517271"/>
          </a:xfrm>
          <a:prstGeom prst="rect">
            <a:avLst/>
          </a:prstGeom>
        </p:spPr>
      </p:pic>
      <p:cxnSp>
        <p:nvCxnSpPr>
          <p:cNvPr id="44" name="肘形连接符 219"/>
          <p:cNvCxnSpPr>
            <a:stCxn id="38" idx="1"/>
            <a:endCxn id="12" idx="3"/>
          </p:cNvCxnSpPr>
          <p:nvPr/>
        </p:nvCxnSpPr>
        <p:spPr>
          <a:xfrm rot="10800000">
            <a:off x="7754436" y="2171033"/>
            <a:ext cx="1189484" cy="250"/>
          </a:xfrm>
          <a:prstGeom prst="bentConnector3">
            <a:avLst>
              <a:gd name="adj1" fmla="val 50000"/>
            </a:avLst>
          </a:prstGeom>
          <a:ln w="19050">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肘形连接符 285"/>
          <p:cNvCxnSpPr>
            <a:stCxn id="41" idx="1"/>
            <a:endCxn id="16" idx="3"/>
          </p:cNvCxnSpPr>
          <p:nvPr/>
        </p:nvCxnSpPr>
        <p:spPr>
          <a:xfrm rot="10800000">
            <a:off x="7754436" y="3190174"/>
            <a:ext cx="1189484" cy="1158605"/>
          </a:xfrm>
          <a:prstGeom prst="bentConnector3">
            <a:avLst>
              <a:gd name="adj1" fmla="val 50000"/>
            </a:avLst>
          </a:prstGeom>
          <a:ln w="19050">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肘形连接符 287"/>
          <p:cNvCxnSpPr>
            <a:stCxn id="31" idx="1"/>
            <a:endCxn id="11" idx="3"/>
          </p:cNvCxnSpPr>
          <p:nvPr/>
        </p:nvCxnSpPr>
        <p:spPr>
          <a:xfrm rot="10800000">
            <a:off x="7754436" y="3699745"/>
            <a:ext cx="1189484" cy="1737781"/>
          </a:xfrm>
          <a:prstGeom prst="bentConnector3">
            <a:avLst>
              <a:gd name="adj1" fmla="val 50000"/>
            </a:avLst>
          </a:prstGeom>
          <a:ln w="19050">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7" name="Rectangle 790"/>
          <p:cNvSpPr>
            <a:spLocks noChangeArrowheads="1"/>
          </p:cNvSpPr>
          <p:nvPr/>
        </p:nvSpPr>
        <p:spPr bwMode="auto">
          <a:xfrm>
            <a:off x="4098289" y="4901861"/>
            <a:ext cx="3656250" cy="1053000"/>
          </a:xfrm>
          <a:prstGeom prst="rect">
            <a:avLst/>
          </a:prstGeom>
          <a:solidFill>
            <a:srgbClr val="FFFFFF"/>
          </a:solidFill>
          <a:ln w="12700" algn="ctr">
            <a:solidFill>
              <a:schemeClr val="bg2">
                <a:lumMod val="75000"/>
              </a:schemeClr>
            </a:solidFill>
            <a:miter lim="800000"/>
            <a:headEnd/>
            <a:tailEnd/>
          </a:ln>
          <a:effectLst/>
        </p:spPr>
        <p:txBody>
          <a:bodyPr lIns="58500" tIns="29250" rIns="58500" bIns="0" anchor="t" anchorCtr="0"/>
          <a:lstStyle>
            <a:defPPr>
              <a:defRPr lang="en-GB"/>
            </a:defPPr>
            <a:lvl1pPr algn="l" rtl="0" fontAlgn="base">
              <a:spcBef>
                <a:spcPct val="0"/>
              </a:spcBef>
              <a:spcAft>
                <a:spcPct val="0"/>
              </a:spcAft>
              <a:defRPr sz="1000" kern="1200">
                <a:solidFill>
                  <a:schemeClr val="tx1"/>
                </a:solidFill>
                <a:latin typeface="Univers 45 Light" pitchFamily="2" charset="0"/>
                <a:ea typeface="+mn-ea"/>
                <a:cs typeface="+mn-cs"/>
              </a:defRPr>
            </a:lvl1pPr>
            <a:lvl2pPr marL="457200" algn="l" rtl="0" fontAlgn="base">
              <a:spcBef>
                <a:spcPct val="0"/>
              </a:spcBef>
              <a:spcAft>
                <a:spcPct val="0"/>
              </a:spcAft>
              <a:defRPr sz="1000" kern="1200">
                <a:solidFill>
                  <a:schemeClr val="tx1"/>
                </a:solidFill>
                <a:latin typeface="Univers 45 Light" pitchFamily="2" charset="0"/>
                <a:ea typeface="+mn-ea"/>
                <a:cs typeface="+mn-cs"/>
              </a:defRPr>
            </a:lvl2pPr>
            <a:lvl3pPr marL="914400" algn="l" rtl="0" fontAlgn="base">
              <a:spcBef>
                <a:spcPct val="0"/>
              </a:spcBef>
              <a:spcAft>
                <a:spcPct val="0"/>
              </a:spcAft>
              <a:defRPr sz="1000" kern="1200">
                <a:solidFill>
                  <a:schemeClr val="tx1"/>
                </a:solidFill>
                <a:latin typeface="Univers 45 Light" pitchFamily="2" charset="0"/>
                <a:ea typeface="+mn-ea"/>
                <a:cs typeface="+mn-cs"/>
              </a:defRPr>
            </a:lvl3pPr>
            <a:lvl4pPr marL="1371600" algn="l" rtl="0" fontAlgn="base">
              <a:spcBef>
                <a:spcPct val="0"/>
              </a:spcBef>
              <a:spcAft>
                <a:spcPct val="0"/>
              </a:spcAft>
              <a:defRPr sz="1000" kern="1200">
                <a:solidFill>
                  <a:schemeClr val="tx1"/>
                </a:solidFill>
                <a:latin typeface="Univers 45 Light" pitchFamily="2" charset="0"/>
                <a:ea typeface="+mn-ea"/>
                <a:cs typeface="+mn-cs"/>
              </a:defRPr>
            </a:lvl4pPr>
            <a:lvl5pPr marL="1828800" algn="l" rtl="0" fontAlgn="base">
              <a:spcBef>
                <a:spcPct val="0"/>
              </a:spcBef>
              <a:spcAft>
                <a:spcPct val="0"/>
              </a:spcAft>
              <a:defRPr sz="1000" kern="1200">
                <a:solidFill>
                  <a:schemeClr val="tx1"/>
                </a:solidFill>
                <a:latin typeface="Univers 45 Light" pitchFamily="2" charset="0"/>
                <a:ea typeface="+mn-ea"/>
                <a:cs typeface="+mn-cs"/>
              </a:defRPr>
            </a:lvl5pPr>
            <a:lvl6pPr marL="2286000" algn="l" defTabSz="914400" rtl="0" eaLnBrk="1" latinLnBrk="0" hangingPunct="1">
              <a:defRPr sz="1000" kern="1200">
                <a:solidFill>
                  <a:schemeClr val="tx1"/>
                </a:solidFill>
                <a:latin typeface="Univers 45 Light" pitchFamily="2" charset="0"/>
                <a:ea typeface="+mn-ea"/>
                <a:cs typeface="+mn-cs"/>
              </a:defRPr>
            </a:lvl6pPr>
            <a:lvl7pPr marL="2743200" algn="l" defTabSz="914400" rtl="0" eaLnBrk="1" latinLnBrk="0" hangingPunct="1">
              <a:defRPr sz="1000" kern="1200">
                <a:solidFill>
                  <a:schemeClr val="tx1"/>
                </a:solidFill>
                <a:latin typeface="Univers 45 Light" pitchFamily="2" charset="0"/>
                <a:ea typeface="+mn-ea"/>
                <a:cs typeface="+mn-cs"/>
              </a:defRPr>
            </a:lvl7pPr>
            <a:lvl8pPr marL="3200400" algn="l" defTabSz="914400" rtl="0" eaLnBrk="1" latinLnBrk="0" hangingPunct="1">
              <a:defRPr sz="1000" kern="1200">
                <a:solidFill>
                  <a:schemeClr val="tx1"/>
                </a:solidFill>
                <a:latin typeface="Univers 45 Light" pitchFamily="2" charset="0"/>
                <a:ea typeface="+mn-ea"/>
                <a:cs typeface="+mn-cs"/>
              </a:defRPr>
            </a:lvl8pPr>
            <a:lvl9pPr marL="3657600" algn="l" defTabSz="914400" rtl="0" eaLnBrk="1" latinLnBrk="0" hangingPunct="1">
              <a:defRPr sz="1000" kern="1200">
                <a:solidFill>
                  <a:schemeClr val="tx1"/>
                </a:solidFill>
                <a:latin typeface="Univers 45 Light" pitchFamily="2" charset="0"/>
                <a:ea typeface="+mn-ea"/>
                <a:cs typeface="+mn-cs"/>
              </a:defRPr>
            </a:lvl9pPr>
          </a:lstStyle>
          <a:p>
            <a:pPr marL="0" lvl="1" indent="-145753">
              <a:spcBef>
                <a:spcPts val="0"/>
              </a:spcBef>
              <a:spcAft>
                <a:spcPts val="0"/>
              </a:spcAft>
              <a:defRPr/>
            </a:pPr>
            <a:r>
              <a:rPr lang="zh-CN" altLang="en-US" sz="900" b="1" kern="0" dirty="0">
                <a:latin typeface="微软雅黑" panose="020B0503020204020204" pitchFamily="34" charset="-122"/>
                <a:ea typeface="微软雅黑" panose="020B0503020204020204" pitchFamily="34" charset="-122"/>
                <a:cs typeface="Arial" panose="020B0604020202020204" pitchFamily="34" charset="0"/>
              </a:rPr>
              <a:t>验收管理</a:t>
            </a:r>
            <a:endParaRPr lang="en-US" altLang="zh-CN" sz="900" b="1" kern="0" dirty="0">
              <a:latin typeface="微软雅黑" panose="020B0503020204020204" pitchFamily="34" charset="-122"/>
              <a:ea typeface="微软雅黑" panose="020B0503020204020204" pitchFamily="34" charset="-122"/>
              <a:cs typeface="Arial" panose="020B0604020202020204" pitchFamily="34" charset="0"/>
            </a:endParaRPr>
          </a:p>
          <a:p>
            <a:pPr marL="0" lvl="1" indent="-145753">
              <a:spcBef>
                <a:spcPts val="0"/>
              </a:spcBef>
              <a:spcAft>
                <a:spcPts val="0"/>
              </a:spcAft>
              <a:defRPr/>
            </a:pPr>
            <a:r>
              <a:rPr lang="zh-CN" altLang="en-GB" sz="900" kern="0" dirty="0">
                <a:latin typeface="微软雅黑" panose="020B0503020204020204" pitchFamily="34" charset="-122"/>
                <a:ea typeface="微软雅黑" panose="020B0503020204020204" pitchFamily="34" charset="-122"/>
                <a:cs typeface="Arial" panose="020B0604020202020204" pitchFamily="34" charset="0"/>
              </a:rPr>
              <a:t>在项目终止前，为达到项目目标及管理部门的检验所做的准备工作</a:t>
            </a:r>
            <a:r>
              <a:rPr lang="zh-CN" altLang="en-US" sz="900" kern="0" dirty="0">
                <a:latin typeface="微软雅黑" panose="020B0503020204020204" pitchFamily="34" charset="-122"/>
                <a:ea typeface="微软雅黑" panose="020B0503020204020204" pitchFamily="34" charset="-122"/>
                <a:cs typeface="Arial" panose="020B0604020202020204" pitchFamily="34" charset="0"/>
              </a:rPr>
              <a:t>：</a:t>
            </a:r>
            <a:endParaRPr lang="zh-CN" altLang="en-GB" sz="900" kern="0" dirty="0">
              <a:latin typeface="微软雅黑" panose="020B0503020204020204" pitchFamily="34" charset="-122"/>
              <a:ea typeface="微软雅黑" panose="020B0503020204020204" pitchFamily="34" charset="-122"/>
              <a:cs typeface="Arial" panose="020B0604020202020204" pitchFamily="34" charset="0"/>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项目合同考核指标达标情况；</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项目工作内容与工作目标的一致性；</a:t>
            </a:r>
            <a:endParaRPr lang="en-US" altLang="zh-CN" sz="900" dirty="0">
              <a:latin typeface="微软雅黑" panose="020B0503020204020204" pitchFamily="34" charset="-122"/>
              <a:ea typeface="微软雅黑" panose="020B0503020204020204" pitchFamily="34" charset="-122"/>
            </a:endParaRPr>
          </a:p>
          <a:p>
            <a:pPr marL="92075" lvl="1" indent="-92075" fontAlgn="auto">
              <a:spcBef>
                <a:spcPts val="0"/>
              </a:spcBef>
              <a:spcAft>
                <a:spcPts val="0"/>
              </a:spcAft>
              <a:buFont typeface="Arial" panose="020B0604020202020204" pitchFamily="34" charset="0"/>
              <a:buChar char="•"/>
              <a:defRPr/>
            </a:pPr>
            <a:r>
              <a:rPr lang="zh-CN" altLang="en-US" sz="900" dirty="0">
                <a:latin typeface="微软雅黑" panose="020B0503020204020204" pitchFamily="34" charset="-122"/>
                <a:ea typeface="微软雅黑" panose="020B0503020204020204" pitchFamily="34" charset="-122"/>
              </a:rPr>
              <a:t>对项目成果的确认和评价；</a:t>
            </a:r>
            <a:endParaRPr lang="en-US" altLang="zh-CN" sz="900" dirty="0">
              <a:latin typeface="微软雅黑" panose="020B0503020204020204" pitchFamily="34" charset="-122"/>
              <a:ea typeface="微软雅黑" panose="020B0503020204020204" pitchFamily="34" charset="-122"/>
            </a:endParaRPr>
          </a:p>
        </p:txBody>
      </p:sp>
      <p:cxnSp>
        <p:nvCxnSpPr>
          <p:cNvPr id="48" name="直接连接符 141"/>
          <p:cNvCxnSpPr>
            <a:stCxn id="19" idx="2"/>
            <a:endCxn id="47" idx="0"/>
          </p:cNvCxnSpPr>
          <p:nvPr/>
        </p:nvCxnSpPr>
        <p:spPr>
          <a:xfrm>
            <a:off x="5926370" y="4443311"/>
            <a:ext cx="44" cy="458550"/>
          </a:xfrm>
          <a:prstGeom prst="line">
            <a:avLst/>
          </a:prstGeom>
          <a:ln w="19050">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9" name="图片 146"/>
          <p:cNvPicPr>
            <a:picLocks noChangeAspect="1"/>
          </p:cNvPicPr>
          <p:nvPr/>
        </p:nvPicPr>
        <p:blipFill>
          <a:blip r:embed="rId8"/>
          <a:stretch>
            <a:fillRect/>
          </a:stretch>
        </p:blipFill>
        <p:spPr>
          <a:xfrm>
            <a:off x="6497099" y="5311158"/>
            <a:ext cx="729886" cy="559434"/>
          </a:xfrm>
          <a:prstGeom prst="rect">
            <a:avLst/>
          </a:prstGeom>
        </p:spPr>
      </p:pic>
      <p:pic>
        <p:nvPicPr>
          <p:cNvPr id="50"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08473" y="2135863"/>
            <a:ext cx="1362425" cy="386891"/>
          </a:xfrm>
          <a:prstGeom prst="rect">
            <a:avLst/>
          </a:prstGeom>
        </p:spPr>
      </p:pic>
      <p:pic>
        <p:nvPicPr>
          <p:cNvPr id="51" name="Picture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75620" y="2025038"/>
            <a:ext cx="1500632" cy="651648"/>
          </a:xfrm>
          <a:prstGeom prst="rect">
            <a:avLst/>
          </a:prstGeom>
        </p:spPr>
      </p:pic>
    </p:spTree>
    <p:extLst>
      <p:ext uri="{BB962C8B-B14F-4D97-AF65-F5344CB8AC3E}">
        <p14:creationId xmlns:p14="http://schemas.microsoft.com/office/powerpoint/2010/main" val="3307490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8044" y="3334092"/>
            <a:ext cx="7328673" cy="292601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lstStyle/>
          <a:p>
            <a:pPr algn="ctr" defTabSz="724635"/>
            <a:endParaRPr lang="en-GB" sz="1459">
              <a:solidFill>
                <a:srgbClr val="FFFFFF"/>
              </a:solidFill>
              <a:latin typeface="微软雅黑" panose="020B0503020204020204" pitchFamily="34" charset="-122"/>
              <a:ea typeface="微软雅黑" panose="020B0503020204020204" pitchFamily="34" charset="-122"/>
            </a:endParaRPr>
          </a:p>
        </p:txBody>
      </p:sp>
      <p:sp>
        <p:nvSpPr>
          <p:cNvPr id="40" name="Rectangle 39"/>
          <p:cNvSpPr/>
          <p:nvPr/>
        </p:nvSpPr>
        <p:spPr>
          <a:xfrm>
            <a:off x="780200" y="4187893"/>
            <a:ext cx="4859505" cy="1908215"/>
          </a:xfrm>
          <a:prstGeom prst="rect">
            <a:avLst/>
          </a:prstGeom>
        </p:spPr>
        <p:txBody>
          <a:bodyPr wrap="square" lIns="0" tIns="0" rIns="0" bIns="0">
            <a:spAutoFit/>
          </a:bodyPr>
          <a:lstStyle/>
          <a:p>
            <a:pPr marL="68362" lvl="1" indent="-68362" defTabSz="724635">
              <a:spcBef>
                <a:spcPts val="975"/>
              </a:spcBef>
              <a:buFont typeface="Wingdings" panose="05000000000000000000" pitchFamily="2" charset="2"/>
              <a:buChar char="§"/>
            </a:pP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首家进入中国市场的国际会计师事务所，在全国十七个主要城市设有办事机构，由超过</a:t>
            </a:r>
            <a:r>
              <a:rPr lang="en-US" altLang="zh-CN"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300</a:t>
            </a: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名具有丰富经验的合伙人领导，专业人员超过</a:t>
            </a:r>
            <a:r>
              <a:rPr lang="en-US" altLang="zh-CN"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10,000</a:t>
            </a: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人，分布在</a:t>
            </a:r>
            <a:r>
              <a:rPr lang="en-US" altLang="zh-CN"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17</a:t>
            </a: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个办公室</a:t>
            </a:r>
          </a:p>
          <a:p>
            <a:pPr marL="68362" lvl="1" indent="-68362" defTabSz="724635">
              <a:spcBef>
                <a:spcPts val="975"/>
              </a:spcBef>
              <a:buFont typeface="Wingdings" panose="05000000000000000000" pitchFamily="2" charset="2"/>
              <a:buChar char="§"/>
            </a:pP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毕马威企业咨询（中国）有限公司于</a:t>
            </a:r>
            <a:r>
              <a:rPr lang="en-US" altLang="zh-CN"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2003</a:t>
            </a: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年成立，注册资金</a:t>
            </a:r>
            <a:r>
              <a:rPr lang="en-US" altLang="zh-CN"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605</a:t>
            </a: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万美元，咨询服务是毕马威中国主要的支柱行业，目前拥有超过</a:t>
            </a:r>
            <a:r>
              <a:rPr lang="en-US" altLang="zh-CN"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300</a:t>
            </a: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名专业顾问。</a:t>
            </a:r>
          </a:p>
          <a:p>
            <a:pPr marL="68362" lvl="1" indent="-68362" defTabSz="724635">
              <a:spcBef>
                <a:spcPts val="975"/>
              </a:spcBef>
              <a:buFont typeface="Wingdings" panose="05000000000000000000" pitchFamily="2" charset="2"/>
              <a:buChar char="§"/>
            </a:pP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为多家国有大中型企业提供审计和咨询顾问服务，在服务大中型企业及家电制造及服务业方面处于领先地位，实力毋容置疑</a:t>
            </a:r>
            <a:endParaRPr lang="en-US" altLang="zh-CN"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marL="68362" lvl="1" indent="-68362" defTabSz="724635">
              <a:spcBef>
                <a:spcPts val="975"/>
              </a:spcBef>
              <a:buFont typeface="Wingdings" panose="05000000000000000000" pitchFamily="2" charset="2"/>
              <a:buChar char="§"/>
            </a:pP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在四大会计师事务所中最先以统一的方式管理中国（包括香港和澳门地区）业务，全国统一运作，高效调配各项资源</a:t>
            </a:r>
          </a:p>
        </p:txBody>
      </p:sp>
      <p:sp>
        <p:nvSpPr>
          <p:cNvPr id="50" name="Rectangle 49"/>
          <p:cNvSpPr/>
          <p:nvPr/>
        </p:nvSpPr>
        <p:spPr>
          <a:xfrm>
            <a:off x="831800" y="3351625"/>
            <a:ext cx="4436551" cy="738664"/>
          </a:xfrm>
          <a:prstGeom prst="rect">
            <a:avLst/>
          </a:prstGeom>
        </p:spPr>
        <p:txBody>
          <a:bodyPr wrap="square" lIns="0" tIns="0" rIns="0" bIns="0">
            <a:spAutoFit/>
          </a:bodyPr>
          <a:lstStyle/>
          <a:p>
            <a:pPr marL="0" lvl="1" indent="-44118" defTabSz="724635">
              <a:spcBef>
                <a:spcPct val="80000"/>
              </a:spcBef>
            </a:pPr>
            <a:r>
              <a:rPr lang="en-GB" sz="4800" spc="-150" dirty="0">
                <a:solidFill>
                  <a:srgbClr val="FFFFFF"/>
                </a:solidFill>
                <a:latin typeface="KPMG Extralight" panose="020B0303030202040204" pitchFamily="34" charset="0"/>
                <a:ea typeface="+mj-ea"/>
              </a:rPr>
              <a:t>KPMG China in 201</a:t>
            </a:r>
            <a:r>
              <a:rPr lang="en-US" altLang="zh-CN" sz="4800" spc="-150" dirty="0">
                <a:solidFill>
                  <a:srgbClr val="FFFFFF"/>
                </a:solidFill>
                <a:latin typeface="KPMG Extralight" panose="020B0303030202040204" pitchFamily="34" charset="0"/>
                <a:ea typeface="+mj-ea"/>
              </a:rPr>
              <a:t>8</a:t>
            </a:r>
            <a:endParaRPr lang="en-GB" sz="4800" spc="-150" dirty="0">
              <a:solidFill>
                <a:srgbClr val="FFFFFF"/>
              </a:solidFill>
              <a:latin typeface="KPMG Extralight" panose="020B0303030202040204" pitchFamily="34" charset="0"/>
              <a:ea typeface="+mj-ea"/>
            </a:endParaRPr>
          </a:p>
        </p:txBody>
      </p:sp>
      <p:sp>
        <p:nvSpPr>
          <p:cNvPr id="417" name="Content Placeholder 4"/>
          <p:cNvSpPr txBox="1">
            <a:spLocks/>
          </p:cNvSpPr>
          <p:nvPr/>
        </p:nvSpPr>
        <p:spPr bwMode="auto">
          <a:xfrm>
            <a:off x="584211" y="1189609"/>
            <a:ext cx="7328674" cy="1258066"/>
          </a:xfrm>
          <a:prstGeom prst="rect">
            <a:avLst/>
          </a:prstGeom>
          <a:noFill/>
          <a:ln w="9525" algn="ctr">
            <a:noFill/>
            <a:miter lim="800000"/>
            <a:headEnd/>
            <a:tailEnd/>
          </a:ln>
        </p:spPr>
        <p:txBody>
          <a:bodyPr lIns="0" tIns="0" rIns="0" bIns="0"/>
          <a:lstStyle/>
          <a:p>
            <a:pPr defTabSz="724635" eaLnBrk="0" hangingPunct="0">
              <a:spcBef>
                <a:spcPct val="35000"/>
              </a:spcBef>
              <a:buClr>
                <a:srgbClr val="415299"/>
              </a:buClr>
              <a:buSzPct val="125000"/>
              <a:defRPr/>
            </a:pPr>
            <a:r>
              <a:rPr lang="zh-CN" altLang="en-US" sz="140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网络覆盖全球</a:t>
            </a:r>
          </a:p>
          <a:p>
            <a:pPr marL="68362" indent="-68362" defTabSz="724635" eaLnBrk="0" hangingPunct="0">
              <a:spcBef>
                <a:spcPct val="35000"/>
              </a:spcBef>
              <a:buClr>
                <a:srgbClr val="415299"/>
              </a:buClr>
              <a:buSzPct val="125000"/>
              <a:buFont typeface="Wingdings" panose="05000000000000000000" pitchFamily="2" charset="2"/>
              <a:buChar char="§"/>
              <a:defRPr/>
            </a:pPr>
            <a:r>
              <a:rPr lang="zh-CN" altLang="en-US"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毕马威是一家网络遍布全球的专业服务机构，专门提供审计、税务和咨询等服务。毕马威通过多种商业服务为用户提供深入的行业知识。</a:t>
            </a:r>
            <a:r>
              <a:rPr lang="en-GB"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 </a:t>
            </a:r>
          </a:p>
          <a:p>
            <a:pPr marL="68362" indent="-68362" defTabSz="724635" eaLnBrk="0" hangingPunct="0">
              <a:spcBef>
                <a:spcPct val="35000"/>
              </a:spcBef>
              <a:buClr>
                <a:srgbClr val="415299"/>
              </a:buClr>
              <a:buSzPct val="125000"/>
              <a:buFont typeface="Wingdings" panose="05000000000000000000" pitchFamily="2" charset="2"/>
              <a:buChar char="§"/>
              <a:defRPr/>
            </a:pPr>
            <a:r>
              <a:rPr lang="zh-CN" altLang="en-US"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在</a:t>
            </a:r>
            <a:r>
              <a:rPr lang="en-GB" sz="110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155</a:t>
            </a:r>
            <a:r>
              <a:rPr lang="zh-CN" altLang="en-US" sz="110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个国家超过</a:t>
            </a:r>
            <a:r>
              <a:rPr lang="en-GB" sz="110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174,000 </a:t>
            </a:r>
            <a:r>
              <a:rPr lang="zh-CN" altLang="en-US" sz="110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专业员工和</a:t>
            </a:r>
            <a:r>
              <a:rPr lang="en-GB" sz="110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9,400</a:t>
            </a:r>
            <a:r>
              <a:rPr lang="zh-CN" altLang="en-US" sz="110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合伙人在全球各地的办公室里工作。</a:t>
            </a:r>
            <a:endParaRPr lang="en-US" altLang="zh-CN" sz="110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68362" indent="-68362" defTabSz="724635" eaLnBrk="0" hangingPunct="0">
              <a:spcBef>
                <a:spcPct val="35000"/>
              </a:spcBef>
              <a:buClr>
                <a:srgbClr val="415299"/>
              </a:buClr>
              <a:buSzPct val="125000"/>
              <a:buFont typeface="Wingdings" panose="05000000000000000000" pitchFamily="2" charset="2"/>
              <a:buChar char="§"/>
              <a:defRPr/>
            </a:pPr>
            <a:r>
              <a:rPr lang="zh-CN" altLang="en-US"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毕马威提供战略、运营、人力资本、服务信息化咨询和技术实施等整合服务</a:t>
            </a:r>
          </a:p>
        </p:txBody>
      </p:sp>
      <p:sp>
        <p:nvSpPr>
          <p:cNvPr id="49" name="标题 48"/>
          <p:cNvSpPr>
            <a:spLocks noGrp="1"/>
          </p:cNvSpPr>
          <p:nvPr>
            <p:ph type="title"/>
          </p:nvPr>
        </p:nvSpPr>
        <p:spPr>
          <a:xfrm>
            <a:off x="590381" y="448934"/>
            <a:ext cx="10977731" cy="518400"/>
          </a:xfrm>
        </p:spPr>
        <p:txBody>
          <a:bodyPr/>
          <a:lstStyle/>
          <a:p>
            <a:r>
              <a:rPr lang="zh-CN" altLang="en-US" sz="1800" b="1" dirty="0">
                <a:solidFill>
                  <a:schemeClr val="tx1"/>
                </a:solidFill>
              </a:rPr>
              <a:t>毕马威网络覆盖全球，长期植根于中国市场，为本土和全球客户提供服务，在中国分布于</a:t>
            </a:r>
            <a:r>
              <a:rPr lang="en-US" altLang="zh-CN" sz="1800" b="1" dirty="0">
                <a:solidFill>
                  <a:schemeClr val="tx1"/>
                </a:solidFill>
              </a:rPr>
              <a:t>17</a:t>
            </a:r>
            <a:r>
              <a:rPr lang="zh-CN" altLang="en-US" sz="1800" b="1" dirty="0">
                <a:solidFill>
                  <a:schemeClr val="tx1"/>
                </a:solidFill>
              </a:rPr>
              <a:t>个办公室超过</a:t>
            </a:r>
            <a:r>
              <a:rPr lang="en-US" altLang="zh-CN" sz="1800" b="1" dirty="0">
                <a:solidFill>
                  <a:schemeClr val="tx1"/>
                </a:solidFill>
              </a:rPr>
              <a:t>10000</a:t>
            </a:r>
            <a:r>
              <a:rPr lang="zh-CN" altLang="en-US" sz="1800" b="1" dirty="0">
                <a:solidFill>
                  <a:schemeClr val="tx1"/>
                </a:solidFill>
              </a:rPr>
              <a:t>人的丰富顾问资源可以为客户提供切实、充分的服务质量保障</a:t>
            </a:r>
            <a:endParaRPr lang="en-US" sz="1800" b="1" dirty="0">
              <a:solidFill>
                <a:schemeClr val="tx1"/>
              </a:solidFill>
            </a:endParaRPr>
          </a:p>
        </p:txBody>
      </p:sp>
      <p:sp>
        <p:nvSpPr>
          <p:cNvPr id="3" name="Rectangle 2"/>
          <p:cNvSpPr/>
          <p:nvPr/>
        </p:nvSpPr>
        <p:spPr>
          <a:xfrm>
            <a:off x="578148" y="2955504"/>
            <a:ext cx="6185845" cy="307777"/>
          </a:xfrm>
          <a:prstGeom prst="rect">
            <a:avLst/>
          </a:prstGeom>
        </p:spPr>
        <p:txBody>
          <a:bodyPr wrap="square">
            <a:spAutoFit/>
          </a:bodyPr>
          <a:lstStyle/>
          <a:p>
            <a:pPr marL="0" lvl="1" defTabSz="724635">
              <a:spcBef>
                <a:spcPts val="975"/>
              </a:spcBef>
            </a:pPr>
            <a:r>
              <a:rPr lang="zh-CN" altLang="en-US" sz="140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长期植根于中国市场，为本土和全球客户提供服务</a:t>
            </a:r>
          </a:p>
        </p:txBody>
      </p:sp>
      <p:grpSp>
        <p:nvGrpSpPr>
          <p:cNvPr id="51" name="Group 50"/>
          <p:cNvGrpSpPr/>
          <p:nvPr/>
        </p:nvGrpSpPr>
        <p:grpSpPr>
          <a:xfrm>
            <a:off x="4794233" y="1348923"/>
            <a:ext cx="6447993" cy="4480496"/>
            <a:chOff x="5101882" y="1793304"/>
            <a:chExt cx="6447993" cy="4105293"/>
          </a:xfrm>
        </p:grpSpPr>
        <p:grpSp>
          <p:nvGrpSpPr>
            <p:cNvPr id="6" name="Group 5"/>
            <p:cNvGrpSpPr>
              <a:grpSpLocks noChangeAspect="1"/>
            </p:cNvGrpSpPr>
            <p:nvPr/>
          </p:nvGrpSpPr>
          <p:grpSpPr>
            <a:xfrm>
              <a:off x="5101882" y="1793304"/>
              <a:ext cx="6281116" cy="4099854"/>
              <a:chOff x="4064903" y="1772816"/>
              <a:chExt cx="5968210" cy="4608512"/>
            </a:xfrm>
          </p:grpSpPr>
          <p:pic>
            <p:nvPicPr>
              <p:cNvPr id="7" name="Picture 6" descr="KPMG map 16 offices-01.png"/>
              <p:cNvPicPr>
                <a:picLocks noChangeAspect="1"/>
              </p:cNvPicPr>
              <p:nvPr/>
            </p:nvPicPr>
            <p:blipFill>
              <a:blip r:embed="rId3" cstate="screen"/>
              <a:srcRect/>
              <a:stretch>
                <a:fillRect/>
              </a:stretch>
            </p:blipFill>
            <p:spPr>
              <a:xfrm>
                <a:off x="4064903" y="1772816"/>
                <a:ext cx="5968210" cy="4608512"/>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8788558" y="3162516"/>
                <a:ext cx="885263" cy="278854"/>
              </a:xfrm>
              <a:prstGeom prst="rect">
                <a:avLst/>
              </a:prstGeom>
              <a:noFill/>
            </p:spPr>
            <p:txBody>
              <a:bodyPr wrap="none" lIns="37518" tIns="37518" rIns="37518" bIns="37518" rtlCol="0">
                <a:noAutofit/>
              </a:bodyPr>
              <a:lstStyle/>
              <a:p>
                <a:pP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Shenyang</a:t>
                </a:r>
              </a:p>
            </p:txBody>
          </p:sp>
          <p:sp>
            <p:nvSpPr>
              <p:cNvPr id="9" name="Oval 8"/>
              <p:cNvSpPr/>
              <p:nvPr/>
            </p:nvSpPr>
            <p:spPr>
              <a:xfrm>
                <a:off x="8742980" y="3248783"/>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Oval 9"/>
              <p:cNvSpPr/>
              <p:nvPr/>
            </p:nvSpPr>
            <p:spPr>
              <a:xfrm>
                <a:off x="8126439" y="3530495"/>
                <a:ext cx="69714" cy="6971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 name="TextBox 10"/>
              <p:cNvSpPr txBox="1"/>
              <p:nvPr/>
            </p:nvSpPr>
            <p:spPr>
              <a:xfrm>
                <a:off x="7747077" y="3195471"/>
                <a:ext cx="608912" cy="278854"/>
              </a:xfrm>
              <a:prstGeom prst="rect">
                <a:avLst/>
              </a:prstGeom>
              <a:noFill/>
            </p:spPr>
            <p:txBody>
              <a:bodyPr wrap="none" lIns="37518" tIns="37518" rIns="37518" bIns="37518" rtlCol="0">
                <a:noAutofit/>
              </a:bodyPr>
              <a:lstStyle/>
              <a:p>
                <a:pPr algn="ctr" defTabSz="724635"/>
                <a:r>
                  <a:rPr lang="en-GB" sz="1112"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BEIJING</a:t>
                </a:r>
              </a:p>
            </p:txBody>
          </p:sp>
          <p:sp>
            <p:nvSpPr>
              <p:cNvPr id="12" name="Oval 11"/>
              <p:cNvSpPr/>
              <p:nvPr/>
            </p:nvSpPr>
            <p:spPr>
              <a:xfrm>
                <a:off x="8163325" y="3586377"/>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3" name="TextBox 12"/>
              <p:cNvSpPr txBox="1"/>
              <p:nvPr/>
            </p:nvSpPr>
            <p:spPr>
              <a:xfrm>
                <a:off x="8135271" y="3485071"/>
                <a:ext cx="608912" cy="278854"/>
              </a:xfrm>
              <a:prstGeom prst="rect">
                <a:avLst/>
              </a:prstGeom>
              <a:noFill/>
            </p:spPr>
            <p:txBody>
              <a:bodyPr wrap="none" lIns="37518" tIns="37518" rIns="37518" bIns="37518" rtlCol="0">
                <a:noAutofit/>
              </a:bodyPr>
              <a:lstStyle/>
              <a:p>
                <a:pPr algn="ct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Tianjin</a:t>
                </a:r>
              </a:p>
            </p:txBody>
          </p:sp>
          <p:sp>
            <p:nvSpPr>
              <p:cNvPr id="14" name="Oval 13"/>
              <p:cNvSpPr/>
              <p:nvPr/>
            </p:nvSpPr>
            <p:spPr>
              <a:xfrm>
                <a:off x="8542557" y="3982901"/>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 name="TextBox 14"/>
              <p:cNvSpPr txBox="1"/>
              <p:nvPr/>
            </p:nvSpPr>
            <p:spPr>
              <a:xfrm>
                <a:off x="8624150" y="3871869"/>
                <a:ext cx="608912" cy="278854"/>
              </a:xfrm>
              <a:prstGeom prst="rect">
                <a:avLst/>
              </a:prstGeom>
              <a:noFill/>
            </p:spPr>
            <p:txBody>
              <a:bodyPr wrap="none" lIns="37518" tIns="37518" rIns="37518" bIns="37518" rtlCol="0">
                <a:noAutofit/>
              </a:bodyPr>
              <a:lstStyle/>
              <a:p>
                <a:pP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Qingdao</a:t>
                </a:r>
              </a:p>
            </p:txBody>
          </p:sp>
          <p:sp>
            <p:nvSpPr>
              <p:cNvPr id="16" name="Oval 15"/>
              <p:cNvSpPr/>
              <p:nvPr/>
            </p:nvSpPr>
            <p:spPr>
              <a:xfrm>
                <a:off x="8435360" y="4492389"/>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7" name="TextBox 16"/>
              <p:cNvSpPr txBox="1"/>
              <p:nvPr/>
            </p:nvSpPr>
            <p:spPr>
              <a:xfrm>
                <a:off x="8412062" y="4332024"/>
                <a:ext cx="608912" cy="278854"/>
              </a:xfrm>
              <a:prstGeom prst="rect">
                <a:avLst/>
              </a:prstGeom>
              <a:noFill/>
            </p:spPr>
            <p:txBody>
              <a:bodyPr wrap="none" lIns="37518" tIns="37518" rIns="37518" bIns="37518" rtlCol="0">
                <a:noAutofit/>
              </a:bodyPr>
              <a:lstStyle/>
              <a:p>
                <a:pPr algn="ct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Nanjing</a:t>
                </a:r>
              </a:p>
            </p:txBody>
          </p:sp>
          <p:sp>
            <p:nvSpPr>
              <p:cNvPr id="18" name="Oval 17"/>
              <p:cNvSpPr/>
              <p:nvPr/>
            </p:nvSpPr>
            <p:spPr>
              <a:xfrm>
                <a:off x="8718754" y="4563591"/>
                <a:ext cx="69714" cy="6971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9" name="TextBox 18"/>
              <p:cNvSpPr txBox="1"/>
              <p:nvPr/>
            </p:nvSpPr>
            <p:spPr>
              <a:xfrm>
                <a:off x="8779196" y="4470667"/>
                <a:ext cx="637283" cy="278854"/>
              </a:xfrm>
              <a:prstGeom prst="rect">
                <a:avLst/>
              </a:prstGeom>
              <a:noFill/>
            </p:spPr>
            <p:txBody>
              <a:bodyPr wrap="none" lIns="37518" tIns="37518" rIns="37518" bIns="37518" rtlCol="0">
                <a:noAutofit/>
              </a:bodyPr>
              <a:lstStyle/>
              <a:p>
                <a:pPr defTabSz="724635"/>
                <a:r>
                  <a:rPr lang="en-GB" sz="100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SHANGHAI</a:t>
                </a:r>
              </a:p>
            </p:txBody>
          </p:sp>
          <p:sp>
            <p:nvSpPr>
              <p:cNvPr id="20" name="Oval 19"/>
              <p:cNvSpPr/>
              <p:nvPr/>
            </p:nvSpPr>
            <p:spPr>
              <a:xfrm>
                <a:off x="8587493" y="4689955"/>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1" name="TextBox 20"/>
              <p:cNvSpPr txBox="1"/>
              <p:nvPr/>
            </p:nvSpPr>
            <p:spPr>
              <a:xfrm>
                <a:off x="7951714" y="4631070"/>
                <a:ext cx="637283" cy="278854"/>
              </a:xfrm>
              <a:prstGeom prst="rect">
                <a:avLst/>
              </a:prstGeom>
              <a:noFill/>
            </p:spPr>
            <p:txBody>
              <a:bodyPr wrap="none" lIns="37518" tIns="37518" rIns="37518" bIns="37518" rtlCol="0">
                <a:noAutofit/>
              </a:bodyPr>
              <a:lstStyle/>
              <a:p>
                <a:pPr algn="ct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Hangzhou</a:t>
                </a:r>
              </a:p>
            </p:txBody>
          </p:sp>
          <p:sp>
            <p:nvSpPr>
              <p:cNvPr id="22" name="Oval 21"/>
              <p:cNvSpPr/>
              <p:nvPr/>
            </p:nvSpPr>
            <p:spPr>
              <a:xfrm>
                <a:off x="8557521" y="5202949"/>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3" name="TextBox 22"/>
              <p:cNvSpPr txBox="1"/>
              <p:nvPr/>
            </p:nvSpPr>
            <p:spPr>
              <a:xfrm>
                <a:off x="8596353" y="5105677"/>
                <a:ext cx="637283" cy="278854"/>
              </a:xfrm>
              <a:prstGeom prst="rect">
                <a:avLst/>
              </a:prstGeom>
              <a:noFill/>
            </p:spPr>
            <p:txBody>
              <a:bodyPr wrap="none" lIns="37518" tIns="37518" rIns="37518" bIns="37518" rtlCol="0">
                <a:noAutofit/>
              </a:bodyPr>
              <a:lstStyle/>
              <a:p>
                <a:pP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Fuzhou</a:t>
                </a:r>
              </a:p>
            </p:txBody>
          </p:sp>
          <p:sp>
            <p:nvSpPr>
              <p:cNvPr id="24" name="Oval 23"/>
              <p:cNvSpPr/>
              <p:nvPr/>
            </p:nvSpPr>
            <p:spPr>
              <a:xfrm>
                <a:off x="8448906" y="5413867"/>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5" name="TextBox 24"/>
              <p:cNvSpPr txBox="1"/>
              <p:nvPr/>
            </p:nvSpPr>
            <p:spPr>
              <a:xfrm>
                <a:off x="8494736" y="5324713"/>
                <a:ext cx="637283" cy="278854"/>
              </a:xfrm>
              <a:prstGeom prst="rect">
                <a:avLst/>
              </a:prstGeom>
              <a:noFill/>
            </p:spPr>
            <p:txBody>
              <a:bodyPr wrap="none" lIns="37518" tIns="37518" rIns="37518" bIns="37518" rtlCol="0">
                <a:noAutofit/>
              </a:bodyPr>
              <a:lstStyle/>
              <a:p>
                <a:pP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Xiamen</a:t>
                </a:r>
              </a:p>
            </p:txBody>
          </p:sp>
          <p:sp>
            <p:nvSpPr>
              <p:cNvPr id="26" name="Oval 25"/>
              <p:cNvSpPr/>
              <p:nvPr/>
            </p:nvSpPr>
            <p:spPr>
              <a:xfrm>
                <a:off x="7927941" y="5607111"/>
                <a:ext cx="69714" cy="6971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7" name="TextBox 26"/>
              <p:cNvSpPr txBox="1"/>
              <p:nvPr/>
            </p:nvSpPr>
            <p:spPr>
              <a:xfrm>
                <a:off x="6939652" y="5312245"/>
                <a:ext cx="637283" cy="278854"/>
              </a:xfrm>
              <a:prstGeom prst="rect">
                <a:avLst/>
              </a:prstGeom>
              <a:noFill/>
            </p:spPr>
            <p:txBody>
              <a:bodyPr wrap="none" lIns="37518" tIns="37518" rIns="37518" bIns="37518" rtlCol="0">
                <a:noAutofit/>
              </a:bodyPr>
              <a:lstStyle/>
              <a:p>
                <a:pPr defTabSz="724635"/>
                <a:r>
                  <a:rPr lang="en-GB" sz="1112"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GUANGZHOU</a:t>
                </a:r>
              </a:p>
            </p:txBody>
          </p:sp>
          <p:sp>
            <p:nvSpPr>
              <p:cNvPr id="28" name="Oval 27"/>
              <p:cNvSpPr/>
              <p:nvPr/>
            </p:nvSpPr>
            <p:spPr>
              <a:xfrm>
                <a:off x="7978844" y="5765219"/>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9" name="Oval 28"/>
              <p:cNvSpPr/>
              <p:nvPr/>
            </p:nvSpPr>
            <p:spPr>
              <a:xfrm>
                <a:off x="7885414" y="5652907"/>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0" name="TextBox 29"/>
              <p:cNvSpPr txBox="1"/>
              <p:nvPr/>
            </p:nvSpPr>
            <p:spPr>
              <a:xfrm>
                <a:off x="7570082" y="5591715"/>
                <a:ext cx="637283" cy="278854"/>
              </a:xfrm>
              <a:prstGeom prst="rect">
                <a:avLst/>
              </a:prstGeom>
              <a:noFill/>
            </p:spPr>
            <p:txBody>
              <a:bodyPr wrap="none" lIns="37518" tIns="37518" rIns="37518" bIns="37518" rtlCol="0">
                <a:noAutofit/>
              </a:bodyPr>
              <a:lstStyle/>
              <a:p>
                <a:pP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Foshan</a:t>
                </a:r>
              </a:p>
            </p:txBody>
          </p:sp>
          <p:sp>
            <p:nvSpPr>
              <p:cNvPr id="31" name="TextBox 30"/>
              <p:cNvSpPr txBox="1"/>
              <p:nvPr/>
            </p:nvSpPr>
            <p:spPr>
              <a:xfrm>
                <a:off x="7713768" y="5765219"/>
                <a:ext cx="283887" cy="120747"/>
              </a:xfrm>
              <a:prstGeom prst="rect">
                <a:avLst/>
              </a:prstGeom>
              <a:noFill/>
            </p:spPr>
            <p:txBody>
              <a:bodyPr wrap="none" lIns="37518" tIns="37518" rIns="37518" bIns="37518" rtlCol="0">
                <a:noAutofit/>
              </a:bodyPr>
              <a:lstStyle/>
              <a:p>
                <a:pP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Macau</a:t>
                </a:r>
              </a:p>
            </p:txBody>
          </p:sp>
          <p:sp>
            <p:nvSpPr>
              <p:cNvPr id="32" name="Oval 31"/>
              <p:cNvSpPr/>
              <p:nvPr/>
            </p:nvSpPr>
            <p:spPr>
              <a:xfrm>
                <a:off x="8084817" y="5734996"/>
                <a:ext cx="69714" cy="6971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3" name="TextBox 32"/>
              <p:cNvSpPr txBox="1"/>
              <p:nvPr/>
            </p:nvSpPr>
            <p:spPr>
              <a:xfrm>
                <a:off x="8017364" y="5490642"/>
                <a:ext cx="637283" cy="278854"/>
              </a:xfrm>
              <a:prstGeom prst="rect">
                <a:avLst/>
              </a:prstGeom>
              <a:noFill/>
            </p:spPr>
            <p:txBody>
              <a:bodyPr wrap="none" lIns="37518" tIns="37518" rIns="37518" bIns="37518" rtlCol="0">
                <a:noAutofit/>
              </a:bodyPr>
              <a:lstStyle/>
              <a:p>
                <a:pP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Shenzhen</a:t>
                </a:r>
              </a:p>
            </p:txBody>
          </p:sp>
          <p:sp>
            <p:nvSpPr>
              <p:cNvPr id="34" name="TextBox 33"/>
              <p:cNvSpPr txBox="1"/>
              <p:nvPr/>
            </p:nvSpPr>
            <p:spPr>
              <a:xfrm>
                <a:off x="8137992" y="5645542"/>
                <a:ext cx="637283" cy="278854"/>
              </a:xfrm>
              <a:prstGeom prst="rect">
                <a:avLst/>
              </a:prstGeom>
              <a:noFill/>
            </p:spPr>
            <p:txBody>
              <a:bodyPr wrap="none" lIns="37518" tIns="37518" rIns="37518" bIns="37518" rtlCol="0">
                <a:noAutofit/>
              </a:bodyPr>
              <a:lstStyle/>
              <a:p>
                <a:pPr defTabSz="724635"/>
                <a:r>
                  <a:rPr lang="en-GB" sz="1112"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HONGKONG</a:t>
                </a:r>
              </a:p>
            </p:txBody>
          </p:sp>
          <p:sp>
            <p:nvSpPr>
              <p:cNvPr id="35" name="Oval 34"/>
              <p:cNvSpPr/>
              <p:nvPr/>
            </p:nvSpPr>
            <p:spPr>
              <a:xfrm>
                <a:off x="7196296" y="4830011"/>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6" name="TextBox 35"/>
              <p:cNvSpPr txBox="1"/>
              <p:nvPr/>
            </p:nvSpPr>
            <p:spPr>
              <a:xfrm>
                <a:off x="7234455" y="4649524"/>
                <a:ext cx="637283" cy="278854"/>
              </a:xfrm>
              <a:prstGeom prst="rect">
                <a:avLst/>
              </a:prstGeom>
              <a:noFill/>
            </p:spPr>
            <p:txBody>
              <a:bodyPr wrap="none" lIns="37518" tIns="37518" rIns="37518" bIns="37518" rtlCol="0">
                <a:noAutofit/>
              </a:bodyPr>
              <a:lstStyle/>
              <a:p>
                <a:pPr algn="ct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Chongqing</a:t>
                </a:r>
              </a:p>
            </p:txBody>
          </p:sp>
          <p:sp>
            <p:nvSpPr>
              <p:cNvPr id="37" name="Oval 36"/>
              <p:cNvSpPr/>
              <p:nvPr/>
            </p:nvSpPr>
            <p:spPr>
              <a:xfrm>
                <a:off x="6933928" y="4598738"/>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8" name="TextBox 37"/>
              <p:cNvSpPr txBox="1"/>
              <p:nvPr/>
            </p:nvSpPr>
            <p:spPr>
              <a:xfrm>
                <a:off x="6703221" y="4495990"/>
                <a:ext cx="637283" cy="278854"/>
              </a:xfrm>
              <a:prstGeom prst="rect">
                <a:avLst/>
              </a:prstGeom>
              <a:noFill/>
            </p:spPr>
            <p:txBody>
              <a:bodyPr wrap="none" lIns="37518" tIns="37518" rIns="37518" bIns="37518" rtlCol="0">
                <a:noAutofit/>
              </a:bodyPr>
              <a:lstStyle/>
              <a:p>
                <a:pPr algn="ctr" defTabSz="724635"/>
                <a:r>
                  <a:rPr lang="en-GB" sz="626" dirty="0">
                    <a:solidFill>
                      <a:srgbClr val="4066AA"/>
                    </a:solidFill>
                    <a:latin typeface="微软雅黑" panose="020B0503020204020204" pitchFamily="34" charset="-122"/>
                    <a:ea typeface="微软雅黑" panose="020B0503020204020204" pitchFamily="34" charset="-122"/>
                    <a:cs typeface="Arial Unicode MS" panose="020B0604020202020204" pitchFamily="34" charset="-122"/>
                  </a:rPr>
                  <a:t>Chengdu</a:t>
                </a:r>
              </a:p>
            </p:txBody>
          </p:sp>
          <p:sp>
            <p:nvSpPr>
              <p:cNvPr id="39" name="Oval 38"/>
              <p:cNvSpPr/>
              <p:nvPr/>
            </p:nvSpPr>
            <p:spPr>
              <a:xfrm>
                <a:off x="8063029" y="5670378"/>
                <a:ext cx="69714" cy="69714"/>
              </a:xfrm>
              <a:prstGeom prst="ellipse">
                <a:avLst/>
              </a:prstGeom>
              <a:solidFill>
                <a:srgbClr val="4066A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noAutofit/>
              </a:bodyPr>
              <a:lstStyle/>
              <a:p>
                <a:pPr algn="ctr" defTabSz="724635"/>
                <a:endParaRPr lang="en-GB" sz="1459">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418" name="Group 417"/>
            <p:cNvGrpSpPr>
              <a:grpSpLocks noChangeAspect="1"/>
            </p:cNvGrpSpPr>
            <p:nvPr/>
          </p:nvGrpSpPr>
          <p:grpSpPr>
            <a:xfrm>
              <a:off x="5969071" y="5490589"/>
              <a:ext cx="1762298" cy="408008"/>
              <a:chOff x="5094045" y="5250430"/>
              <a:chExt cx="2586131" cy="742288"/>
            </a:xfrm>
          </p:grpSpPr>
          <p:sp>
            <p:nvSpPr>
              <p:cNvPr id="5" name="Rectangle 4"/>
              <p:cNvSpPr/>
              <p:nvPr/>
            </p:nvSpPr>
            <p:spPr>
              <a:xfrm>
                <a:off x="5094045" y="5250430"/>
                <a:ext cx="2586131" cy="67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7518" tIns="37518" rIns="37518" bIns="37518" rtlCol="0" anchor="ctr"/>
              <a:lstStyle/>
              <a:p>
                <a:pPr algn="ctr" defTabSz="724635"/>
                <a:endParaRPr lang="en-GB" sz="975">
                  <a:solidFill>
                    <a:srgbClr val="FFFFFF"/>
                  </a:solidFill>
                  <a:latin typeface="微软雅黑" panose="020B0503020204020204" pitchFamily="34" charset="-122"/>
                  <a:ea typeface="微软雅黑" panose="020B0503020204020204" pitchFamily="34" charset="-122"/>
                </a:endParaRPr>
              </a:p>
            </p:txBody>
          </p:sp>
          <p:grpSp>
            <p:nvGrpSpPr>
              <p:cNvPr id="41" name="Group 7"/>
              <p:cNvGrpSpPr>
                <a:grpSpLocks/>
              </p:cNvGrpSpPr>
              <p:nvPr/>
            </p:nvGrpSpPr>
            <p:grpSpPr bwMode="auto">
              <a:xfrm>
                <a:off x="5967378" y="5323481"/>
                <a:ext cx="880187" cy="669237"/>
                <a:chOff x="1835" y="799"/>
                <a:chExt cx="703" cy="493"/>
              </a:xfrm>
            </p:grpSpPr>
            <p:pic>
              <p:nvPicPr>
                <p:cNvPr id="42" name="Picture 8"/>
                <p:cNvPicPr preferRelativeResize="0">
                  <a:picLocks noChangeArrowheads="1"/>
                </p:cNvPicPr>
                <p:nvPr/>
              </p:nvPicPr>
              <p:blipFill>
                <a:blip r:embed="rId4" cstate="screen"/>
                <a:srcRect/>
                <a:stretch>
                  <a:fillRect/>
                </a:stretch>
              </p:blipFill>
              <p:spPr bwMode="auto">
                <a:xfrm>
                  <a:off x="1901" y="799"/>
                  <a:ext cx="494" cy="326"/>
                </a:xfrm>
                <a:prstGeom prst="rect">
                  <a:avLst/>
                </a:prstGeom>
                <a:noFill/>
                <a:ln w="6350">
                  <a:noFill/>
                  <a:miter lim="800000"/>
                  <a:headEnd type="none" w="sm" len="sm"/>
                  <a:tailEnd type="none" w="sm" len="sm"/>
                </a:ln>
              </p:spPr>
            </p:pic>
            <p:sp>
              <p:nvSpPr>
                <p:cNvPr id="43" name="Text Box 9"/>
                <p:cNvSpPr txBox="1">
                  <a:spLocks noChangeArrowheads="1"/>
                </p:cNvSpPr>
                <p:nvPr/>
              </p:nvSpPr>
              <p:spPr bwMode="auto">
                <a:xfrm>
                  <a:off x="1835" y="1129"/>
                  <a:ext cx="703" cy="163"/>
                </a:xfrm>
                <a:prstGeom prst="rect">
                  <a:avLst/>
                </a:prstGeom>
                <a:noFill/>
                <a:ln w="12699">
                  <a:noFill/>
                  <a:miter lim="800000"/>
                  <a:headEnd type="none" w="sm" len="sm"/>
                  <a:tailEnd type="none" w="sm" len="sm"/>
                </a:ln>
              </p:spPr>
              <p:txBody>
                <a:bodyPr wrap="none" lIns="0" tIns="0" rIns="0">
                  <a:spAutoFit/>
                </a:bodyPr>
                <a:lstStyle/>
                <a:p>
                  <a:pPr defTabSz="724635" eaLnBrk="0" hangingPunct="0"/>
                  <a:r>
                    <a:rPr lang="en-GB" altLang="ko-KR" sz="488" dirty="0">
                      <a:solidFill>
                        <a:srgbClr val="000000"/>
                      </a:solidFill>
                      <a:latin typeface="微软雅黑" panose="020B0503020204020204" pitchFamily="34" charset="-122"/>
                      <a:ea typeface="微软雅黑" panose="020B0503020204020204" pitchFamily="34" charset="-122"/>
                    </a:rPr>
                    <a:t>Hong Kong SAR</a:t>
                  </a:r>
                </a:p>
              </p:txBody>
            </p:sp>
          </p:grpSp>
          <p:grpSp>
            <p:nvGrpSpPr>
              <p:cNvPr id="44" name="Group 10"/>
              <p:cNvGrpSpPr>
                <a:grpSpLocks/>
              </p:cNvGrpSpPr>
              <p:nvPr/>
            </p:nvGrpSpPr>
            <p:grpSpPr bwMode="auto">
              <a:xfrm>
                <a:off x="5230094" y="5328910"/>
                <a:ext cx="598650" cy="661093"/>
                <a:chOff x="1027" y="799"/>
                <a:chExt cx="477" cy="487"/>
              </a:xfrm>
            </p:grpSpPr>
            <p:pic>
              <p:nvPicPr>
                <p:cNvPr id="45" name="Picture 11"/>
                <p:cNvPicPr preferRelativeResize="0">
                  <a:picLocks noChangeArrowheads="1"/>
                </p:cNvPicPr>
                <p:nvPr/>
              </p:nvPicPr>
              <p:blipFill>
                <a:blip r:embed="rId5" cstate="screen"/>
                <a:srcRect/>
                <a:stretch>
                  <a:fillRect/>
                </a:stretch>
              </p:blipFill>
              <p:spPr bwMode="auto">
                <a:xfrm>
                  <a:off x="1027" y="799"/>
                  <a:ext cx="477" cy="326"/>
                </a:xfrm>
                <a:prstGeom prst="rect">
                  <a:avLst/>
                </a:prstGeom>
                <a:noFill/>
                <a:ln w="6350">
                  <a:noFill/>
                  <a:miter lim="800000"/>
                  <a:headEnd type="none" w="sm" len="sm"/>
                  <a:tailEnd type="none" w="sm" len="sm"/>
                </a:ln>
              </p:spPr>
            </p:pic>
            <p:sp>
              <p:nvSpPr>
                <p:cNvPr id="46" name="Text Box 12"/>
                <p:cNvSpPr txBox="1">
                  <a:spLocks noChangeArrowheads="1"/>
                </p:cNvSpPr>
                <p:nvPr/>
              </p:nvSpPr>
              <p:spPr bwMode="auto">
                <a:xfrm>
                  <a:off x="1152" y="1123"/>
                  <a:ext cx="246" cy="163"/>
                </a:xfrm>
                <a:prstGeom prst="rect">
                  <a:avLst/>
                </a:prstGeom>
                <a:noFill/>
                <a:ln w="12699">
                  <a:noFill/>
                  <a:miter lim="800000"/>
                  <a:headEnd type="none" w="sm" len="sm"/>
                  <a:tailEnd type="none" w="sm" len="sm"/>
                </a:ln>
              </p:spPr>
              <p:txBody>
                <a:bodyPr wrap="none" lIns="0" tIns="0" rIns="0">
                  <a:spAutoFit/>
                </a:bodyPr>
                <a:lstStyle/>
                <a:p>
                  <a:pPr defTabSz="724635" eaLnBrk="0" hangingPunct="0"/>
                  <a:r>
                    <a:rPr lang="en-GB" altLang="ko-KR" sz="488" dirty="0">
                      <a:solidFill>
                        <a:srgbClr val="000000"/>
                      </a:solidFill>
                      <a:latin typeface="微软雅黑" panose="020B0503020204020204" pitchFamily="34" charset="-122"/>
                      <a:ea typeface="微软雅黑" panose="020B0503020204020204" pitchFamily="34" charset="-122"/>
                    </a:rPr>
                    <a:t>China</a:t>
                  </a:r>
                </a:p>
              </p:txBody>
            </p:sp>
          </p:grpSp>
          <p:sp>
            <p:nvSpPr>
              <p:cNvPr id="47" name="Text Box 13"/>
              <p:cNvSpPr txBox="1">
                <a:spLocks noChangeArrowheads="1"/>
              </p:cNvSpPr>
              <p:nvPr/>
            </p:nvSpPr>
            <p:spPr bwMode="auto">
              <a:xfrm>
                <a:off x="6847344" y="5766361"/>
                <a:ext cx="802271" cy="220593"/>
              </a:xfrm>
              <a:prstGeom prst="rect">
                <a:avLst/>
              </a:prstGeom>
              <a:noFill/>
              <a:ln w="12699">
                <a:noFill/>
                <a:miter lim="800000"/>
                <a:headEnd type="none" w="sm" len="sm"/>
                <a:tailEnd type="none" w="sm" len="sm"/>
              </a:ln>
            </p:spPr>
            <p:txBody>
              <a:bodyPr lIns="0" tIns="0" rIns="0">
                <a:spAutoFit/>
              </a:bodyPr>
              <a:lstStyle/>
              <a:p>
                <a:pPr algn="ctr" defTabSz="724635" eaLnBrk="0" hangingPunct="0"/>
                <a:r>
                  <a:rPr lang="en-GB" altLang="ko-KR" sz="488" dirty="0">
                    <a:solidFill>
                      <a:srgbClr val="000000"/>
                    </a:solidFill>
                    <a:latin typeface="微软雅黑" panose="020B0503020204020204" pitchFamily="34" charset="-122"/>
                    <a:ea typeface="微软雅黑" panose="020B0503020204020204" pitchFamily="34" charset="-122"/>
                  </a:rPr>
                  <a:t>Macau SAR</a:t>
                </a:r>
              </a:p>
            </p:txBody>
          </p:sp>
          <p:pic>
            <p:nvPicPr>
              <p:cNvPr id="48" name="Picture 14" descr="200px-Flag_of_Macau"/>
              <p:cNvPicPr>
                <a:picLocks noChangeAspect="1" noChangeArrowheads="1"/>
              </p:cNvPicPr>
              <p:nvPr/>
            </p:nvPicPr>
            <p:blipFill>
              <a:blip r:embed="rId6" cstate="screen"/>
              <a:srcRect/>
              <a:stretch>
                <a:fillRect/>
              </a:stretch>
            </p:blipFill>
            <p:spPr bwMode="auto">
              <a:xfrm>
                <a:off x="6918797" y="5322123"/>
                <a:ext cx="614940" cy="443897"/>
              </a:xfrm>
              <a:prstGeom prst="rect">
                <a:avLst/>
              </a:prstGeom>
              <a:noFill/>
              <a:ln w="9525">
                <a:noFill/>
                <a:miter lim="800000"/>
                <a:headEnd/>
                <a:tailEnd/>
              </a:ln>
            </p:spPr>
          </p:pic>
        </p:grpSp>
        <p:sp>
          <p:nvSpPr>
            <p:cNvPr id="2" name="矩形 1"/>
            <p:cNvSpPr/>
            <p:nvPr/>
          </p:nvSpPr>
          <p:spPr>
            <a:xfrm>
              <a:off x="10220583" y="3412611"/>
              <a:ext cx="1329292" cy="590931"/>
            </a:xfrm>
            <a:prstGeom prst="rect">
              <a:avLst/>
            </a:prstGeom>
          </p:spPr>
          <p:txBody>
            <a:bodyPr wrap="square">
              <a:spAutoFit/>
            </a:bodyPr>
            <a:lstStyle/>
            <a:p>
              <a:pPr marL="0" lvl="1">
                <a:lnSpc>
                  <a:spcPct val="120000"/>
                </a:lnSpc>
              </a:pPr>
              <a:r>
                <a:rPr lang="en-US" altLang="zh-CN" sz="900" b="1" dirty="0">
                  <a:solidFill>
                    <a:schemeClr val="tx2"/>
                  </a:solidFill>
                  <a:latin typeface="微软雅黑 Light" panose="020B0502040204020203" pitchFamily="34" charset="-122"/>
                  <a:ea typeface="微软雅黑 Light" panose="020B0502040204020203" pitchFamily="34" charset="-122"/>
                  <a:cs typeface="Calibri Light" panose="020F0302020204030204" pitchFamily="34" charset="0"/>
                </a:rPr>
                <a:t>“</a:t>
              </a:r>
              <a:r>
                <a:rPr lang="zh-CN" altLang="en-US" sz="900" b="1" dirty="0">
                  <a:solidFill>
                    <a:schemeClr val="tx2"/>
                  </a:solidFill>
                  <a:latin typeface="微软雅黑 Light" panose="020B0502040204020203" pitchFamily="34" charset="-122"/>
                  <a:ea typeface="微软雅黑 Light" panose="020B0502040204020203" pitchFamily="34" charset="-122"/>
                </a:rPr>
                <a:t>毕马威智能创新空间</a:t>
              </a:r>
              <a:r>
                <a:rPr lang="en-US" altLang="zh-CN" sz="900" b="1" dirty="0">
                  <a:solidFill>
                    <a:schemeClr val="tx2"/>
                  </a:solidFill>
                  <a:latin typeface="微软雅黑 Light" panose="020B0502040204020203" pitchFamily="34" charset="-122"/>
                  <a:ea typeface="微软雅黑 Light" panose="020B0502040204020203" pitchFamily="34" charset="-122"/>
                </a:rPr>
                <a:t>(</a:t>
              </a:r>
              <a:r>
                <a:rPr lang="en-US" altLang="zh-CN" sz="900" b="1" dirty="0" err="1">
                  <a:solidFill>
                    <a:schemeClr val="tx2"/>
                  </a:solidFill>
                  <a:latin typeface="+mn-ea"/>
                </a:rPr>
                <a:t>KDi</a:t>
              </a:r>
              <a:r>
                <a:rPr lang="en-US" altLang="zh-CN" sz="900" b="1" dirty="0">
                  <a:solidFill>
                    <a:schemeClr val="tx2"/>
                  </a:solidFill>
                  <a:latin typeface="微软雅黑 Light" panose="020B0502040204020203" pitchFamily="34" charset="-122"/>
                  <a:ea typeface="微软雅黑 Light" panose="020B0502040204020203" pitchFamily="34" charset="-122"/>
                </a:rPr>
                <a:t>)</a:t>
              </a:r>
              <a:r>
                <a:rPr lang="zh-CN" altLang="en-US" sz="900" b="1" dirty="0">
                  <a:solidFill>
                    <a:schemeClr val="tx2"/>
                  </a:solidFill>
                  <a:latin typeface="微软雅黑 Light" panose="020B0502040204020203" pitchFamily="34" charset="-122"/>
                  <a:ea typeface="微软雅黑 Light" panose="020B0502040204020203" pitchFamily="34" charset="-122"/>
                </a:rPr>
                <a:t> ” 于</a:t>
              </a:r>
              <a:r>
                <a:rPr lang="en-US" altLang="zh-CN" sz="900" b="1" dirty="0">
                  <a:solidFill>
                    <a:schemeClr val="tx2"/>
                  </a:solidFill>
                  <a:latin typeface="微软雅黑 Light" panose="020B0502040204020203" pitchFamily="34" charset="-122"/>
                  <a:ea typeface="微软雅黑 Light" panose="020B0502040204020203" pitchFamily="34" charset="-122"/>
                </a:rPr>
                <a:t>2017</a:t>
              </a:r>
              <a:r>
                <a:rPr lang="zh-CN" altLang="en-US" sz="900" b="1" dirty="0">
                  <a:solidFill>
                    <a:schemeClr val="tx2"/>
                  </a:solidFill>
                  <a:latin typeface="微软雅黑 Light" panose="020B0502040204020203" pitchFamily="34" charset="-122"/>
                  <a:ea typeface="微软雅黑 Light" panose="020B0502040204020203" pitchFamily="34" charset="-122"/>
                </a:rPr>
                <a:t>年</a:t>
              </a:r>
              <a:r>
                <a:rPr lang="en-US" altLang="zh-CN" sz="900" b="1" dirty="0">
                  <a:solidFill>
                    <a:schemeClr val="tx2"/>
                  </a:solidFill>
                  <a:latin typeface="微软雅黑 Light" panose="020B0502040204020203" pitchFamily="34" charset="-122"/>
                  <a:ea typeface="微软雅黑 Light" panose="020B0502040204020203" pitchFamily="34" charset="-122"/>
                </a:rPr>
                <a:t>10</a:t>
              </a:r>
              <a:r>
                <a:rPr lang="zh-CN" altLang="en-US" sz="900" b="1" dirty="0">
                  <a:solidFill>
                    <a:schemeClr val="tx2"/>
                  </a:solidFill>
                  <a:latin typeface="微软雅黑 Light" panose="020B0502040204020203" pitchFamily="34" charset="-122"/>
                  <a:ea typeface="微软雅黑 Light" panose="020B0502040204020203" pitchFamily="34" charset="-122"/>
                </a:rPr>
                <a:t>月</a:t>
              </a:r>
              <a:r>
                <a:rPr lang="en-US" altLang="zh-CN" sz="900" b="1" dirty="0">
                  <a:solidFill>
                    <a:schemeClr val="tx2"/>
                  </a:solidFill>
                  <a:latin typeface="微软雅黑 Light" panose="020B0502040204020203" pitchFamily="34" charset="-122"/>
                  <a:ea typeface="微软雅黑 Light" panose="020B0502040204020203" pitchFamily="34" charset="-122"/>
                </a:rPr>
                <a:t>24</a:t>
              </a:r>
              <a:r>
                <a:rPr lang="zh-CN" altLang="en-US" sz="900" b="1" dirty="0">
                  <a:solidFill>
                    <a:schemeClr val="tx2"/>
                  </a:solidFill>
                  <a:latin typeface="微软雅黑 Light" panose="020B0502040204020203" pitchFamily="34" charset="-122"/>
                  <a:ea typeface="微软雅黑 Light" panose="020B0502040204020203" pitchFamily="34" charset="-122"/>
                </a:rPr>
                <a:t>日在南京正式成立</a:t>
              </a:r>
              <a:endParaRPr lang="en-US" altLang="zh-CN" sz="900" b="1" dirty="0">
                <a:solidFill>
                  <a:schemeClr val="tx2"/>
                </a:solidFill>
                <a:latin typeface="微软雅黑 Light" panose="020B0502040204020203" pitchFamily="34" charset="-122"/>
                <a:ea typeface="微软雅黑 Light" panose="020B0502040204020203" pitchFamily="34" charset="-122"/>
              </a:endParaRPr>
            </a:p>
          </p:txBody>
        </p:sp>
        <p:cxnSp>
          <p:nvCxnSpPr>
            <p:cNvPr id="52" name="肘形连接符 51"/>
            <p:cNvCxnSpPr/>
            <p:nvPr/>
          </p:nvCxnSpPr>
          <p:spPr>
            <a:xfrm rot="10800000" flipV="1">
              <a:off x="10206258" y="3966803"/>
              <a:ext cx="657951" cy="181075"/>
            </a:xfrm>
            <a:prstGeom prst="bentConnector3">
              <a:avLst>
                <a:gd name="adj1" fmla="val 644"/>
              </a:avLst>
            </a:prstGeom>
            <a:ln w="12700">
              <a:tailEnd type="triangle"/>
            </a:ln>
          </p:spPr>
          <p:style>
            <a:lnRef idx="3">
              <a:schemeClr val="dk1"/>
            </a:lnRef>
            <a:fillRef idx="0">
              <a:schemeClr val="dk1"/>
            </a:fillRef>
            <a:effectRef idx="2">
              <a:schemeClr val="dk1"/>
            </a:effectRef>
            <a:fontRef idx="minor">
              <a:schemeClr val="tx1"/>
            </a:fontRef>
          </p:style>
        </p:cxnSp>
      </p:grpSp>
      <p:sp>
        <p:nvSpPr>
          <p:cNvPr id="53" name="矩形 52"/>
          <p:cNvSpPr/>
          <p:nvPr/>
        </p:nvSpPr>
        <p:spPr>
          <a:xfrm>
            <a:off x="10155264" y="4215763"/>
            <a:ext cx="1905669" cy="2086725"/>
          </a:xfrm>
          <a:prstGeom prst="rect">
            <a:avLst/>
          </a:prstGeom>
        </p:spPr>
        <p:txBody>
          <a:bodyPr wrap="square">
            <a:spAutoFit/>
          </a:bodyPr>
          <a:lstStyle/>
          <a:p>
            <a:pPr marL="0" lvl="1">
              <a:lnSpc>
                <a:spcPct val="120000"/>
              </a:lnSpc>
            </a:pPr>
            <a:r>
              <a:rPr lang="zh-CN" altLang="en-US" sz="1200" dirty="0">
                <a:latin typeface="微软雅黑" panose="020B0503020204020204" pitchFamily="34" charset="-122"/>
                <a:ea typeface="微软雅黑" panose="020B0503020204020204" pitchFamily="34" charset="-122"/>
              </a:rPr>
              <a:t>预计将在</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年内建成超过</a:t>
            </a:r>
            <a:r>
              <a:rPr lang="en-US" altLang="zh-CN" sz="1200" dirty="0">
                <a:latin typeface="微软雅黑" panose="020B0503020204020204" pitchFamily="34" charset="-122"/>
                <a:ea typeface="微软雅黑" panose="020B0503020204020204" pitchFamily="34" charset="-122"/>
              </a:rPr>
              <a:t>450</a:t>
            </a:r>
            <a:r>
              <a:rPr lang="zh-CN" altLang="en-US" sz="1200" dirty="0">
                <a:latin typeface="微软雅黑" panose="020B0503020204020204" pitchFamily="34" charset="-122"/>
                <a:ea typeface="微软雅黑" panose="020B0503020204020204" pitchFamily="34" charset="-122"/>
              </a:rPr>
              <a:t>人的规模，汇聚</a:t>
            </a:r>
            <a:r>
              <a:rPr lang="zh-CN" altLang="en-US" sz="1200" b="1" dirty="0">
                <a:latin typeface="微软雅黑" panose="020B0503020204020204" pitchFamily="34" charset="-122"/>
                <a:ea typeface="微软雅黑" panose="020B0503020204020204" pitchFamily="34" charset="-122"/>
              </a:rPr>
              <a:t>软件开发人员、数据科学家、云技术专家、用户界面设计师和系统集成开发师</a:t>
            </a:r>
            <a:r>
              <a:rPr lang="zh-CN" altLang="en-US" sz="1200" dirty="0">
                <a:latin typeface="微软雅黑" panose="020B0503020204020204" pitchFamily="34" charset="-122"/>
                <a:ea typeface="微软雅黑" panose="020B0503020204020204" pitchFamily="34" charset="-122"/>
              </a:rPr>
              <a:t>人才，</a:t>
            </a:r>
            <a:r>
              <a:rPr lang="zh-CN" altLang="en-US" sz="1200" dirty="0">
                <a:latin typeface="微软雅黑" panose="020B0503020204020204" pitchFamily="34" charset="-122"/>
                <a:ea typeface="微软雅黑" panose="020B0503020204020204" pitchFamily="34" charset="-122"/>
                <a:cs typeface="Calibri Light" panose="020F0302020204030204" pitchFamily="34" charset="0"/>
              </a:rPr>
              <a:t>打造成为毕马威全球交付中心的一员，</a:t>
            </a:r>
            <a:r>
              <a:rPr lang="zh-CN" altLang="en-US" sz="1200" dirty="0">
                <a:latin typeface="微软雅黑" panose="020B0503020204020204" pitchFamily="34" charset="-122"/>
                <a:ea typeface="微软雅黑" panose="020B0503020204020204" pitchFamily="34" charset="-122"/>
              </a:rPr>
              <a:t>为全球毕马威成员提供</a:t>
            </a:r>
            <a:r>
              <a:rPr lang="zh-CN" altLang="en-US" sz="1200" b="1" dirty="0">
                <a:latin typeface="微软雅黑" panose="020B0503020204020204" pitchFamily="34" charset="-122"/>
                <a:ea typeface="微软雅黑" panose="020B0503020204020204" pitchFamily="34" charset="-122"/>
              </a:rPr>
              <a:t>软件研发和大数据处理</a:t>
            </a:r>
            <a:r>
              <a:rPr lang="zh-CN" altLang="en-US" sz="1200" dirty="0">
                <a:latin typeface="微软雅黑" panose="020B0503020204020204" pitchFamily="34" charset="-122"/>
                <a:ea typeface="微软雅黑" panose="020B0503020204020204" pitchFamily="34" charset="-122"/>
              </a:rPr>
              <a:t>等服务</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2259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273" y="545913"/>
            <a:ext cx="11289762" cy="349790"/>
          </a:xfrm>
          <a:noFill/>
          <a:ln w="9525">
            <a:noFill/>
            <a:miter lim="800000"/>
            <a:headEnd/>
            <a:tailEnd/>
          </a:ln>
        </p:spPr>
        <p:txBody>
          <a:bodyPr vert="horz" wrap="square" lIns="0" tIns="0" rIns="0" bIns="0" numCol="1" rtlCol="0" anchor="ctr" anchorCtr="0" compatLnSpc="1">
            <a:prstTxWarp prst="textNoShape">
              <a:avLst/>
            </a:prstTxWarp>
            <a:noAutofit/>
          </a:bodyPr>
          <a:lstStyle/>
          <a:p>
            <a:pPr defTabSz="635431"/>
            <a:r>
              <a:rPr lang="zh-CN" altLang="en-US" b="1" dirty="0">
                <a:solidFill>
                  <a:schemeClr val="tx1"/>
                </a:solidFill>
                <a:cs typeface="Arial Unicode MS" panose="020B0604020202020204" pitchFamily="34" charset="-122"/>
              </a:rPr>
              <a:t>毕马威金融服务业务在中国、亚太地区及全球一直居于市场领先地位，</a:t>
            </a:r>
            <a:r>
              <a:rPr lang="zh-CN" altLang="en-US" b="1" spc="-4" dirty="0">
                <a:solidFill>
                  <a:schemeClr val="tx1"/>
                </a:solidFill>
                <a:cs typeface="Arial Unicode MS" panose="020B0604020202020204" pitchFamily="34" charset="-122"/>
              </a:rPr>
              <a:t>在中国拥有</a:t>
            </a:r>
            <a:r>
              <a:rPr lang="en-US" altLang="zh-CN" b="1" spc="-4" dirty="0">
                <a:solidFill>
                  <a:schemeClr val="tx1"/>
                </a:solidFill>
                <a:cs typeface="Arial Unicode MS" panose="020B0604020202020204" pitchFamily="34" charset="-122"/>
              </a:rPr>
              <a:t>1,500</a:t>
            </a:r>
            <a:r>
              <a:rPr lang="zh-CN" altLang="en-US" b="1" dirty="0">
                <a:solidFill>
                  <a:schemeClr val="tx1"/>
                </a:solidFill>
                <a:cs typeface="Arial Unicode MS" panose="020B0604020202020204" pitchFamily="34" charset="-122"/>
              </a:rPr>
              <a:t>名金融服务业</a:t>
            </a:r>
            <a:r>
              <a:rPr lang="zh-CN" altLang="en-US" b="1" spc="-12" dirty="0">
                <a:solidFill>
                  <a:schemeClr val="tx1"/>
                </a:solidFill>
                <a:cs typeface="Arial Unicode MS" panose="020B0604020202020204" pitchFamily="34" charset="-122"/>
              </a:rPr>
              <a:t>专</a:t>
            </a:r>
            <a:r>
              <a:rPr lang="zh-CN" altLang="en-US" b="1" dirty="0">
                <a:solidFill>
                  <a:schemeClr val="tx1"/>
                </a:solidFill>
                <a:cs typeface="Arial Unicode MS" panose="020B0604020202020204" pitchFamily="34" charset="-122"/>
              </a:rPr>
              <a:t>业人</a:t>
            </a:r>
            <a:r>
              <a:rPr lang="zh-CN" altLang="en-US" b="1" spc="-12" dirty="0">
                <a:solidFill>
                  <a:schemeClr val="tx1"/>
                </a:solidFill>
                <a:cs typeface="Arial Unicode MS" panose="020B0604020202020204" pitchFamily="34" charset="-122"/>
              </a:rPr>
              <a:t>员，近三年内</a:t>
            </a:r>
            <a:r>
              <a:rPr lang="zh-CN" altLang="en-US" b="1" dirty="0">
                <a:solidFill>
                  <a:schemeClr val="tx1"/>
                </a:solidFill>
                <a:cs typeface="Arial Unicode MS" panose="020B0604020202020204" pitchFamily="34" charset="-122"/>
              </a:rPr>
              <a:t>服务过超过</a:t>
            </a:r>
            <a:r>
              <a:rPr lang="en-US" altLang="zh-CN" b="1" dirty="0">
                <a:solidFill>
                  <a:schemeClr val="tx1"/>
                </a:solidFill>
                <a:cs typeface="Arial Unicode MS" panose="020B0604020202020204" pitchFamily="34" charset="-122"/>
              </a:rPr>
              <a:t>70</a:t>
            </a:r>
            <a:r>
              <a:rPr lang="zh-CN" altLang="en-US" b="1" dirty="0">
                <a:solidFill>
                  <a:schemeClr val="tx1"/>
                </a:solidFill>
                <a:cs typeface="Arial Unicode MS" panose="020B0604020202020204" pitchFamily="34" charset="-122"/>
              </a:rPr>
              <a:t>家金融机构和</a:t>
            </a:r>
            <a:r>
              <a:rPr lang="en-US" altLang="zh-CN" b="1" dirty="0">
                <a:solidFill>
                  <a:schemeClr val="tx1"/>
                </a:solidFill>
                <a:cs typeface="Arial Unicode MS" panose="020B0604020202020204" pitchFamily="34" charset="-122"/>
              </a:rPr>
              <a:t>4</a:t>
            </a:r>
            <a:r>
              <a:rPr lang="zh-CN" altLang="en-US" b="1" dirty="0">
                <a:solidFill>
                  <a:schemeClr val="tx1"/>
                </a:solidFill>
                <a:cs typeface="Arial Unicode MS" panose="020B0604020202020204" pitchFamily="34" charset="-122"/>
              </a:rPr>
              <a:t>家卡机构，是拥有金融机构客户最多的咨询公司</a:t>
            </a:r>
          </a:p>
        </p:txBody>
      </p:sp>
      <p:sp>
        <p:nvSpPr>
          <p:cNvPr id="38" name="object 5"/>
          <p:cNvSpPr txBox="1"/>
          <p:nvPr/>
        </p:nvSpPr>
        <p:spPr>
          <a:xfrm>
            <a:off x="566859" y="1169057"/>
            <a:ext cx="9071696" cy="215444"/>
          </a:xfrm>
          <a:prstGeom prst="rect">
            <a:avLst/>
          </a:prstGeom>
        </p:spPr>
        <p:txBody>
          <a:bodyPr vert="horz" wrap="square" lIns="0" tIns="0" rIns="0" bIns="0" rtlCol="0">
            <a:spAutoFit/>
          </a:bodyPr>
          <a:lstStyle/>
          <a:p>
            <a:pPr marL="10319" marR="4128"/>
            <a:r>
              <a:rPr sz="1400" spc="-4" dirty="0" err="1">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具有代</a:t>
            </a:r>
            <a:r>
              <a:rPr sz="1400" spc="-12" dirty="0" err="1">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表性的中国金融服务客户</a:t>
            </a:r>
            <a:endParaRPr sz="140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0" name="object 8"/>
          <p:cNvSpPr txBox="1"/>
          <p:nvPr/>
        </p:nvSpPr>
        <p:spPr>
          <a:xfrm>
            <a:off x="568417" y="1446123"/>
            <a:ext cx="11175055" cy="567078"/>
          </a:xfrm>
          <a:prstGeom prst="rect">
            <a:avLst/>
          </a:prstGeom>
        </p:spPr>
        <p:txBody>
          <a:bodyPr vert="horz" wrap="square" lIns="0" tIns="0" rIns="0" bIns="0" rtlCol="0">
            <a:spAutoFit/>
          </a:bodyPr>
          <a:lstStyle/>
          <a:p>
            <a:pPr marL="55548" marR="4128" indent="-55548" defTabSz="588808" eaLnBrk="0" hangingPunct="0">
              <a:spcBef>
                <a:spcPct val="35000"/>
              </a:spcBef>
              <a:buClr>
                <a:srgbClr val="415299"/>
              </a:buClr>
              <a:buSzPct val="125000"/>
              <a:buFont typeface="Wingdings" panose="05000000000000000000" pitchFamily="2" charset="2"/>
              <a:buChar char="§"/>
              <a:defRPr/>
            </a:pPr>
            <a:r>
              <a:rPr lang="zh-CN" altLang="en-US"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毕马威的金融服务遍及四大行、股份制、城商行、农商行、外资银行等、证券公司、资产管理公司、大型金融集团、消费金融公司等各类型金融机构。毕马威中国在中国金融服务业深耕多年，不吝投入。</a:t>
            </a:r>
            <a:endParaRPr lang="en-US" altLang="zh-CN"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55548" marR="4128" indent="-55548" defTabSz="588808" eaLnBrk="0" hangingPunct="0">
              <a:spcBef>
                <a:spcPct val="35000"/>
              </a:spcBef>
              <a:buClr>
                <a:srgbClr val="415299"/>
              </a:buClr>
              <a:buSzPct val="125000"/>
              <a:buFont typeface="Wingdings" panose="05000000000000000000" pitchFamily="2" charset="2"/>
              <a:buChar char="§"/>
              <a:defRPr/>
            </a:pPr>
            <a:r>
              <a:rPr sz="1100" kern="0" dirty="0" err="1">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我们具有完备的</a:t>
            </a:r>
            <a:r>
              <a:rPr lang="zh-CN" altLang="en-US"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金融</a:t>
            </a:r>
            <a:r>
              <a:rPr sz="1100" kern="0" dirty="0" err="1">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行业知识</a:t>
            </a:r>
            <a:r>
              <a:rPr lang="zh-CN" altLang="en-US"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a:t>
            </a:r>
            <a:r>
              <a:rPr sz="1100" kern="0" dirty="0" err="1">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使得我们能为客户提供高品质、市场领先的专业服务</a:t>
            </a:r>
            <a:r>
              <a:rPr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rPr>
              <a:t>。</a:t>
            </a:r>
          </a:p>
        </p:txBody>
      </p:sp>
      <p:grpSp>
        <p:nvGrpSpPr>
          <p:cNvPr id="4" name="Group 3"/>
          <p:cNvGrpSpPr/>
          <p:nvPr/>
        </p:nvGrpSpPr>
        <p:grpSpPr>
          <a:xfrm>
            <a:off x="560788" y="2323073"/>
            <a:ext cx="11084662" cy="3906811"/>
            <a:chOff x="758996" y="2870004"/>
            <a:chExt cx="9121925" cy="3183171"/>
          </a:xfrm>
        </p:grpSpPr>
        <p:pic>
          <p:nvPicPr>
            <p:cNvPr id="71" name="Picture 44">
              <a:extLst>
                <a:ext uri="{FF2B5EF4-FFF2-40B4-BE49-F238E27FC236}">
                  <a16:creationId xmlns:a16="http://schemas.microsoft.com/office/drawing/2014/main" id="{CF465F6C-BC27-4945-98FA-8DB2FB06A588}"/>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291519" y="2873176"/>
              <a:ext cx="489941" cy="479632"/>
            </a:xfrm>
            <a:prstGeom prst="rect">
              <a:avLst/>
            </a:prstGeom>
          </p:spPr>
        </p:pic>
        <p:pic>
          <p:nvPicPr>
            <p:cNvPr id="25" name="图片 4" descr="logo(1)">
              <a:extLst>
                <a:ext uri="{FF2B5EF4-FFF2-40B4-BE49-F238E27FC236}">
                  <a16:creationId xmlns:a16="http://schemas.microsoft.com/office/drawing/2014/main" id="{FA3ADF57-F6A3-45C3-8B02-F61A30E79065}"/>
                </a:ext>
              </a:extLst>
            </p:cNvPr>
            <p:cNvPicPr/>
            <p:nvPr/>
          </p:nvPicPr>
          <p:blipFill>
            <a:blip r:embed="rId4" cstate="print"/>
            <a:srcRect/>
            <a:stretch>
              <a:fillRect/>
            </a:stretch>
          </p:blipFill>
          <p:spPr bwMode="auto">
            <a:xfrm>
              <a:off x="4300179" y="2994097"/>
              <a:ext cx="807922" cy="237790"/>
            </a:xfrm>
            <a:prstGeom prst="rect">
              <a:avLst/>
            </a:prstGeom>
            <a:noFill/>
            <a:ln w="9525">
              <a:noFill/>
              <a:miter lim="800000"/>
              <a:headEnd/>
              <a:tailEnd/>
            </a:ln>
          </p:spPr>
        </p:pic>
        <p:pic>
          <p:nvPicPr>
            <p:cNvPr id="26" name="Picture 12">
              <a:extLst>
                <a:ext uri="{FF2B5EF4-FFF2-40B4-BE49-F238E27FC236}">
                  <a16:creationId xmlns:a16="http://schemas.microsoft.com/office/drawing/2014/main" id="{8B5B189C-EED2-4E9A-B209-45EA2B010F0C}"/>
                </a:ext>
              </a:extLst>
            </p:cNvPr>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5837053" y="3880335"/>
              <a:ext cx="684361" cy="284597"/>
            </a:xfrm>
            <a:prstGeom prst="rect">
              <a:avLst/>
            </a:prstGeom>
            <a:noFill/>
            <a:ln w="9525">
              <a:noFill/>
              <a:miter lim="800000"/>
              <a:headEnd/>
              <a:tailEnd/>
            </a:ln>
          </p:spPr>
        </p:pic>
        <p:pic>
          <p:nvPicPr>
            <p:cNvPr id="27" name="Picture 13">
              <a:extLst>
                <a:ext uri="{FF2B5EF4-FFF2-40B4-BE49-F238E27FC236}">
                  <a16:creationId xmlns:a16="http://schemas.microsoft.com/office/drawing/2014/main" id="{7ACA5478-C564-4410-90BA-B6DFD7C9DD0A}"/>
                </a:ext>
              </a:extLst>
            </p:cNvPr>
            <p:cNvPicPr>
              <a:picLocks noChangeAspect="1"/>
            </p:cNvPicPr>
            <p:nvPr/>
          </p:nvPicPr>
          <p:blipFill>
            <a:blip r:embed="rId6" cstate="print">
              <a:clrChange>
                <a:clrFrom>
                  <a:srgbClr val="FBFBF9"/>
                </a:clrFrom>
                <a:clrTo>
                  <a:srgbClr val="FBFBF9">
                    <a:alpha val="0"/>
                  </a:srgbClr>
                </a:clrTo>
              </a:clrChange>
              <a:extLst>
                <a:ext uri="{28A0092B-C50C-407E-A947-70E740481C1C}">
                  <a14:useLocalDpi xmlns:a14="http://schemas.microsoft.com/office/drawing/2010/main" val="0"/>
                </a:ext>
              </a:extLst>
            </a:blip>
            <a:stretch>
              <a:fillRect/>
            </a:stretch>
          </p:blipFill>
          <p:spPr>
            <a:xfrm>
              <a:off x="2730444" y="2883624"/>
              <a:ext cx="986570" cy="458739"/>
            </a:xfrm>
            <a:prstGeom prst="rect">
              <a:avLst/>
            </a:prstGeom>
          </p:spPr>
        </p:pic>
        <p:pic>
          <p:nvPicPr>
            <p:cNvPr id="28" name="Picture 14">
              <a:extLst>
                <a:ext uri="{FF2B5EF4-FFF2-40B4-BE49-F238E27FC236}">
                  <a16:creationId xmlns:a16="http://schemas.microsoft.com/office/drawing/2014/main" id="{ED4F3547-E27B-4FA8-9FA8-1EF7C6FDCFCC}"/>
                </a:ext>
              </a:extLst>
            </p:cNvPr>
            <p:cNvPicPr>
              <a:picLocks noChangeAspect="1"/>
            </p:cNvPicPr>
            <p:nvPr/>
          </p:nvPicPr>
          <p:blipFill>
            <a:blip r:embed="rId7" cstate="print">
              <a:clrChange>
                <a:clrFrom>
                  <a:srgbClr val="F8FFFF"/>
                </a:clrFrom>
                <a:clrTo>
                  <a:srgbClr val="F8FFFF">
                    <a:alpha val="0"/>
                  </a:srgbClr>
                </a:clrTo>
              </a:clrChange>
              <a:extLst>
                <a:ext uri="{28A0092B-C50C-407E-A947-70E740481C1C}">
                  <a14:useLocalDpi xmlns:a14="http://schemas.microsoft.com/office/drawing/2010/main" val="0"/>
                </a:ext>
              </a:extLst>
            </a:blip>
            <a:stretch>
              <a:fillRect/>
            </a:stretch>
          </p:blipFill>
          <p:spPr>
            <a:xfrm>
              <a:off x="3409645" y="3285411"/>
              <a:ext cx="731021" cy="556824"/>
            </a:xfrm>
            <a:prstGeom prst="rect">
              <a:avLst/>
            </a:prstGeom>
          </p:spPr>
        </p:pic>
        <p:pic>
          <p:nvPicPr>
            <p:cNvPr id="29" name="Picture 15">
              <a:extLst>
                <a:ext uri="{FF2B5EF4-FFF2-40B4-BE49-F238E27FC236}">
                  <a16:creationId xmlns:a16="http://schemas.microsoft.com/office/drawing/2014/main" id="{544C0EA4-1D2E-4348-BF79-5957C06F9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9765" y="3865515"/>
              <a:ext cx="727722" cy="314230"/>
            </a:xfrm>
            <a:prstGeom prst="rect">
              <a:avLst/>
            </a:prstGeom>
          </p:spPr>
        </p:pic>
        <p:pic>
          <p:nvPicPr>
            <p:cNvPr id="30" name="Picture 16">
              <a:extLst>
                <a:ext uri="{FF2B5EF4-FFF2-40B4-BE49-F238E27FC236}">
                  <a16:creationId xmlns:a16="http://schemas.microsoft.com/office/drawing/2014/main" id="{D64AE538-44FA-4B89-B891-B622B3F0B8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31516" y="3335627"/>
              <a:ext cx="967489" cy="415104"/>
            </a:xfrm>
            <a:prstGeom prst="rect">
              <a:avLst/>
            </a:prstGeom>
          </p:spPr>
        </p:pic>
        <p:pic>
          <p:nvPicPr>
            <p:cNvPr id="31" name="Picture 17">
              <a:extLst>
                <a:ext uri="{FF2B5EF4-FFF2-40B4-BE49-F238E27FC236}">
                  <a16:creationId xmlns:a16="http://schemas.microsoft.com/office/drawing/2014/main" id="{138352F0-9561-4854-AAF7-7A5081BBB50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02266" y="3361228"/>
              <a:ext cx="959717" cy="399106"/>
            </a:xfrm>
            <a:prstGeom prst="rect">
              <a:avLst/>
            </a:prstGeom>
          </p:spPr>
        </p:pic>
        <p:pic>
          <p:nvPicPr>
            <p:cNvPr id="33" name="Picture 18">
              <a:extLst>
                <a:ext uri="{FF2B5EF4-FFF2-40B4-BE49-F238E27FC236}">
                  <a16:creationId xmlns:a16="http://schemas.microsoft.com/office/drawing/2014/main" id="{D2825805-3D73-4F2C-952B-4D053A3C6DE8}"/>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27728" y="3878162"/>
              <a:ext cx="818262" cy="288936"/>
            </a:xfrm>
            <a:prstGeom prst="rect">
              <a:avLst/>
            </a:prstGeom>
          </p:spPr>
        </p:pic>
        <p:pic>
          <p:nvPicPr>
            <p:cNvPr id="35" name="Picture 19">
              <a:extLst>
                <a:ext uri="{FF2B5EF4-FFF2-40B4-BE49-F238E27FC236}">
                  <a16:creationId xmlns:a16="http://schemas.microsoft.com/office/drawing/2014/main" id="{8336A27B-F4D7-4A17-BB27-6935A558C2ED}"/>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49683" y="2870004"/>
              <a:ext cx="609324" cy="485977"/>
            </a:xfrm>
            <a:prstGeom prst="rect">
              <a:avLst/>
            </a:prstGeom>
          </p:spPr>
        </p:pic>
        <p:pic>
          <p:nvPicPr>
            <p:cNvPr id="37" name="Picture 21">
              <a:extLst>
                <a:ext uri="{FF2B5EF4-FFF2-40B4-BE49-F238E27FC236}">
                  <a16:creationId xmlns:a16="http://schemas.microsoft.com/office/drawing/2014/main" id="{7C16EB3D-D576-46B6-BC39-27489AADD0D3}"/>
                </a:ext>
              </a:extLst>
            </p:cNvPr>
            <p:cNvPicPr>
              <a:picLocks noChangeAspect="1"/>
            </p:cNvPicPr>
            <p:nvPr/>
          </p:nvPicPr>
          <p:blipFill rotWithShape="1">
            <a:blip r:embed="rId13" cstate="print">
              <a:clrChange>
                <a:clrFrom>
                  <a:srgbClr val="FEFFFD"/>
                </a:clrFrom>
                <a:clrTo>
                  <a:srgbClr val="FEFFFD">
                    <a:alpha val="0"/>
                  </a:srgbClr>
                </a:clrTo>
              </a:clrChange>
              <a:extLst>
                <a:ext uri="{28A0092B-C50C-407E-A947-70E740481C1C}">
                  <a14:useLocalDpi xmlns:a14="http://schemas.microsoft.com/office/drawing/2010/main" val="0"/>
                </a:ext>
              </a:extLst>
            </a:blip>
            <a:srcRect t="30016" r="7517" b="31603"/>
            <a:stretch/>
          </p:blipFill>
          <p:spPr>
            <a:xfrm>
              <a:off x="8187888" y="4351376"/>
              <a:ext cx="822076" cy="279193"/>
            </a:xfrm>
            <a:prstGeom prst="rect">
              <a:avLst/>
            </a:prstGeom>
          </p:spPr>
        </p:pic>
        <p:pic>
          <p:nvPicPr>
            <p:cNvPr id="39" name="Picture 22">
              <a:extLst>
                <a:ext uri="{FF2B5EF4-FFF2-40B4-BE49-F238E27FC236}">
                  <a16:creationId xmlns:a16="http://schemas.microsoft.com/office/drawing/2014/main" id="{0A71BB4F-9E8D-44D0-A957-80E22E3AD4BF}"/>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1451" y="5670743"/>
              <a:ext cx="827712" cy="291589"/>
            </a:xfrm>
            <a:prstGeom prst="rect">
              <a:avLst/>
            </a:prstGeom>
          </p:spPr>
        </p:pic>
        <p:pic>
          <p:nvPicPr>
            <p:cNvPr id="41" name="Picture 23">
              <a:extLst>
                <a:ext uri="{FF2B5EF4-FFF2-40B4-BE49-F238E27FC236}">
                  <a16:creationId xmlns:a16="http://schemas.microsoft.com/office/drawing/2014/main" id="{9B2E8032-CA28-4D71-826D-3DECDBB35424}"/>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4748" y="5654042"/>
              <a:ext cx="830862" cy="327744"/>
            </a:xfrm>
            <a:prstGeom prst="rect">
              <a:avLst/>
            </a:prstGeom>
          </p:spPr>
        </p:pic>
        <p:pic>
          <p:nvPicPr>
            <p:cNvPr id="43" name="Picture 24">
              <a:extLst>
                <a:ext uri="{FF2B5EF4-FFF2-40B4-BE49-F238E27FC236}">
                  <a16:creationId xmlns:a16="http://schemas.microsoft.com/office/drawing/2014/main" id="{150963EF-D85A-4058-BC32-6A863BDCCF6B}"/>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08234" y="5590804"/>
              <a:ext cx="710597" cy="462371"/>
            </a:xfrm>
            <a:prstGeom prst="rect">
              <a:avLst/>
            </a:prstGeom>
          </p:spPr>
        </p:pic>
        <p:pic>
          <p:nvPicPr>
            <p:cNvPr id="45" name="Picture 25">
              <a:extLst>
                <a:ext uri="{FF2B5EF4-FFF2-40B4-BE49-F238E27FC236}">
                  <a16:creationId xmlns:a16="http://schemas.microsoft.com/office/drawing/2014/main" id="{B864E3DF-0373-4733-B14B-064B00C4D6FB}"/>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50468" y="4107122"/>
              <a:ext cx="1094219" cy="776461"/>
            </a:xfrm>
            <a:prstGeom prst="rect">
              <a:avLst/>
            </a:prstGeom>
          </p:spPr>
        </p:pic>
        <p:pic>
          <p:nvPicPr>
            <p:cNvPr id="47" name="Picture 32">
              <a:extLst>
                <a:ext uri="{FF2B5EF4-FFF2-40B4-BE49-F238E27FC236}">
                  <a16:creationId xmlns:a16="http://schemas.microsoft.com/office/drawing/2014/main" id="{DC3E81DE-E167-44CC-8D09-9277B9930944}"/>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83057" y="3866449"/>
              <a:ext cx="770895" cy="312362"/>
            </a:xfrm>
            <a:prstGeom prst="rect">
              <a:avLst/>
            </a:prstGeom>
          </p:spPr>
        </p:pic>
        <p:pic>
          <p:nvPicPr>
            <p:cNvPr id="49" name="Picture 33">
              <a:extLst>
                <a:ext uri="{FF2B5EF4-FFF2-40B4-BE49-F238E27FC236}">
                  <a16:creationId xmlns:a16="http://schemas.microsoft.com/office/drawing/2014/main" id="{30DAD360-90BD-4E79-8552-1D0418CE9ABE}"/>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23583" y="3347002"/>
              <a:ext cx="792445" cy="474947"/>
            </a:xfrm>
            <a:prstGeom prst="rect">
              <a:avLst/>
            </a:prstGeom>
          </p:spPr>
        </p:pic>
        <p:pic>
          <p:nvPicPr>
            <p:cNvPr id="51" name="Picture 34">
              <a:extLst>
                <a:ext uri="{FF2B5EF4-FFF2-40B4-BE49-F238E27FC236}">
                  <a16:creationId xmlns:a16="http://schemas.microsoft.com/office/drawing/2014/main" id="{0A6B6D3C-F1D5-4ED3-94D4-8AFAE126DD25}"/>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7952" y="4809037"/>
              <a:ext cx="1076071" cy="363895"/>
            </a:xfrm>
            <a:prstGeom prst="rect">
              <a:avLst/>
            </a:prstGeom>
          </p:spPr>
        </p:pic>
        <p:pic>
          <p:nvPicPr>
            <p:cNvPr id="53" name="Picture 35">
              <a:extLst>
                <a:ext uri="{FF2B5EF4-FFF2-40B4-BE49-F238E27FC236}">
                  <a16:creationId xmlns:a16="http://schemas.microsoft.com/office/drawing/2014/main" id="{7D2DB6A8-845C-4F97-BD09-F0D61B8F44D6}"/>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8391" y="4362799"/>
              <a:ext cx="855084" cy="265596"/>
            </a:xfrm>
            <a:prstGeom prst="rect">
              <a:avLst/>
            </a:prstGeom>
          </p:spPr>
        </p:pic>
        <p:pic>
          <p:nvPicPr>
            <p:cNvPr id="55" name="Picture 36">
              <a:extLst>
                <a:ext uri="{FF2B5EF4-FFF2-40B4-BE49-F238E27FC236}">
                  <a16:creationId xmlns:a16="http://schemas.microsoft.com/office/drawing/2014/main" id="{12C4EDDD-6774-4B7C-A51E-A5ECF32D2BEF}"/>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0808" y="3312829"/>
              <a:ext cx="808247" cy="478319"/>
            </a:xfrm>
            <a:prstGeom prst="rect">
              <a:avLst/>
            </a:prstGeom>
          </p:spPr>
        </p:pic>
        <p:pic>
          <p:nvPicPr>
            <p:cNvPr id="57" name="Picture 37">
              <a:extLst>
                <a:ext uri="{FF2B5EF4-FFF2-40B4-BE49-F238E27FC236}">
                  <a16:creationId xmlns:a16="http://schemas.microsoft.com/office/drawing/2014/main" id="{570D1708-7534-4E0D-B9EA-3CE21021CE39}"/>
                </a:ext>
              </a:extLst>
            </p:cNvPr>
            <p:cNvPicPr>
              <a:picLocks noChangeAspect="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l="7247" t="17200" r="12685" b="12741"/>
            <a:stretch/>
          </p:blipFill>
          <p:spPr>
            <a:xfrm>
              <a:off x="7121419" y="5152377"/>
              <a:ext cx="428058" cy="443316"/>
            </a:xfrm>
            <a:prstGeom prst="rect">
              <a:avLst/>
            </a:prstGeom>
            <a:ln>
              <a:noFill/>
            </a:ln>
          </p:spPr>
        </p:pic>
        <p:pic>
          <p:nvPicPr>
            <p:cNvPr id="59" name="Picture 38">
              <a:extLst>
                <a:ext uri="{FF2B5EF4-FFF2-40B4-BE49-F238E27FC236}">
                  <a16:creationId xmlns:a16="http://schemas.microsoft.com/office/drawing/2014/main" id="{BF1914E0-057A-41B2-A0E3-D1A306B462BD}"/>
                </a:ext>
              </a:extLst>
            </p:cNvPr>
            <p:cNvPicPr>
              <a:picLocks noChangeAspect="1"/>
            </p:cNvPicPr>
            <p:nvPr/>
          </p:nvPicPr>
          <p:blipFill>
            <a:blip r:embed="rId2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925084" y="4188879"/>
              <a:ext cx="699509" cy="620951"/>
            </a:xfrm>
            <a:prstGeom prst="rect">
              <a:avLst/>
            </a:prstGeom>
          </p:spPr>
        </p:pic>
        <p:pic>
          <p:nvPicPr>
            <p:cNvPr id="63" name="Picture 40">
              <a:extLst>
                <a:ext uri="{FF2B5EF4-FFF2-40B4-BE49-F238E27FC236}">
                  <a16:creationId xmlns:a16="http://schemas.microsoft.com/office/drawing/2014/main" id="{DABB921C-3C1A-4812-8D76-CC280A72E5B4}"/>
                </a:ext>
              </a:extLst>
            </p:cNvPr>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16523" y="3819544"/>
              <a:ext cx="645583" cy="424505"/>
            </a:xfrm>
            <a:prstGeom prst="rect">
              <a:avLst/>
            </a:prstGeom>
          </p:spPr>
        </p:pic>
        <p:pic>
          <p:nvPicPr>
            <p:cNvPr id="65" name="Picture 41">
              <a:extLst>
                <a:ext uri="{FF2B5EF4-FFF2-40B4-BE49-F238E27FC236}">
                  <a16:creationId xmlns:a16="http://schemas.microsoft.com/office/drawing/2014/main" id="{5527CE2A-A33B-4DD1-8153-8DBFB700E5E9}"/>
                </a:ext>
              </a:extLst>
            </p:cNvPr>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84" y="4403527"/>
              <a:ext cx="824034" cy="190885"/>
            </a:xfrm>
            <a:prstGeom prst="rect">
              <a:avLst/>
            </a:prstGeom>
          </p:spPr>
        </p:pic>
        <p:pic>
          <p:nvPicPr>
            <p:cNvPr id="67" name="Picture 42">
              <a:extLst>
                <a:ext uri="{FF2B5EF4-FFF2-40B4-BE49-F238E27FC236}">
                  <a16:creationId xmlns:a16="http://schemas.microsoft.com/office/drawing/2014/main" id="{22B98B4E-7A99-41B9-827D-F63BB2ABA4C7}"/>
                </a:ext>
              </a:extLst>
            </p:cNvPr>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62843" y="4819555"/>
              <a:ext cx="983489" cy="312354"/>
            </a:xfrm>
            <a:prstGeom prst="rect">
              <a:avLst/>
            </a:prstGeom>
          </p:spPr>
        </p:pic>
        <p:pic>
          <p:nvPicPr>
            <p:cNvPr id="69" name="Picture 43">
              <a:extLst>
                <a:ext uri="{FF2B5EF4-FFF2-40B4-BE49-F238E27FC236}">
                  <a16:creationId xmlns:a16="http://schemas.microsoft.com/office/drawing/2014/main" id="{540AE15D-3D6A-41EE-A4CA-9E448206BC0D}"/>
                </a:ext>
              </a:extLst>
            </p:cNvPr>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08365" y="3863744"/>
              <a:ext cx="844381" cy="309434"/>
            </a:xfrm>
            <a:prstGeom prst="rect">
              <a:avLst/>
            </a:prstGeom>
          </p:spPr>
        </p:pic>
        <p:pic>
          <p:nvPicPr>
            <p:cNvPr id="72" name="Picture 45">
              <a:extLst>
                <a:ext uri="{FF2B5EF4-FFF2-40B4-BE49-F238E27FC236}">
                  <a16:creationId xmlns:a16="http://schemas.microsoft.com/office/drawing/2014/main" id="{E8520C75-23C8-4F96-BF33-E9C19B356FFB}"/>
                </a:ext>
              </a:extLst>
            </p:cNvPr>
            <p:cNvPicPr>
              <a:picLocks noChangeAspect="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3108" y="4715753"/>
              <a:ext cx="926006" cy="385495"/>
            </a:xfrm>
            <a:prstGeom prst="rect">
              <a:avLst/>
            </a:prstGeom>
          </p:spPr>
        </p:pic>
        <p:pic>
          <p:nvPicPr>
            <p:cNvPr id="73" name="Picture 46">
              <a:extLst>
                <a:ext uri="{FF2B5EF4-FFF2-40B4-BE49-F238E27FC236}">
                  <a16:creationId xmlns:a16="http://schemas.microsoft.com/office/drawing/2014/main" id="{C5ED38EA-C53B-4C8C-A76B-079067797F7F}"/>
                </a:ext>
              </a:extLst>
            </p:cNvPr>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76070" y="3919982"/>
              <a:ext cx="768521" cy="205301"/>
            </a:xfrm>
            <a:prstGeom prst="rect">
              <a:avLst/>
            </a:prstGeom>
          </p:spPr>
        </p:pic>
        <p:pic>
          <p:nvPicPr>
            <p:cNvPr id="75" name="Picture 48">
              <a:extLst>
                <a:ext uri="{FF2B5EF4-FFF2-40B4-BE49-F238E27FC236}">
                  <a16:creationId xmlns:a16="http://schemas.microsoft.com/office/drawing/2014/main" id="{7A4F129A-1CCF-4619-A9FA-DED1F29E3948}"/>
                </a:ext>
              </a:extLst>
            </p:cNvPr>
            <p:cNvPicPr>
              <a:picLocks noChangeAspect="1"/>
            </p:cNvPicPr>
            <p:nvPr/>
          </p:nvPicPr>
          <p:blipFill rotWithShape="1">
            <a:blip r:embed="rId31"/>
            <a:srcRect l="6555" t="19925" r="10497" b="17577"/>
            <a:stretch/>
          </p:blipFill>
          <p:spPr>
            <a:xfrm>
              <a:off x="9092132" y="5252648"/>
              <a:ext cx="734580" cy="242777"/>
            </a:xfrm>
            <a:prstGeom prst="rect">
              <a:avLst/>
            </a:prstGeom>
          </p:spPr>
        </p:pic>
        <p:pic>
          <p:nvPicPr>
            <p:cNvPr id="76" name="Signature">
              <a:extLst>
                <a:ext uri="{FF2B5EF4-FFF2-40B4-BE49-F238E27FC236}">
                  <a16:creationId xmlns:a16="http://schemas.microsoft.com/office/drawing/2014/main" id="{F9E172A9-7339-4904-9959-EB9CC75B263D}"/>
                </a:ext>
              </a:extLst>
            </p:cNvPr>
            <p:cNvPicPr>
              <a:picLocks noChangeAspect="1" noChangeArrowheads="1"/>
            </p:cNvPicPr>
            <p:nvPr/>
          </p:nvPicPr>
          <p:blipFill rotWithShape="1">
            <a:blip r:embed="rId32" cstate="print"/>
            <a:srcRect l="39783" t="37372"/>
            <a:stretch/>
          </p:blipFill>
          <p:spPr bwMode="auto">
            <a:xfrm>
              <a:off x="6411786" y="5642043"/>
              <a:ext cx="788487" cy="260162"/>
            </a:xfrm>
            <a:prstGeom prst="rect">
              <a:avLst/>
            </a:prstGeom>
            <a:noFill/>
            <a:ln w="12700">
              <a:noFill/>
              <a:miter lim="800000"/>
              <a:headEnd/>
              <a:tailEnd/>
            </a:ln>
          </p:spPr>
        </p:pic>
        <p:sp>
          <p:nvSpPr>
            <p:cNvPr id="48" name="object 9"/>
            <p:cNvSpPr/>
            <p:nvPr/>
          </p:nvSpPr>
          <p:spPr>
            <a:xfrm>
              <a:off x="7730655" y="3291391"/>
              <a:ext cx="653997" cy="385214"/>
            </a:xfrm>
            <a:prstGeom prst="rect">
              <a:avLst/>
            </a:prstGeom>
            <a:blipFill>
              <a:blip r:embed="rId33" cstate="print"/>
              <a:stretch>
                <a:fillRect/>
              </a:stretch>
            </a:blipFill>
          </p:spPr>
          <p:txBody>
            <a:bodyPr wrap="square" lIns="0" tIns="0" rIns="0" bIns="0" rtlCol="0"/>
            <a:lstStyle/>
            <a:p>
              <a:endParaRPr sz="797">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2" name="object 23"/>
            <p:cNvSpPr/>
            <p:nvPr/>
          </p:nvSpPr>
          <p:spPr>
            <a:xfrm>
              <a:off x="8346250" y="3332514"/>
              <a:ext cx="911382" cy="327550"/>
            </a:xfrm>
            <a:prstGeom prst="rect">
              <a:avLst/>
            </a:prstGeom>
            <a:blipFill>
              <a:blip r:embed="rId34" cstate="print"/>
              <a:stretch>
                <a:fillRect/>
              </a:stretch>
            </a:blipFill>
          </p:spPr>
          <p:txBody>
            <a:bodyPr wrap="square" lIns="0" tIns="0" rIns="0" bIns="0" rtlCol="0"/>
            <a:lstStyle/>
            <a:p>
              <a:endParaRPr sz="797">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4" name="object 25"/>
            <p:cNvSpPr/>
            <p:nvPr/>
          </p:nvSpPr>
          <p:spPr>
            <a:xfrm>
              <a:off x="9219236" y="3383752"/>
              <a:ext cx="661685" cy="208245"/>
            </a:xfrm>
            <a:prstGeom prst="rect">
              <a:avLst/>
            </a:prstGeom>
            <a:blipFill>
              <a:blip r:embed="rId35" cstate="print"/>
              <a:srcRect/>
              <a:stretch>
                <a:fillRect l="-8178" t="-45635" r="-8488" b="-56979"/>
              </a:stretch>
            </a:blipFill>
          </p:spPr>
          <p:txBody>
            <a:bodyPr wrap="square" lIns="0" tIns="0" rIns="0" bIns="0" rtlCol="0"/>
            <a:lstStyle/>
            <a:p>
              <a:endParaRPr sz="797">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7" name="object 11"/>
            <p:cNvSpPr/>
            <p:nvPr/>
          </p:nvSpPr>
          <p:spPr>
            <a:xfrm>
              <a:off x="9341948" y="4668663"/>
              <a:ext cx="439513" cy="421746"/>
            </a:xfrm>
            <a:prstGeom prst="rect">
              <a:avLst/>
            </a:prstGeom>
            <a:blipFill>
              <a:blip r:embed="rId36" cstate="print"/>
              <a:srcRect/>
              <a:stretch>
                <a:fillRect l="-5719" t="-8642" r="-4059" b="-12734"/>
              </a:stretch>
            </a:blipFill>
          </p:spPr>
          <p:txBody>
            <a:bodyPr wrap="square" lIns="0" tIns="0" rIns="0" bIns="0" rtlCol="0"/>
            <a:lstStyle/>
            <a:p>
              <a:endParaRPr sz="797">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Picture 2"/>
            <p:cNvPicPr>
              <a:picLocks noChangeAspect="1"/>
            </p:cNvPicPr>
            <p:nvPr/>
          </p:nvPicPr>
          <p:blipFill rotWithShape="1">
            <a:blip r:embed="rId37" cstate="print">
              <a:extLst>
                <a:ext uri="{28A0092B-C50C-407E-A947-70E740481C1C}">
                  <a14:useLocalDpi xmlns:a14="http://schemas.microsoft.com/office/drawing/2010/main" val="0"/>
                </a:ext>
              </a:extLst>
            </a:blip>
            <a:srcRect l="7495" t="34689" r="11892" b="22616"/>
            <a:stretch/>
          </p:blipFill>
          <p:spPr>
            <a:xfrm>
              <a:off x="772243" y="3447097"/>
              <a:ext cx="897673" cy="211595"/>
            </a:xfrm>
            <a:prstGeom prst="rect">
              <a:avLst/>
            </a:prstGeom>
          </p:spPr>
        </p:pic>
        <p:pic>
          <p:nvPicPr>
            <p:cNvPr id="52" name="Picture 5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86956" y="5263090"/>
              <a:ext cx="648977" cy="221893"/>
            </a:xfrm>
            <a:prstGeom prst="rect">
              <a:avLst/>
            </a:prstGeom>
          </p:spPr>
        </p:pic>
        <p:pic>
          <p:nvPicPr>
            <p:cNvPr id="54" name="Picture 51"/>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7282895" y="5688702"/>
              <a:ext cx="730879" cy="242027"/>
            </a:xfrm>
            <a:prstGeom prst="rect">
              <a:avLst/>
            </a:prstGeom>
          </p:spPr>
        </p:pic>
        <p:pic>
          <p:nvPicPr>
            <p:cNvPr id="56" name="Picture 58"/>
            <p:cNvPicPr>
              <a:picLocks noChangeAspect="1"/>
            </p:cNvPicPr>
            <p:nvPr/>
          </p:nvPicPr>
          <p:blipFill>
            <a:blip r:embed="rId40"/>
            <a:stretch>
              <a:fillRect/>
            </a:stretch>
          </p:blipFill>
          <p:spPr>
            <a:xfrm>
              <a:off x="2405220" y="5240623"/>
              <a:ext cx="703444" cy="266824"/>
            </a:xfrm>
            <a:prstGeom prst="rect">
              <a:avLst/>
            </a:prstGeom>
          </p:spPr>
        </p:pic>
        <p:pic>
          <p:nvPicPr>
            <p:cNvPr id="58" name="Picture 59"/>
            <p:cNvPicPr>
              <a:picLocks noChangeAspect="1"/>
            </p:cNvPicPr>
            <p:nvPr/>
          </p:nvPicPr>
          <p:blipFill>
            <a:blip r:embed="rId41"/>
            <a:stretch>
              <a:fillRect/>
            </a:stretch>
          </p:blipFill>
          <p:spPr>
            <a:xfrm>
              <a:off x="5583850" y="5275433"/>
              <a:ext cx="1440582" cy="197207"/>
            </a:xfrm>
            <a:prstGeom prst="rect">
              <a:avLst/>
            </a:prstGeom>
          </p:spPr>
        </p:pic>
        <p:pic>
          <p:nvPicPr>
            <p:cNvPr id="60" name="Picture 8"/>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8996" y="5635522"/>
              <a:ext cx="897302" cy="30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3"/>
            <p:cNvPicPr>
              <a:picLocks noChangeAspect="1" noChangeArrowheads="1"/>
            </p:cNvPicPr>
            <p:nvPr/>
          </p:nvPicPr>
          <p:blipFill>
            <a:blip r:embed="rId43" cstate="print"/>
            <a:srcRect/>
            <a:stretch>
              <a:fillRect/>
            </a:stretch>
          </p:blipFill>
          <p:spPr bwMode="auto">
            <a:xfrm>
              <a:off x="3205652" y="5265755"/>
              <a:ext cx="715039" cy="216560"/>
            </a:xfrm>
            <a:prstGeom prst="rect">
              <a:avLst/>
            </a:prstGeom>
            <a:noFill/>
            <a:ln w="9525">
              <a:noFill/>
              <a:miter lim="800000"/>
              <a:headEnd/>
              <a:tailEnd/>
            </a:ln>
          </p:spPr>
        </p:pic>
        <p:pic>
          <p:nvPicPr>
            <p:cNvPr id="68" name="Picture 62"/>
            <p:cNvPicPr>
              <a:picLocks/>
            </p:cNvPicPr>
            <p:nvPr/>
          </p:nvPicPr>
          <p:blipFill>
            <a:blip r:embed="rId44" cstate="print">
              <a:extLst>
                <a:ext uri="{28A0092B-C50C-407E-A947-70E740481C1C}">
                  <a14:useLocalDpi xmlns:a14="http://schemas.microsoft.com/office/drawing/2010/main" val="0"/>
                </a:ext>
              </a:extLst>
            </a:blip>
            <a:stretch>
              <a:fillRect/>
            </a:stretch>
          </p:blipFill>
          <p:spPr>
            <a:xfrm>
              <a:off x="4017676" y="5262039"/>
              <a:ext cx="638250" cy="223995"/>
            </a:xfrm>
            <a:prstGeom prst="rect">
              <a:avLst/>
            </a:prstGeom>
          </p:spPr>
        </p:pic>
        <p:pic>
          <p:nvPicPr>
            <p:cNvPr id="70" name="Picture 6"/>
            <p:cNvPicPr>
              <a:picLocks noChangeAspect="1" noChangeArrowheads="1"/>
            </p:cNvPicPr>
            <p:nvPr/>
          </p:nvPicPr>
          <p:blipFill>
            <a:blip r:embed="rId45" cstate="print"/>
            <a:srcRect/>
            <a:stretch>
              <a:fillRect/>
            </a:stretch>
          </p:blipFill>
          <p:spPr bwMode="auto">
            <a:xfrm>
              <a:off x="1532918" y="5279406"/>
              <a:ext cx="775316" cy="189258"/>
            </a:xfrm>
            <a:prstGeom prst="rect">
              <a:avLst/>
            </a:prstGeom>
            <a:noFill/>
            <a:ln w="9525">
              <a:noFill/>
              <a:miter lim="800000"/>
              <a:headEnd/>
              <a:tailEnd/>
            </a:ln>
          </p:spPr>
        </p:pic>
        <p:pic>
          <p:nvPicPr>
            <p:cNvPr id="78" name="Picture 66"/>
            <p:cNvPicPr>
              <a:picLocks noChangeAspect="1"/>
            </p:cNvPicPr>
            <p:nvPr/>
          </p:nvPicPr>
          <p:blipFill>
            <a:blip r:embed="rId46"/>
            <a:stretch>
              <a:fillRect/>
            </a:stretch>
          </p:blipFill>
          <p:spPr>
            <a:xfrm>
              <a:off x="4752915" y="5219709"/>
              <a:ext cx="733951" cy="308655"/>
            </a:xfrm>
            <a:prstGeom prst="rect">
              <a:avLst/>
            </a:prstGeom>
          </p:spPr>
        </p:pic>
        <p:pic>
          <p:nvPicPr>
            <p:cNvPr id="79" name="图片 24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096395" y="5606429"/>
              <a:ext cx="415269" cy="406167"/>
            </a:xfrm>
            <a:prstGeom prst="rect">
              <a:avLst/>
            </a:prstGeom>
          </p:spPr>
        </p:pic>
        <p:pic>
          <p:nvPicPr>
            <p:cNvPr id="92" name="Picture 44"/>
            <p:cNvPicPr>
              <a:picLocks noChangeAspect="1"/>
            </p:cNvPicPr>
            <p:nvPr/>
          </p:nvPicPr>
          <p:blipFill rotWithShape="1">
            <a:blip r:embed="rId48" cstate="print">
              <a:clrChange>
                <a:clrFrom>
                  <a:srgbClr val="EEEEEE"/>
                </a:clrFrom>
                <a:clrTo>
                  <a:srgbClr val="EEEEEE">
                    <a:alpha val="0"/>
                  </a:srgbClr>
                </a:clrTo>
              </a:clrChange>
              <a:extLst>
                <a:ext uri="{28A0092B-C50C-407E-A947-70E740481C1C}">
                  <a14:useLocalDpi xmlns:a14="http://schemas.microsoft.com/office/drawing/2010/main"/>
                </a:ext>
              </a:extLst>
            </a:blip>
            <a:srcRect t="-6707"/>
            <a:stretch/>
          </p:blipFill>
          <p:spPr>
            <a:xfrm>
              <a:off x="1383660" y="3025405"/>
              <a:ext cx="1305203" cy="175175"/>
            </a:xfrm>
            <a:prstGeom prst="rect">
              <a:avLst/>
            </a:prstGeom>
          </p:spPr>
        </p:pic>
        <p:pic>
          <p:nvPicPr>
            <p:cNvPr id="95" name="Picture 47"/>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5800590" y="2953654"/>
              <a:ext cx="871266" cy="318677"/>
            </a:xfrm>
            <a:prstGeom prst="rect">
              <a:avLst/>
            </a:prstGeom>
          </p:spPr>
        </p:pic>
        <p:pic>
          <p:nvPicPr>
            <p:cNvPr id="97" name="图片 230"/>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758597" y="2926751"/>
              <a:ext cx="500000" cy="372482"/>
            </a:xfrm>
            <a:prstGeom prst="rect">
              <a:avLst/>
            </a:prstGeom>
          </p:spPr>
        </p:pic>
        <p:pic>
          <p:nvPicPr>
            <p:cNvPr id="98" name="图片 7"/>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814386" y="2920977"/>
              <a:ext cx="497342" cy="384033"/>
            </a:xfrm>
            <a:prstGeom prst="rect">
              <a:avLst/>
            </a:prstGeom>
          </p:spPr>
        </p:pic>
        <p:pic>
          <p:nvPicPr>
            <p:cNvPr id="83" name="Picture 53"/>
            <p:cNvPicPr>
              <a:picLocks noChangeAspect="1"/>
            </p:cNvPicPr>
            <p:nvPr/>
          </p:nvPicPr>
          <p:blipFill rotWithShape="1">
            <a:blip r:embed="rId52" cstate="print">
              <a:extLst>
                <a:ext uri="{28A0092B-C50C-407E-A947-70E740481C1C}">
                  <a14:useLocalDpi xmlns:a14="http://schemas.microsoft.com/office/drawing/2010/main"/>
                </a:ext>
              </a:extLst>
            </a:blip>
            <a:srcRect t="1754" r="46739"/>
            <a:stretch/>
          </p:blipFill>
          <p:spPr>
            <a:xfrm>
              <a:off x="5777626" y="3418870"/>
              <a:ext cx="885766" cy="223031"/>
            </a:xfrm>
            <a:prstGeom prst="rect">
              <a:avLst/>
            </a:prstGeom>
          </p:spPr>
        </p:pic>
        <p:pic>
          <p:nvPicPr>
            <p:cNvPr id="84" name="Picture 54"/>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5017724" y="3904087"/>
              <a:ext cx="755554" cy="237091"/>
            </a:xfrm>
            <a:prstGeom prst="rect">
              <a:avLst/>
            </a:prstGeom>
          </p:spPr>
        </p:pic>
        <p:pic>
          <p:nvPicPr>
            <p:cNvPr id="85" name="Picture 55"/>
            <p:cNvPicPr>
              <a:picLocks noChangeAspect="1"/>
            </p:cNvPicPr>
            <p:nvPr/>
          </p:nvPicPr>
          <p:blipFill>
            <a:blip r:embed="rId54" cstate="print">
              <a:extLst>
                <a:ext uri="{28A0092B-C50C-407E-A947-70E740481C1C}">
                  <a14:useLocalDpi xmlns:a14="http://schemas.microsoft.com/office/drawing/2010/main"/>
                </a:ext>
              </a:extLst>
            </a:blip>
            <a:stretch>
              <a:fillRect/>
            </a:stretch>
          </p:blipFill>
          <p:spPr>
            <a:xfrm>
              <a:off x="1163850" y="4364186"/>
              <a:ext cx="778432" cy="276126"/>
            </a:xfrm>
            <a:prstGeom prst="rect">
              <a:avLst/>
            </a:prstGeom>
          </p:spPr>
        </p:pic>
        <p:pic>
          <p:nvPicPr>
            <p:cNvPr id="86" name="Picture 56" descr="重庆银行.jpg"/>
            <p:cNvPicPr>
              <a:picLocks/>
            </p:cNvPicPr>
            <p:nvPr/>
          </p:nvPicPr>
          <p:blipFill>
            <a:blip r:embed="rId55" cstate="print"/>
            <a:stretch>
              <a:fillRect/>
            </a:stretch>
          </p:blipFill>
          <p:spPr>
            <a:xfrm>
              <a:off x="6585186" y="3877779"/>
              <a:ext cx="827108" cy="289702"/>
            </a:xfrm>
            <a:prstGeom prst="rect">
              <a:avLst/>
            </a:prstGeom>
            <a:noFill/>
            <a:ln w="3175">
              <a:noFill/>
              <a:prstDash val="sysDot"/>
              <a:miter lim="800000"/>
              <a:headEnd/>
              <a:tailEnd/>
            </a:ln>
            <a:effectLst/>
          </p:spPr>
        </p:pic>
        <p:pic>
          <p:nvPicPr>
            <p:cNvPr id="87" name="Picture 57"/>
            <p:cNvPicPr>
              <a:picLocks noChangeAspect="1"/>
            </p:cNvPicPr>
            <p:nvPr/>
          </p:nvPicPr>
          <p:blipFill>
            <a:blip r:embed="rId56"/>
            <a:stretch>
              <a:fillRect/>
            </a:stretch>
          </p:blipFill>
          <p:spPr>
            <a:xfrm>
              <a:off x="3301262" y="3910851"/>
              <a:ext cx="818021" cy="223565"/>
            </a:xfrm>
            <a:prstGeom prst="rect">
              <a:avLst/>
            </a:prstGeom>
          </p:spPr>
        </p:pic>
        <p:pic>
          <p:nvPicPr>
            <p:cNvPr id="89" name="图片 234"/>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6624995" y="3302203"/>
              <a:ext cx="374213" cy="427375"/>
            </a:xfrm>
            <a:prstGeom prst="rect">
              <a:avLst/>
            </a:prstGeom>
          </p:spPr>
        </p:pic>
        <p:pic>
          <p:nvPicPr>
            <p:cNvPr id="91" name="图片 241"/>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807251" y="4295497"/>
              <a:ext cx="373801" cy="425502"/>
            </a:xfrm>
            <a:prstGeom prst="rect">
              <a:avLst/>
            </a:prstGeom>
          </p:spPr>
        </p:pic>
        <p:pic>
          <p:nvPicPr>
            <p:cNvPr id="80" name="Picture 80"/>
            <p:cNvPicPr>
              <a:picLocks noChangeAspect="1"/>
            </p:cNvPicPr>
            <p:nvPr/>
          </p:nvPicPr>
          <p:blipFill rotWithShape="1">
            <a:blip r:embed="rId59">
              <a:biLevel thresh="50000"/>
            </a:blip>
            <a:srcRect t="14253" r="12411"/>
            <a:stretch/>
          </p:blipFill>
          <p:spPr>
            <a:xfrm>
              <a:off x="7257935" y="4785315"/>
              <a:ext cx="938400" cy="215453"/>
            </a:xfrm>
            <a:prstGeom prst="rect">
              <a:avLst/>
            </a:prstGeom>
          </p:spPr>
        </p:pic>
        <p:pic>
          <p:nvPicPr>
            <p:cNvPr id="81" name="Picture 81"/>
            <p:cNvPicPr>
              <a:picLocks noChangeAspect="1"/>
            </p:cNvPicPr>
            <p:nvPr/>
          </p:nvPicPr>
          <p:blipFill>
            <a:blip r:embed="rId60"/>
            <a:stretch>
              <a:fillRect/>
            </a:stretch>
          </p:blipFill>
          <p:spPr>
            <a:xfrm>
              <a:off x="2607390" y="4296735"/>
              <a:ext cx="948200" cy="370263"/>
            </a:xfrm>
            <a:prstGeom prst="rect">
              <a:avLst/>
            </a:prstGeom>
          </p:spPr>
        </p:pic>
        <p:pic>
          <p:nvPicPr>
            <p:cNvPr id="82" name="Picture 81"/>
            <p:cNvPicPr>
              <a:picLocks noChangeAspect="1"/>
            </p:cNvPicPr>
            <p:nvPr/>
          </p:nvPicPr>
          <p:blipFill rotWithShape="1">
            <a:blip r:embed="rId61" cstate="print">
              <a:extLst>
                <a:ext uri="{28A0092B-C50C-407E-A947-70E740481C1C}">
                  <a14:useLocalDpi xmlns:a14="http://schemas.microsoft.com/office/drawing/2010/main" val="0"/>
                </a:ext>
              </a:extLst>
            </a:blip>
            <a:srcRect l="12004" t="26669" r="11213" b="53487"/>
            <a:stretch/>
          </p:blipFill>
          <p:spPr>
            <a:xfrm>
              <a:off x="3045153" y="4851816"/>
              <a:ext cx="1160665" cy="228344"/>
            </a:xfrm>
            <a:prstGeom prst="rect">
              <a:avLst/>
            </a:prstGeom>
          </p:spPr>
        </p:pic>
        <p:pic>
          <p:nvPicPr>
            <p:cNvPr id="88" name="图片 4"/>
            <p:cNvPicPr>
              <a:picLocks noChangeAspect="1"/>
            </p:cNvPicPr>
            <p:nvPr/>
          </p:nvPicPr>
          <p:blipFill rotWithShape="1">
            <a:blip r:embed="rId62">
              <a:extLst>
                <a:ext uri="{28A0092B-C50C-407E-A947-70E740481C1C}">
                  <a14:useLocalDpi xmlns:a14="http://schemas.microsoft.com/office/drawing/2010/main" val="0"/>
                </a:ext>
              </a:extLst>
            </a:blip>
            <a:srcRect t="22371" b="26476"/>
            <a:stretch/>
          </p:blipFill>
          <p:spPr>
            <a:xfrm>
              <a:off x="5684484" y="4390936"/>
              <a:ext cx="743585" cy="232587"/>
            </a:xfrm>
            <a:prstGeom prst="rect">
              <a:avLst/>
            </a:prstGeom>
          </p:spPr>
        </p:pic>
        <p:pic>
          <p:nvPicPr>
            <p:cNvPr id="90" name="图片 7"/>
            <p:cNvPicPr>
              <a:picLocks noChangeAspect="1"/>
            </p:cNvPicPr>
            <p:nvPr/>
          </p:nvPicPr>
          <p:blipFill>
            <a:blip r:embed="rId63"/>
            <a:stretch>
              <a:fillRect/>
            </a:stretch>
          </p:blipFill>
          <p:spPr>
            <a:xfrm>
              <a:off x="7498625" y="2966507"/>
              <a:ext cx="1016627" cy="292973"/>
            </a:xfrm>
            <a:prstGeom prst="rect">
              <a:avLst/>
            </a:prstGeom>
          </p:spPr>
        </p:pic>
        <p:pic>
          <p:nvPicPr>
            <p:cNvPr id="94" name="图片 70"/>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6509539" y="4372657"/>
              <a:ext cx="806682" cy="231309"/>
            </a:xfrm>
            <a:prstGeom prst="rect">
              <a:avLst/>
            </a:prstGeom>
          </p:spPr>
        </p:pic>
        <p:pic>
          <p:nvPicPr>
            <p:cNvPr id="96" name="图片 71"/>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4304639" y="4660591"/>
              <a:ext cx="659335" cy="427892"/>
            </a:xfrm>
            <a:prstGeom prst="rect">
              <a:avLst/>
            </a:prstGeom>
          </p:spPr>
        </p:pic>
        <p:pic>
          <p:nvPicPr>
            <p:cNvPr id="102" name="图片 74"/>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8326370" y="5187495"/>
              <a:ext cx="668777" cy="373078"/>
            </a:xfrm>
            <a:prstGeom prst="rect">
              <a:avLst/>
            </a:prstGeom>
          </p:spPr>
        </p:pic>
        <p:pic>
          <p:nvPicPr>
            <p:cNvPr id="105" name="图片 78"/>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8556835" y="3018526"/>
              <a:ext cx="693101" cy="188932"/>
            </a:xfrm>
            <a:prstGeom prst="rect">
              <a:avLst/>
            </a:prstGeom>
          </p:spPr>
        </p:pic>
        <p:pic>
          <p:nvPicPr>
            <p:cNvPr id="107" name="Picture 29"/>
            <p:cNvPicPr>
              <a:picLocks noChangeAspect="1"/>
            </p:cNvPicPr>
            <p:nvPr/>
          </p:nvPicPr>
          <p:blipFill>
            <a:blip r:embed="rId68"/>
            <a:stretch>
              <a:fillRect/>
            </a:stretch>
          </p:blipFill>
          <p:spPr>
            <a:xfrm>
              <a:off x="808193" y="3905977"/>
              <a:ext cx="755763" cy="233311"/>
            </a:xfrm>
            <a:prstGeom prst="rect">
              <a:avLst/>
            </a:prstGeom>
          </p:spPr>
        </p:pic>
        <p:pic>
          <p:nvPicPr>
            <p:cNvPr id="108" name="Picture 30"/>
            <p:cNvPicPr>
              <a:picLocks noChangeAspect="1"/>
            </p:cNvPicPr>
            <p:nvPr/>
          </p:nvPicPr>
          <p:blipFill>
            <a:blip r:embed="rId69"/>
            <a:stretch>
              <a:fillRect/>
            </a:stretch>
          </p:blipFill>
          <p:spPr>
            <a:xfrm>
              <a:off x="8295158" y="4767625"/>
              <a:ext cx="947971" cy="223825"/>
            </a:xfrm>
            <a:prstGeom prst="rect">
              <a:avLst/>
            </a:prstGeom>
          </p:spPr>
        </p:pic>
        <p:pic>
          <p:nvPicPr>
            <p:cNvPr id="109" name="Picture 31"/>
            <p:cNvPicPr>
              <a:picLocks noChangeAspect="1"/>
            </p:cNvPicPr>
            <p:nvPr/>
          </p:nvPicPr>
          <p:blipFill>
            <a:blip r:embed="rId70"/>
            <a:stretch>
              <a:fillRect/>
            </a:stretch>
          </p:blipFill>
          <p:spPr>
            <a:xfrm>
              <a:off x="5062795" y="4825775"/>
              <a:ext cx="1071495" cy="134533"/>
            </a:xfrm>
            <a:prstGeom prst="rect">
              <a:avLst/>
            </a:prstGeom>
          </p:spPr>
        </p:pic>
        <p:pic>
          <p:nvPicPr>
            <p:cNvPr id="110" name="Picture 32"/>
            <p:cNvPicPr>
              <a:picLocks noChangeAspect="1"/>
            </p:cNvPicPr>
            <p:nvPr/>
          </p:nvPicPr>
          <p:blipFill>
            <a:blip r:embed="rId71"/>
            <a:stretch>
              <a:fillRect/>
            </a:stretch>
          </p:blipFill>
          <p:spPr>
            <a:xfrm>
              <a:off x="7646464" y="5306055"/>
              <a:ext cx="582918" cy="135963"/>
            </a:xfrm>
            <a:prstGeom prst="rect">
              <a:avLst/>
            </a:prstGeom>
          </p:spPr>
        </p:pic>
        <p:pic>
          <p:nvPicPr>
            <p:cNvPr id="111" name="Picture 34"/>
            <p:cNvPicPr>
              <a:picLocks noChangeAspect="1"/>
            </p:cNvPicPr>
            <p:nvPr/>
          </p:nvPicPr>
          <p:blipFill>
            <a:blip r:embed="rId72"/>
            <a:stretch>
              <a:fillRect/>
            </a:stretch>
          </p:blipFill>
          <p:spPr>
            <a:xfrm>
              <a:off x="1769266" y="5753737"/>
              <a:ext cx="1046180" cy="111954"/>
            </a:xfrm>
            <a:prstGeom prst="rect">
              <a:avLst/>
            </a:prstGeom>
          </p:spPr>
        </p:pic>
        <p:pic>
          <p:nvPicPr>
            <p:cNvPr id="113" name="Picture 36"/>
            <p:cNvPicPr>
              <a:picLocks noChangeAspect="1"/>
            </p:cNvPicPr>
            <p:nvPr/>
          </p:nvPicPr>
          <p:blipFill>
            <a:blip r:embed="rId73"/>
            <a:stretch>
              <a:fillRect/>
            </a:stretch>
          </p:blipFill>
          <p:spPr>
            <a:xfrm>
              <a:off x="2560606" y="3436741"/>
              <a:ext cx="887439" cy="168549"/>
            </a:xfrm>
            <a:prstGeom prst="rect">
              <a:avLst/>
            </a:prstGeom>
          </p:spPr>
        </p:pic>
        <p:pic>
          <p:nvPicPr>
            <p:cNvPr id="114" name="Picture 37"/>
            <p:cNvPicPr>
              <a:picLocks noChangeAspect="1"/>
            </p:cNvPicPr>
            <p:nvPr/>
          </p:nvPicPr>
          <p:blipFill>
            <a:blip r:embed="rId74"/>
            <a:stretch>
              <a:fillRect/>
            </a:stretch>
          </p:blipFill>
          <p:spPr>
            <a:xfrm>
              <a:off x="8594285" y="5707637"/>
              <a:ext cx="1247622" cy="217796"/>
            </a:xfrm>
            <a:prstGeom prst="rect">
              <a:avLst/>
            </a:prstGeom>
          </p:spPr>
        </p:pic>
        <p:pic>
          <p:nvPicPr>
            <p:cNvPr id="115" name="Picture 38"/>
            <p:cNvPicPr>
              <a:picLocks noChangeAspect="1"/>
            </p:cNvPicPr>
            <p:nvPr/>
          </p:nvPicPr>
          <p:blipFill>
            <a:blip r:embed="rId75"/>
            <a:stretch>
              <a:fillRect/>
            </a:stretch>
          </p:blipFill>
          <p:spPr>
            <a:xfrm>
              <a:off x="4376275" y="4424422"/>
              <a:ext cx="1275970" cy="162498"/>
            </a:xfrm>
            <a:prstGeom prst="rect">
              <a:avLst/>
            </a:prstGeom>
          </p:spPr>
        </p:pic>
        <p:pic>
          <p:nvPicPr>
            <p:cNvPr id="117" name="图片 91"/>
            <p:cNvPicPr>
              <a:picLocks noChangeAspect="1"/>
            </p:cNvPicPr>
            <p:nvPr/>
          </p:nvPicPr>
          <p:blipFill>
            <a:blip r:embed="rId76"/>
            <a:stretch>
              <a:fillRect/>
            </a:stretch>
          </p:blipFill>
          <p:spPr>
            <a:xfrm>
              <a:off x="2898069" y="5684411"/>
              <a:ext cx="814059" cy="250609"/>
            </a:xfrm>
            <a:prstGeom prst="rect">
              <a:avLst/>
            </a:prstGeom>
          </p:spPr>
        </p:pic>
        <p:pic>
          <p:nvPicPr>
            <p:cNvPr id="120" name="图片 79"/>
            <p:cNvPicPr>
              <a:picLocks noChangeAspect="1"/>
            </p:cNvPicPr>
            <p:nvPr/>
          </p:nvPicPr>
          <p:blipFill>
            <a:blip r:embed="rId77"/>
            <a:stretch>
              <a:fillRect/>
            </a:stretch>
          </p:blipFill>
          <p:spPr>
            <a:xfrm>
              <a:off x="6713441" y="2997399"/>
              <a:ext cx="743601" cy="231187"/>
            </a:xfrm>
            <a:prstGeom prst="rect">
              <a:avLst/>
            </a:prstGeom>
          </p:spPr>
        </p:pic>
      </p:grpSp>
    </p:spTree>
    <p:extLst>
      <p:ext uri="{BB962C8B-B14F-4D97-AF65-F5344CB8AC3E}">
        <p14:creationId xmlns:p14="http://schemas.microsoft.com/office/powerpoint/2010/main" val="1977431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7375" y="4969060"/>
            <a:ext cx="7043224" cy="1135567"/>
          </a:xfrm>
          <a:prstGeom prst="rect">
            <a:avLst/>
          </a:prstGeom>
        </p:spPr>
        <p:txBody>
          <a:bodyPr vert="horz" wrap="square" lIns="0" tIns="0" rIns="0" bIns="0" rtlCol="0">
            <a:spAutoFit/>
          </a:bodyPr>
          <a:lstStyle/>
          <a:p>
            <a:pPr marL="11723" marR="4689"/>
            <a:r>
              <a:rPr sz="738" spc="-18" dirty="0">
                <a:solidFill>
                  <a:schemeClr val="bg1"/>
                </a:solidFill>
                <a:latin typeface="微软雅黑"/>
                <a:cs typeface="微软雅黑"/>
              </a:rPr>
              <a:t>本沟通材料的内容将以进一步商定</a:t>
            </a:r>
            <a:r>
              <a:rPr sz="738" dirty="0">
                <a:solidFill>
                  <a:schemeClr val="bg1"/>
                </a:solidFill>
                <a:latin typeface="微软雅黑"/>
                <a:cs typeface="微软雅黑"/>
              </a:rPr>
              <a:t>并</a:t>
            </a:r>
            <a:r>
              <a:rPr sz="738" spc="-18" dirty="0">
                <a:solidFill>
                  <a:schemeClr val="bg1"/>
                </a:solidFill>
                <a:latin typeface="微软雅黑"/>
                <a:cs typeface="微软雅黑"/>
              </a:rPr>
              <a:t>签署</a:t>
            </a:r>
            <a:r>
              <a:rPr sz="738" dirty="0">
                <a:solidFill>
                  <a:schemeClr val="bg1"/>
                </a:solidFill>
                <a:latin typeface="微软雅黑"/>
                <a:cs typeface="微软雅黑"/>
              </a:rPr>
              <a:t>的</a:t>
            </a:r>
            <a:r>
              <a:rPr sz="738" spc="-18" dirty="0">
                <a:solidFill>
                  <a:schemeClr val="bg1"/>
                </a:solidFill>
                <a:latin typeface="微软雅黑"/>
                <a:cs typeface="微软雅黑"/>
              </a:rPr>
              <a:t>业务</a:t>
            </a:r>
            <a:r>
              <a:rPr sz="738" dirty="0">
                <a:solidFill>
                  <a:schemeClr val="bg1"/>
                </a:solidFill>
                <a:latin typeface="微软雅黑"/>
                <a:cs typeface="微软雅黑"/>
              </a:rPr>
              <a:t>约</a:t>
            </a:r>
            <a:r>
              <a:rPr sz="738" spc="-18" dirty="0">
                <a:solidFill>
                  <a:schemeClr val="bg1"/>
                </a:solidFill>
                <a:latin typeface="微软雅黑"/>
                <a:cs typeface="微软雅黑"/>
              </a:rPr>
              <a:t>定书</a:t>
            </a:r>
            <a:r>
              <a:rPr sz="738" dirty="0">
                <a:solidFill>
                  <a:schemeClr val="bg1"/>
                </a:solidFill>
                <a:latin typeface="微软雅黑"/>
                <a:cs typeface="微软雅黑"/>
              </a:rPr>
              <a:t>或</a:t>
            </a:r>
            <a:r>
              <a:rPr sz="738" spc="-18" dirty="0">
                <a:solidFill>
                  <a:schemeClr val="bg1"/>
                </a:solidFill>
                <a:latin typeface="微软雅黑"/>
                <a:cs typeface="微软雅黑"/>
              </a:rPr>
              <a:t>合同</a:t>
            </a:r>
            <a:r>
              <a:rPr sz="738" dirty="0">
                <a:solidFill>
                  <a:schemeClr val="bg1"/>
                </a:solidFill>
                <a:latin typeface="微软雅黑"/>
                <a:cs typeface="微软雅黑"/>
              </a:rPr>
              <a:t>为</a:t>
            </a:r>
            <a:r>
              <a:rPr sz="738" spc="-18" dirty="0">
                <a:solidFill>
                  <a:schemeClr val="bg1"/>
                </a:solidFill>
                <a:latin typeface="微软雅黑"/>
                <a:cs typeface="微软雅黑"/>
              </a:rPr>
              <a:t>准，</a:t>
            </a:r>
            <a:r>
              <a:rPr sz="738" dirty="0">
                <a:solidFill>
                  <a:schemeClr val="bg1"/>
                </a:solidFill>
                <a:latin typeface="微软雅黑"/>
                <a:cs typeface="微软雅黑"/>
              </a:rPr>
              <a:t>并</a:t>
            </a:r>
            <a:r>
              <a:rPr sz="738" spc="-18" dirty="0">
                <a:solidFill>
                  <a:schemeClr val="bg1"/>
                </a:solidFill>
                <a:latin typeface="微软雅黑"/>
                <a:cs typeface="微软雅黑"/>
              </a:rPr>
              <a:t>且必</a:t>
            </a:r>
            <a:r>
              <a:rPr sz="738" dirty="0">
                <a:solidFill>
                  <a:schemeClr val="bg1"/>
                </a:solidFill>
                <a:latin typeface="微软雅黑"/>
                <a:cs typeface="微软雅黑"/>
              </a:rPr>
              <a:t>须</a:t>
            </a:r>
            <a:r>
              <a:rPr sz="738" spc="-18" dirty="0">
                <a:solidFill>
                  <a:schemeClr val="bg1"/>
                </a:solidFill>
                <a:latin typeface="微软雅黑"/>
                <a:cs typeface="微软雅黑"/>
              </a:rPr>
              <a:t>通过</a:t>
            </a:r>
            <a:r>
              <a:rPr sz="738" dirty="0">
                <a:solidFill>
                  <a:schemeClr val="bg1"/>
                </a:solidFill>
                <a:latin typeface="微软雅黑"/>
                <a:cs typeface="微软雅黑"/>
              </a:rPr>
              <a:t>一</a:t>
            </a:r>
            <a:r>
              <a:rPr sz="738" spc="-18" dirty="0">
                <a:solidFill>
                  <a:schemeClr val="bg1"/>
                </a:solidFill>
                <a:latin typeface="微软雅黑"/>
                <a:cs typeface="微软雅黑"/>
              </a:rPr>
              <a:t>贯遵</a:t>
            </a:r>
            <a:r>
              <a:rPr sz="738" dirty="0">
                <a:solidFill>
                  <a:schemeClr val="bg1"/>
                </a:solidFill>
                <a:latin typeface="微软雅黑"/>
                <a:cs typeface="微软雅黑"/>
              </a:rPr>
              <a:t>循</a:t>
            </a:r>
            <a:r>
              <a:rPr sz="738" spc="-18" dirty="0">
                <a:solidFill>
                  <a:schemeClr val="bg1"/>
                </a:solidFill>
                <a:latin typeface="微软雅黑"/>
                <a:cs typeface="微软雅黑"/>
              </a:rPr>
              <a:t>的客</a:t>
            </a:r>
            <a:r>
              <a:rPr sz="738" dirty="0">
                <a:solidFill>
                  <a:schemeClr val="bg1"/>
                </a:solidFill>
                <a:latin typeface="微软雅黑"/>
                <a:cs typeface="微软雅黑"/>
              </a:rPr>
              <a:t>户</a:t>
            </a:r>
            <a:r>
              <a:rPr sz="738" spc="-18" dirty="0">
                <a:solidFill>
                  <a:schemeClr val="bg1"/>
                </a:solidFill>
                <a:latin typeface="微软雅黑"/>
                <a:cs typeface="微软雅黑"/>
              </a:rPr>
              <a:t>接纳</a:t>
            </a:r>
            <a:r>
              <a:rPr sz="738" dirty="0">
                <a:solidFill>
                  <a:schemeClr val="bg1"/>
                </a:solidFill>
                <a:latin typeface="微软雅黑"/>
                <a:cs typeface="微软雅黑"/>
              </a:rPr>
              <a:t>程</a:t>
            </a:r>
            <a:r>
              <a:rPr sz="738" spc="-18" dirty="0">
                <a:solidFill>
                  <a:schemeClr val="bg1"/>
                </a:solidFill>
                <a:latin typeface="微软雅黑"/>
                <a:cs typeface="微软雅黑"/>
              </a:rPr>
              <a:t>序方</a:t>
            </a:r>
            <a:r>
              <a:rPr sz="738" dirty="0">
                <a:solidFill>
                  <a:schemeClr val="bg1"/>
                </a:solidFill>
                <a:latin typeface="微软雅黑"/>
                <a:cs typeface="微软雅黑"/>
              </a:rPr>
              <a:t>可</a:t>
            </a:r>
            <a:r>
              <a:rPr sz="738" spc="-18" dirty="0">
                <a:solidFill>
                  <a:schemeClr val="bg1"/>
                </a:solidFill>
                <a:latin typeface="微软雅黑"/>
                <a:cs typeface="微软雅黑"/>
              </a:rPr>
              <a:t>落实</a:t>
            </a:r>
            <a:r>
              <a:rPr sz="738" dirty="0">
                <a:solidFill>
                  <a:schemeClr val="bg1"/>
                </a:solidFill>
                <a:latin typeface="微软雅黑"/>
                <a:cs typeface="微软雅黑"/>
              </a:rPr>
              <a:t>。</a:t>
            </a:r>
            <a:r>
              <a:rPr sz="738" spc="-18" dirty="0">
                <a:solidFill>
                  <a:schemeClr val="bg1"/>
                </a:solidFill>
                <a:latin typeface="微软雅黑"/>
                <a:cs typeface="微软雅黑"/>
              </a:rPr>
              <a:t>毕马</a:t>
            </a:r>
            <a:r>
              <a:rPr sz="738" dirty="0">
                <a:solidFill>
                  <a:schemeClr val="bg1"/>
                </a:solidFill>
                <a:latin typeface="微软雅黑"/>
                <a:cs typeface="微软雅黑"/>
              </a:rPr>
              <a:t>威</a:t>
            </a:r>
            <a:r>
              <a:rPr sz="738" spc="-18" dirty="0">
                <a:solidFill>
                  <a:schemeClr val="bg1"/>
                </a:solidFill>
                <a:latin typeface="微软雅黑"/>
                <a:cs typeface="微软雅黑"/>
              </a:rPr>
              <a:t>国际</a:t>
            </a:r>
            <a:r>
              <a:rPr sz="738" dirty="0">
                <a:solidFill>
                  <a:schemeClr val="bg1"/>
                </a:solidFill>
                <a:latin typeface="微软雅黑"/>
                <a:cs typeface="微软雅黑"/>
              </a:rPr>
              <a:t>不</a:t>
            </a:r>
            <a:r>
              <a:rPr sz="738" spc="-18" dirty="0">
                <a:solidFill>
                  <a:schemeClr val="bg1"/>
                </a:solidFill>
                <a:latin typeface="微软雅黑"/>
                <a:cs typeface="微软雅黑"/>
              </a:rPr>
              <a:t>提供</a:t>
            </a:r>
            <a:r>
              <a:rPr sz="738" dirty="0">
                <a:solidFill>
                  <a:schemeClr val="bg1"/>
                </a:solidFill>
                <a:latin typeface="微软雅黑"/>
                <a:cs typeface="微软雅黑"/>
              </a:rPr>
              <a:t>任</a:t>
            </a:r>
            <a:r>
              <a:rPr sz="738" spc="-18" dirty="0">
                <a:solidFill>
                  <a:schemeClr val="bg1"/>
                </a:solidFill>
                <a:latin typeface="微软雅黑"/>
                <a:cs typeface="微软雅黑"/>
              </a:rPr>
              <a:t>何客</a:t>
            </a:r>
            <a:r>
              <a:rPr sz="738" dirty="0">
                <a:solidFill>
                  <a:schemeClr val="bg1"/>
                </a:solidFill>
                <a:latin typeface="微软雅黑"/>
                <a:cs typeface="微软雅黑"/>
              </a:rPr>
              <a:t>户</a:t>
            </a:r>
            <a:r>
              <a:rPr sz="738" spc="-18" dirty="0">
                <a:solidFill>
                  <a:schemeClr val="bg1"/>
                </a:solidFill>
                <a:latin typeface="微软雅黑"/>
                <a:cs typeface="微软雅黑"/>
              </a:rPr>
              <a:t>服务</a:t>
            </a:r>
            <a:r>
              <a:rPr sz="738" dirty="0">
                <a:solidFill>
                  <a:schemeClr val="bg1"/>
                </a:solidFill>
                <a:latin typeface="微软雅黑"/>
                <a:cs typeface="微软雅黑"/>
              </a:rPr>
              <a:t>。</a:t>
            </a:r>
            <a:r>
              <a:rPr sz="738" spc="-18" dirty="0">
                <a:solidFill>
                  <a:schemeClr val="bg1"/>
                </a:solidFill>
                <a:latin typeface="微软雅黑"/>
                <a:cs typeface="微软雅黑"/>
              </a:rPr>
              <a:t>成员</a:t>
            </a:r>
            <a:r>
              <a:rPr sz="738" dirty="0">
                <a:solidFill>
                  <a:schemeClr val="bg1"/>
                </a:solidFill>
                <a:latin typeface="微软雅黑"/>
                <a:cs typeface="微软雅黑"/>
              </a:rPr>
              <a:t>所</a:t>
            </a:r>
            <a:r>
              <a:rPr sz="738" spc="-18" dirty="0">
                <a:solidFill>
                  <a:schemeClr val="bg1"/>
                </a:solidFill>
                <a:latin typeface="微软雅黑"/>
                <a:cs typeface="微软雅黑"/>
              </a:rPr>
              <a:t>与第</a:t>
            </a:r>
            <a:r>
              <a:rPr sz="738" dirty="0">
                <a:solidFill>
                  <a:schemeClr val="bg1"/>
                </a:solidFill>
                <a:latin typeface="微软雅黑"/>
                <a:cs typeface="微软雅黑"/>
              </a:rPr>
              <a:t>三</a:t>
            </a:r>
            <a:r>
              <a:rPr sz="738" spc="-18" dirty="0">
                <a:solidFill>
                  <a:schemeClr val="bg1"/>
                </a:solidFill>
                <a:latin typeface="微软雅黑"/>
                <a:cs typeface="微软雅黑"/>
              </a:rPr>
              <a:t>方的</a:t>
            </a:r>
            <a:r>
              <a:rPr sz="738" spc="-5" dirty="0">
                <a:solidFill>
                  <a:schemeClr val="bg1"/>
                </a:solidFill>
                <a:latin typeface="微软雅黑"/>
                <a:cs typeface="微软雅黑"/>
              </a:rPr>
              <a:t> </a:t>
            </a:r>
            <a:r>
              <a:rPr sz="738" spc="-9" dirty="0">
                <a:solidFill>
                  <a:schemeClr val="bg1"/>
                </a:solidFill>
                <a:latin typeface="微软雅黑"/>
                <a:cs typeface="微软雅黑"/>
              </a:rPr>
              <a:t>约定对毕马威国际或任何其他成员</a:t>
            </a:r>
            <a:r>
              <a:rPr sz="738" spc="5" dirty="0">
                <a:solidFill>
                  <a:schemeClr val="bg1"/>
                </a:solidFill>
                <a:latin typeface="微软雅黑"/>
                <a:cs typeface="微软雅黑"/>
              </a:rPr>
              <a:t>所</a:t>
            </a:r>
            <a:r>
              <a:rPr sz="738" spc="-9" dirty="0">
                <a:solidFill>
                  <a:schemeClr val="bg1"/>
                </a:solidFill>
                <a:latin typeface="微软雅黑"/>
                <a:cs typeface="微软雅黑"/>
              </a:rPr>
              <a:t>均不</a:t>
            </a:r>
            <a:r>
              <a:rPr sz="738" spc="5" dirty="0">
                <a:solidFill>
                  <a:schemeClr val="bg1"/>
                </a:solidFill>
                <a:latin typeface="微软雅黑"/>
                <a:cs typeface="微软雅黑"/>
              </a:rPr>
              <a:t>具</a:t>
            </a:r>
            <a:r>
              <a:rPr sz="738" spc="-9" dirty="0">
                <a:solidFill>
                  <a:schemeClr val="bg1"/>
                </a:solidFill>
                <a:latin typeface="微软雅黑"/>
                <a:cs typeface="微软雅黑"/>
              </a:rPr>
              <a:t>有任</a:t>
            </a:r>
            <a:r>
              <a:rPr sz="738" spc="5" dirty="0">
                <a:solidFill>
                  <a:schemeClr val="bg1"/>
                </a:solidFill>
                <a:latin typeface="微软雅黑"/>
                <a:cs typeface="微软雅黑"/>
              </a:rPr>
              <a:t>何</a:t>
            </a:r>
            <a:r>
              <a:rPr sz="738" spc="-9" dirty="0">
                <a:solidFill>
                  <a:schemeClr val="bg1"/>
                </a:solidFill>
                <a:latin typeface="微软雅黑"/>
                <a:cs typeface="微软雅黑"/>
              </a:rPr>
              <a:t>约束</a:t>
            </a:r>
            <a:r>
              <a:rPr sz="738" spc="5" dirty="0">
                <a:solidFill>
                  <a:schemeClr val="bg1"/>
                </a:solidFill>
                <a:latin typeface="微软雅黑"/>
                <a:cs typeface="微软雅黑"/>
              </a:rPr>
              <a:t>力</a:t>
            </a:r>
            <a:r>
              <a:rPr sz="738" spc="-9" dirty="0">
                <a:solidFill>
                  <a:schemeClr val="bg1"/>
                </a:solidFill>
                <a:latin typeface="微软雅黑"/>
                <a:cs typeface="微软雅黑"/>
              </a:rPr>
              <a:t>；而</a:t>
            </a:r>
            <a:r>
              <a:rPr sz="738" spc="5" dirty="0">
                <a:solidFill>
                  <a:schemeClr val="bg1"/>
                </a:solidFill>
                <a:latin typeface="微软雅黑"/>
                <a:cs typeface="微软雅黑"/>
              </a:rPr>
              <a:t>毕</a:t>
            </a:r>
            <a:r>
              <a:rPr sz="738" spc="-9" dirty="0">
                <a:solidFill>
                  <a:schemeClr val="bg1"/>
                </a:solidFill>
                <a:latin typeface="微软雅黑"/>
                <a:cs typeface="微软雅黑"/>
              </a:rPr>
              <a:t>马威</a:t>
            </a:r>
            <a:r>
              <a:rPr sz="738" spc="5" dirty="0">
                <a:solidFill>
                  <a:schemeClr val="bg1"/>
                </a:solidFill>
                <a:latin typeface="微软雅黑"/>
                <a:cs typeface="微软雅黑"/>
              </a:rPr>
              <a:t>国</a:t>
            </a:r>
            <a:r>
              <a:rPr sz="738" spc="-9" dirty="0">
                <a:solidFill>
                  <a:schemeClr val="bg1"/>
                </a:solidFill>
                <a:latin typeface="微软雅黑"/>
                <a:cs typeface="微软雅黑"/>
              </a:rPr>
              <a:t>际对</a:t>
            </a:r>
            <a:r>
              <a:rPr sz="738" spc="5" dirty="0">
                <a:solidFill>
                  <a:schemeClr val="bg1"/>
                </a:solidFill>
                <a:latin typeface="微软雅黑"/>
                <a:cs typeface="微软雅黑"/>
              </a:rPr>
              <a:t>任</a:t>
            </a:r>
            <a:r>
              <a:rPr sz="738" spc="-9" dirty="0">
                <a:solidFill>
                  <a:schemeClr val="bg1"/>
                </a:solidFill>
                <a:latin typeface="微软雅黑"/>
                <a:cs typeface="微软雅黑"/>
              </a:rPr>
              <a:t>何成</a:t>
            </a:r>
            <a:r>
              <a:rPr sz="738" spc="5" dirty="0">
                <a:solidFill>
                  <a:schemeClr val="bg1"/>
                </a:solidFill>
                <a:latin typeface="微软雅黑"/>
                <a:cs typeface="微软雅黑"/>
              </a:rPr>
              <a:t>员</a:t>
            </a:r>
            <a:r>
              <a:rPr sz="738" spc="-9" dirty="0">
                <a:solidFill>
                  <a:schemeClr val="bg1"/>
                </a:solidFill>
                <a:latin typeface="微软雅黑"/>
                <a:cs typeface="微软雅黑"/>
              </a:rPr>
              <a:t>所也</a:t>
            </a:r>
            <a:r>
              <a:rPr sz="738" spc="5" dirty="0">
                <a:solidFill>
                  <a:schemeClr val="bg1"/>
                </a:solidFill>
                <a:latin typeface="微软雅黑"/>
                <a:cs typeface="微软雅黑"/>
              </a:rPr>
              <a:t>不</a:t>
            </a:r>
            <a:r>
              <a:rPr sz="738" spc="-9" dirty="0">
                <a:solidFill>
                  <a:schemeClr val="bg1"/>
                </a:solidFill>
                <a:latin typeface="微软雅黑"/>
                <a:cs typeface="微软雅黑"/>
              </a:rPr>
              <a:t>具有</a:t>
            </a:r>
            <a:r>
              <a:rPr sz="738" spc="5" dirty="0">
                <a:solidFill>
                  <a:schemeClr val="bg1"/>
                </a:solidFill>
                <a:latin typeface="微软雅黑"/>
                <a:cs typeface="微软雅黑"/>
              </a:rPr>
              <a:t>任</a:t>
            </a:r>
            <a:r>
              <a:rPr sz="738" spc="-9" dirty="0">
                <a:solidFill>
                  <a:schemeClr val="bg1"/>
                </a:solidFill>
                <a:latin typeface="微软雅黑"/>
                <a:cs typeface="微软雅黑"/>
              </a:rPr>
              <a:t>何上</a:t>
            </a:r>
            <a:r>
              <a:rPr sz="738" spc="5" dirty="0">
                <a:solidFill>
                  <a:schemeClr val="bg1"/>
                </a:solidFill>
                <a:latin typeface="微软雅黑"/>
                <a:cs typeface="微软雅黑"/>
              </a:rPr>
              <a:t>述</a:t>
            </a:r>
            <a:r>
              <a:rPr sz="738" spc="-9" dirty="0">
                <a:solidFill>
                  <a:schemeClr val="bg1"/>
                </a:solidFill>
                <a:latin typeface="微软雅黑"/>
                <a:cs typeface="微软雅黑"/>
              </a:rPr>
              <a:t>约束</a:t>
            </a:r>
            <a:r>
              <a:rPr sz="738" spc="5" dirty="0">
                <a:solidFill>
                  <a:schemeClr val="bg1"/>
                </a:solidFill>
                <a:latin typeface="微软雅黑"/>
                <a:cs typeface="微软雅黑"/>
              </a:rPr>
              <a:t>力</a:t>
            </a:r>
            <a:r>
              <a:rPr sz="738" spc="-9" dirty="0">
                <a:solidFill>
                  <a:schemeClr val="bg1"/>
                </a:solidFill>
                <a:latin typeface="微软雅黑"/>
                <a:cs typeface="微软雅黑"/>
              </a:rPr>
              <a:t>。</a:t>
            </a:r>
            <a:endParaRPr sz="738" dirty="0">
              <a:solidFill>
                <a:schemeClr val="bg1"/>
              </a:solidFill>
              <a:latin typeface="微软雅黑"/>
              <a:cs typeface="微软雅黑"/>
            </a:endParaRPr>
          </a:p>
          <a:p>
            <a:pPr>
              <a:spcBef>
                <a:spcPts val="36"/>
              </a:spcBef>
            </a:pPr>
            <a:endParaRPr sz="738" dirty="0">
              <a:solidFill>
                <a:schemeClr val="bg1"/>
              </a:solidFill>
              <a:latin typeface="Times New Roman"/>
              <a:cs typeface="Times New Roman"/>
            </a:endParaRPr>
          </a:p>
          <a:p>
            <a:pPr marL="11723" marR="4689"/>
            <a:r>
              <a:rPr sz="738" spc="-9" dirty="0">
                <a:solidFill>
                  <a:schemeClr val="bg1"/>
                </a:solidFill>
                <a:latin typeface="微软雅黑"/>
                <a:cs typeface="微软雅黑"/>
              </a:rPr>
              <a:t>所载资料仅供一般参考用，并非针</a:t>
            </a:r>
            <a:r>
              <a:rPr sz="738" spc="5" dirty="0">
                <a:solidFill>
                  <a:schemeClr val="bg1"/>
                </a:solidFill>
                <a:latin typeface="微软雅黑"/>
                <a:cs typeface="微软雅黑"/>
              </a:rPr>
              <a:t>对</a:t>
            </a:r>
            <a:r>
              <a:rPr sz="738" spc="-9" dirty="0">
                <a:solidFill>
                  <a:schemeClr val="bg1"/>
                </a:solidFill>
                <a:latin typeface="微软雅黑"/>
                <a:cs typeface="微软雅黑"/>
              </a:rPr>
              <a:t>任何</a:t>
            </a:r>
            <a:r>
              <a:rPr sz="738" spc="5" dirty="0">
                <a:solidFill>
                  <a:schemeClr val="bg1"/>
                </a:solidFill>
                <a:latin typeface="微软雅黑"/>
                <a:cs typeface="微软雅黑"/>
              </a:rPr>
              <a:t>个</a:t>
            </a:r>
            <a:r>
              <a:rPr sz="738" spc="-9" dirty="0">
                <a:solidFill>
                  <a:schemeClr val="bg1"/>
                </a:solidFill>
                <a:latin typeface="微软雅黑"/>
                <a:cs typeface="微软雅黑"/>
              </a:rPr>
              <a:t>人或</a:t>
            </a:r>
            <a:r>
              <a:rPr sz="738" spc="5" dirty="0">
                <a:solidFill>
                  <a:schemeClr val="bg1"/>
                </a:solidFill>
                <a:latin typeface="微软雅黑"/>
                <a:cs typeface="微软雅黑"/>
              </a:rPr>
              <a:t>团</a:t>
            </a:r>
            <a:r>
              <a:rPr sz="738" spc="-9" dirty="0">
                <a:solidFill>
                  <a:schemeClr val="bg1"/>
                </a:solidFill>
                <a:latin typeface="微软雅黑"/>
                <a:cs typeface="微软雅黑"/>
              </a:rPr>
              <a:t>体的</a:t>
            </a:r>
            <a:r>
              <a:rPr sz="738" spc="5" dirty="0">
                <a:solidFill>
                  <a:schemeClr val="bg1"/>
                </a:solidFill>
                <a:latin typeface="微软雅黑"/>
                <a:cs typeface="微软雅黑"/>
              </a:rPr>
              <a:t>个</a:t>
            </a:r>
            <a:r>
              <a:rPr sz="738" spc="-9" dirty="0">
                <a:solidFill>
                  <a:schemeClr val="bg1"/>
                </a:solidFill>
                <a:latin typeface="微软雅黑"/>
                <a:cs typeface="微软雅黑"/>
              </a:rPr>
              <a:t>别情</a:t>
            </a:r>
            <a:r>
              <a:rPr sz="738" spc="5" dirty="0">
                <a:solidFill>
                  <a:schemeClr val="bg1"/>
                </a:solidFill>
                <a:latin typeface="微软雅黑"/>
                <a:cs typeface="微软雅黑"/>
              </a:rPr>
              <a:t>况</a:t>
            </a:r>
            <a:r>
              <a:rPr sz="738" spc="-9" dirty="0">
                <a:solidFill>
                  <a:schemeClr val="bg1"/>
                </a:solidFill>
                <a:latin typeface="微软雅黑"/>
                <a:cs typeface="微软雅黑"/>
              </a:rPr>
              <a:t>而提</a:t>
            </a:r>
            <a:r>
              <a:rPr sz="738" spc="5" dirty="0">
                <a:solidFill>
                  <a:schemeClr val="bg1"/>
                </a:solidFill>
                <a:latin typeface="微软雅黑"/>
                <a:cs typeface="微软雅黑"/>
              </a:rPr>
              <a:t>供</a:t>
            </a:r>
            <a:r>
              <a:rPr sz="738" spc="-9" dirty="0">
                <a:solidFill>
                  <a:schemeClr val="bg1"/>
                </a:solidFill>
                <a:latin typeface="微软雅黑"/>
                <a:cs typeface="微软雅黑"/>
              </a:rPr>
              <a:t>。虽</a:t>
            </a:r>
            <a:r>
              <a:rPr sz="738" spc="5" dirty="0">
                <a:solidFill>
                  <a:schemeClr val="bg1"/>
                </a:solidFill>
                <a:latin typeface="微软雅黑"/>
                <a:cs typeface="微软雅黑"/>
              </a:rPr>
              <a:t>然</a:t>
            </a:r>
            <a:r>
              <a:rPr sz="738" spc="-9" dirty="0">
                <a:solidFill>
                  <a:schemeClr val="bg1"/>
                </a:solidFill>
                <a:latin typeface="微软雅黑"/>
                <a:cs typeface="微软雅黑"/>
              </a:rPr>
              <a:t>本所</a:t>
            </a:r>
            <a:r>
              <a:rPr sz="738" spc="5" dirty="0">
                <a:solidFill>
                  <a:schemeClr val="bg1"/>
                </a:solidFill>
                <a:latin typeface="微软雅黑"/>
                <a:cs typeface="微软雅黑"/>
              </a:rPr>
              <a:t>已</a:t>
            </a:r>
            <a:r>
              <a:rPr sz="738" spc="-9" dirty="0">
                <a:solidFill>
                  <a:schemeClr val="bg1"/>
                </a:solidFill>
                <a:latin typeface="微软雅黑"/>
                <a:cs typeface="微软雅黑"/>
              </a:rPr>
              <a:t>致力</a:t>
            </a:r>
            <a:r>
              <a:rPr sz="738" spc="5" dirty="0">
                <a:solidFill>
                  <a:schemeClr val="bg1"/>
                </a:solidFill>
                <a:latin typeface="微软雅黑"/>
                <a:cs typeface="微软雅黑"/>
              </a:rPr>
              <a:t>提</a:t>
            </a:r>
            <a:r>
              <a:rPr sz="738" spc="-9" dirty="0">
                <a:solidFill>
                  <a:schemeClr val="bg1"/>
                </a:solidFill>
                <a:latin typeface="微软雅黑"/>
                <a:cs typeface="微软雅黑"/>
              </a:rPr>
              <a:t>供准</a:t>
            </a:r>
            <a:r>
              <a:rPr sz="738" spc="5" dirty="0">
                <a:solidFill>
                  <a:schemeClr val="bg1"/>
                </a:solidFill>
                <a:latin typeface="微软雅黑"/>
                <a:cs typeface="微软雅黑"/>
              </a:rPr>
              <a:t>确</a:t>
            </a:r>
            <a:r>
              <a:rPr sz="738" spc="-9" dirty="0">
                <a:solidFill>
                  <a:schemeClr val="bg1"/>
                </a:solidFill>
                <a:latin typeface="微软雅黑"/>
                <a:cs typeface="微软雅黑"/>
              </a:rPr>
              <a:t>和及</a:t>
            </a:r>
            <a:r>
              <a:rPr sz="738" spc="5" dirty="0">
                <a:solidFill>
                  <a:schemeClr val="bg1"/>
                </a:solidFill>
                <a:latin typeface="微软雅黑"/>
                <a:cs typeface="微软雅黑"/>
              </a:rPr>
              <a:t>时</a:t>
            </a:r>
            <a:r>
              <a:rPr sz="738" spc="-9" dirty="0">
                <a:solidFill>
                  <a:schemeClr val="bg1"/>
                </a:solidFill>
                <a:latin typeface="微软雅黑"/>
                <a:cs typeface="微软雅黑"/>
              </a:rPr>
              <a:t>的资</a:t>
            </a:r>
            <a:r>
              <a:rPr sz="738" spc="5" dirty="0">
                <a:solidFill>
                  <a:schemeClr val="bg1"/>
                </a:solidFill>
                <a:latin typeface="微软雅黑"/>
                <a:cs typeface="微软雅黑"/>
              </a:rPr>
              <a:t>料</a:t>
            </a:r>
            <a:r>
              <a:rPr sz="738" spc="-9" dirty="0">
                <a:solidFill>
                  <a:schemeClr val="bg1"/>
                </a:solidFill>
                <a:latin typeface="微软雅黑"/>
                <a:cs typeface="微软雅黑"/>
              </a:rPr>
              <a:t>，但</a:t>
            </a:r>
            <a:r>
              <a:rPr sz="738" spc="5" dirty="0">
                <a:solidFill>
                  <a:schemeClr val="bg1"/>
                </a:solidFill>
                <a:latin typeface="微软雅黑"/>
                <a:cs typeface="微软雅黑"/>
              </a:rPr>
              <a:t>本</a:t>
            </a:r>
            <a:r>
              <a:rPr sz="738" spc="-9" dirty="0">
                <a:solidFill>
                  <a:schemeClr val="bg1"/>
                </a:solidFill>
                <a:latin typeface="微软雅黑"/>
                <a:cs typeface="微软雅黑"/>
              </a:rPr>
              <a:t>所不</a:t>
            </a:r>
            <a:r>
              <a:rPr sz="738" spc="5" dirty="0">
                <a:solidFill>
                  <a:schemeClr val="bg1"/>
                </a:solidFill>
                <a:latin typeface="微软雅黑"/>
                <a:cs typeface="微软雅黑"/>
              </a:rPr>
              <a:t>能</a:t>
            </a:r>
            <a:r>
              <a:rPr sz="738" spc="-9" dirty="0">
                <a:solidFill>
                  <a:schemeClr val="bg1"/>
                </a:solidFill>
                <a:latin typeface="微软雅黑"/>
                <a:cs typeface="微软雅黑"/>
              </a:rPr>
              <a:t>保证</a:t>
            </a:r>
            <a:r>
              <a:rPr sz="738" spc="5" dirty="0">
                <a:solidFill>
                  <a:schemeClr val="bg1"/>
                </a:solidFill>
                <a:latin typeface="微软雅黑"/>
                <a:cs typeface="微软雅黑"/>
              </a:rPr>
              <a:t>这</a:t>
            </a:r>
            <a:r>
              <a:rPr sz="738" spc="-9" dirty="0">
                <a:solidFill>
                  <a:schemeClr val="bg1"/>
                </a:solidFill>
                <a:latin typeface="微软雅黑"/>
                <a:cs typeface="微软雅黑"/>
              </a:rPr>
              <a:t>些资</a:t>
            </a:r>
            <a:r>
              <a:rPr sz="738" spc="5" dirty="0">
                <a:solidFill>
                  <a:schemeClr val="bg1"/>
                </a:solidFill>
                <a:latin typeface="微软雅黑"/>
                <a:cs typeface="微软雅黑"/>
              </a:rPr>
              <a:t>料</a:t>
            </a:r>
            <a:r>
              <a:rPr sz="738" spc="-9" dirty="0">
                <a:solidFill>
                  <a:schemeClr val="bg1"/>
                </a:solidFill>
                <a:latin typeface="微软雅黑"/>
                <a:cs typeface="微软雅黑"/>
              </a:rPr>
              <a:t>在阁</a:t>
            </a:r>
            <a:r>
              <a:rPr sz="738" spc="5" dirty="0">
                <a:solidFill>
                  <a:schemeClr val="bg1"/>
                </a:solidFill>
                <a:latin typeface="微软雅黑"/>
                <a:cs typeface="微软雅黑"/>
              </a:rPr>
              <a:t>下</a:t>
            </a:r>
            <a:r>
              <a:rPr sz="738" spc="-9" dirty="0">
                <a:solidFill>
                  <a:schemeClr val="bg1"/>
                </a:solidFill>
                <a:latin typeface="微软雅黑"/>
                <a:cs typeface="微软雅黑"/>
              </a:rPr>
              <a:t>收取</a:t>
            </a:r>
            <a:r>
              <a:rPr sz="738" spc="5" dirty="0">
                <a:solidFill>
                  <a:schemeClr val="bg1"/>
                </a:solidFill>
                <a:latin typeface="微软雅黑"/>
                <a:cs typeface="微软雅黑"/>
              </a:rPr>
              <a:t>时</a:t>
            </a:r>
            <a:r>
              <a:rPr sz="738" spc="-9" dirty="0">
                <a:solidFill>
                  <a:schemeClr val="bg1"/>
                </a:solidFill>
                <a:latin typeface="微软雅黑"/>
                <a:cs typeface="微软雅黑"/>
              </a:rPr>
              <a:t>或日</a:t>
            </a:r>
            <a:r>
              <a:rPr sz="738" spc="5" dirty="0">
                <a:solidFill>
                  <a:schemeClr val="bg1"/>
                </a:solidFill>
                <a:latin typeface="微软雅黑"/>
                <a:cs typeface="微软雅黑"/>
              </a:rPr>
              <a:t>后</a:t>
            </a:r>
            <a:r>
              <a:rPr sz="738" spc="-9" dirty="0">
                <a:solidFill>
                  <a:schemeClr val="bg1"/>
                </a:solidFill>
                <a:latin typeface="微软雅黑"/>
                <a:cs typeface="微软雅黑"/>
              </a:rPr>
              <a:t>仍然</a:t>
            </a:r>
            <a:r>
              <a:rPr sz="738" spc="5" dirty="0">
                <a:solidFill>
                  <a:schemeClr val="bg1"/>
                </a:solidFill>
                <a:latin typeface="微软雅黑"/>
                <a:cs typeface="微软雅黑"/>
              </a:rPr>
              <a:t>准</a:t>
            </a:r>
            <a:r>
              <a:rPr sz="738" spc="-9" dirty="0">
                <a:solidFill>
                  <a:schemeClr val="bg1"/>
                </a:solidFill>
                <a:latin typeface="微软雅黑"/>
                <a:cs typeface="微软雅黑"/>
              </a:rPr>
              <a:t>确。 任何人士不应在没有详细考虑相关</a:t>
            </a:r>
            <a:r>
              <a:rPr sz="738" spc="5" dirty="0">
                <a:solidFill>
                  <a:schemeClr val="bg1"/>
                </a:solidFill>
                <a:latin typeface="微软雅黑"/>
                <a:cs typeface="微软雅黑"/>
              </a:rPr>
              <a:t>的</a:t>
            </a:r>
            <a:r>
              <a:rPr sz="738" spc="-9" dirty="0">
                <a:solidFill>
                  <a:schemeClr val="bg1"/>
                </a:solidFill>
                <a:latin typeface="微软雅黑"/>
                <a:cs typeface="微软雅黑"/>
              </a:rPr>
              <a:t>情况</a:t>
            </a:r>
            <a:r>
              <a:rPr sz="738" spc="5" dirty="0">
                <a:solidFill>
                  <a:schemeClr val="bg1"/>
                </a:solidFill>
                <a:latin typeface="微软雅黑"/>
                <a:cs typeface="微软雅黑"/>
              </a:rPr>
              <a:t>及</a:t>
            </a:r>
            <a:r>
              <a:rPr sz="738" spc="-9" dirty="0">
                <a:solidFill>
                  <a:schemeClr val="bg1"/>
                </a:solidFill>
                <a:latin typeface="微软雅黑"/>
                <a:cs typeface="微软雅黑"/>
              </a:rPr>
              <a:t>获取</a:t>
            </a:r>
            <a:r>
              <a:rPr sz="738" spc="5" dirty="0">
                <a:solidFill>
                  <a:schemeClr val="bg1"/>
                </a:solidFill>
                <a:latin typeface="微软雅黑"/>
                <a:cs typeface="微软雅黑"/>
              </a:rPr>
              <a:t>适</a:t>
            </a:r>
            <a:r>
              <a:rPr sz="738" spc="-9" dirty="0">
                <a:solidFill>
                  <a:schemeClr val="bg1"/>
                </a:solidFill>
                <a:latin typeface="微软雅黑"/>
                <a:cs typeface="微软雅黑"/>
              </a:rPr>
              <a:t>当的</a:t>
            </a:r>
            <a:r>
              <a:rPr sz="738" spc="5" dirty="0">
                <a:solidFill>
                  <a:schemeClr val="bg1"/>
                </a:solidFill>
                <a:latin typeface="微软雅黑"/>
                <a:cs typeface="微软雅黑"/>
              </a:rPr>
              <a:t>专</a:t>
            </a:r>
            <a:r>
              <a:rPr sz="738" spc="-9" dirty="0">
                <a:solidFill>
                  <a:schemeClr val="bg1"/>
                </a:solidFill>
                <a:latin typeface="微软雅黑"/>
                <a:cs typeface="微软雅黑"/>
              </a:rPr>
              <a:t>业意</a:t>
            </a:r>
            <a:r>
              <a:rPr sz="738" spc="5" dirty="0">
                <a:solidFill>
                  <a:schemeClr val="bg1"/>
                </a:solidFill>
                <a:latin typeface="微软雅黑"/>
                <a:cs typeface="微软雅黑"/>
              </a:rPr>
              <a:t>见</a:t>
            </a:r>
            <a:r>
              <a:rPr sz="738" spc="-9" dirty="0">
                <a:solidFill>
                  <a:schemeClr val="bg1"/>
                </a:solidFill>
                <a:latin typeface="微软雅黑"/>
                <a:cs typeface="微软雅黑"/>
              </a:rPr>
              <a:t>下依</a:t>
            </a:r>
            <a:r>
              <a:rPr sz="738" spc="5" dirty="0">
                <a:solidFill>
                  <a:schemeClr val="bg1"/>
                </a:solidFill>
                <a:latin typeface="微软雅黑"/>
                <a:cs typeface="微软雅黑"/>
              </a:rPr>
              <a:t>据</a:t>
            </a:r>
            <a:r>
              <a:rPr sz="738" spc="-9" dirty="0">
                <a:solidFill>
                  <a:schemeClr val="bg1"/>
                </a:solidFill>
                <a:latin typeface="微软雅黑"/>
                <a:cs typeface="微软雅黑"/>
              </a:rPr>
              <a:t>所载</a:t>
            </a:r>
            <a:r>
              <a:rPr sz="738" spc="5" dirty="0">
                <a:solidFill>
                  <a:schemeClr val="bg1"/>
                </a:solidFill>
                <a:latin typeface="微软雅黑"/>
                <a:cs typeface="微软雅黑"/>
              </a:rPr>
              <a:t>资</a:t>
            </a:r>
            <a:r>
              <a:rPr sz="738" spc="-9" dirty="0">
                <a:solidFill>
                  <a:schemeClr val="bg1"/>
                </a:solidFill>
                <a:latin typeface="微软雅黑"/>
                <a:cs typeface="微软雅黑"/>
              </a:rPr>
              <a:t>料行</a:t>
            </a:r>
            <a:r>
              <a:rPr sz="738" spc="5" dirty="0">
                <a:solidFill>
                  <a:schemeClr val="bg1"/>
                </a:solidFill>
                <a:latin typeface="微软雅黑"/>
                <a:cs typeface="微软雅黑"/>
              </a:rPr>
              <a:t>事</a:t>
            </a:r>
            <a:r>
              <a:rPr sz="738" spc="-9" dirty="0">
                <a:solidFill>
                  <a:schemeClr val="bg1"/>
                </a:solidFill>
                <a:latin typeface="微软雅黑"/>
                <a:cs typeface="微软雅黑"/>
              </a:rPr>
              <a:t>。</a:t>
            </a:r>
            <a:endParaRPr sz="738" dirty="0">
              <a:solidFill>
                <a:schemeClr val="bg1"/>
              </a:solidFill>
              <a:latin typeface="微软雅黑"/>
              <a:cs typeface="微软雅黑"/>
            </a:endParaRPr>
          </a:p>
          <a:p>
            <a:pPr>
              <a:spcBef>
                <a:spcPts val="36"/>
              </a:spcBef>
            </a:pPr>
            <a:endParaRPr sz="738" dirty="0">
              <a:solidFill>
                <a:schemeClr val="bg1"/>
              </a:solidFill>
              <a:latin typeface="Times New Roman"/>
              <a:cs typeface="Times New Roman"/>
            </a:endParaRPr>
          </a:p>
          <a:p>
            <a:pPr marL="11723" marR="55100"/>
            <a:r>
              <a:rPr sz="738" spc="-9" dirty="0">
                <a:solidFill>
                  <a:schemeClr val="bg1"/>
                </a:solidFill>
                <a:latin typeface="微软雅黑"/>
                <a:cs typeface="微软雅黑"/>
              </a:rPr>
              <a:t>©</a:t>
            </a:r>
            <a:r>
              <a:rPr sz="738" spc="9" dirty="0">
                <a:solidFill>
                  <a:schemeClr val="bg1"/>
                </a:solidFill>
                <a:latin typeface="微软雅黑"/>
                <a:cs typeface="微软雅黑"/>
              </a:rPr>
              <a:t> </a:t>
            </a:r>
            <a:r>
              <a:rPr sz="738" spc="-14" dirty="0">
                <a:solidFill>
                  <a:schemeClr val="bg1"/>
                </a:solidFill>
                <a:latin typeface="微软雅黑"/>
                <a:cs typeface="微软雅黑"/>
              </a:rPr>
              <a:t>201</a:t>
            </a:r>
            <a:r>
              <a:rPr lang="en-US" altLang="zh-CN" sz="738" spc="-14" dirty="0">
                <a:solidFill>
                  <a:schemeClr val="bg1"/>
                </a:solidFill>
                <a:latin typeface="微软雅黑"/>
                <a:cs typeface="微软雅黑"/>
              </a:rPr>
              <a:t>8</a:t>
            </a:r>
            <a:r>
              <a:rPr sz="738" spc="-9" dirty="0">
                <a:solidFill>
                  <a:schemeClr val="bg1"/>
                </a:solidFill>
                <a:latin typeface="微软雅黑"/>
                <a:cs typeface="微软雅黑"/>
              </a:rPr>
              <a:t>毕马威企业咨询</a:t>
            </a:r>
            <a:r>
              <a:rPr sz="738" dirty="0">
                <a:solidFill>
                  <a:schemeClr val="bg1"/>
                </a:solidFill>
                <a:latin typeface="微软雅黑"/>
                <a:cs typeface="微软雅黑"/>
              </a:rPr>
              <a:t> </a:t>
            </a:r>
            <a:r>
              <a:rPr sz="738" spc="-105" dirty="0">
                <a:solidFill>
                  <a:schemeClr val="bg1"/>
                </a:solidFill>
                <a:latin typeface="微软雅黑"/>
                <a:cs typeface="微软雅黑"/>
              </a:rPr>
              <a:t> </a:t>
            </a:r>
            <a:r>
              <a:rPr sz="738" spc="-14" dirty="0">
                <a:solidFill>
                  <a:schemeClr val="bg1"/>
                </a:solidFill>
                <a:latin typeface="微软雅黑"/>
                <a:cs typeface="微软雅黑"/>
              </a:rPr>
              <a:t>(</a:t>
            </a:r>
            <a:r>
              <a:rPr sz="738" spc="-9" dirty="0">
                <a:solidFill>
                  <a:schemeClr val="bg1"/>
                </a:solidFill>
                <a:latin typeface="微软雅黑"/>
                <a:cs typeface="微软雅黑"/>
              </a:rPr>
              <a:t>中国)</a:t>
            </a:r>
            <a:r>
              <a:rPr sz="738" spc="23" dirty="0">
                <a:solidFill>
                  <a:schemeClr val="bg1"/>
                </a:solidFill>
                <a:latin typeface="微软雅黑"/>
                <a:cs typeface="微软雅黑"/>
              </a:rPr>
              <a:t> </a:t>
            </a:r>
            <a:r>
              <a:rPr sz="738" spc="-9" dirty="0">
                <a:solidFill>
                  <a:schemeClr val="bg1"/>
                </a:solidFill>
                <a:latin typeface="微软雅黑"/>
                <a:cs typeface="微软雅黑"/>
              </a:rPr>
              <a:t>有限公司</a:t>
            </a:r>
            <a:r>
              <a:rPr sz="738" spc="23" dirty="0">
                <a:solidFill>
                  <a:schemeClr val="bg1"/>
                </a:solidFill>
                <a:latin typeface="微软雅黑"/>
                <a:cs typeface="微软雅黑"/>
              </a:rPr>
              <a:t> </a:t>
            </a:r>
            <a:r>
              <a:rPr sz="738" spc="-9" dirty="0">
                <a:solidFill>
                  <a:schemeClr val="bg1"/>
                </a:solidFill>
                <a:latin typeface="微软雅黑"/>
                <a:cs typeface="微软雅黑"/>
              </a:rPr>
              <a:t>—</a:t>
            </a:r>
            <a:r>
              <a:rPr sz="738" spc="9" dirty="0">
                <a:solidFill>
                  <a:schemeClr val="bg1"/>
                </a:solidFill>
                <a:latin typeface="微软雅黑"/>
                <a:cs typeface="微软雅黑"/>
              </a:rPr>
              <a:t> </a:t>
            </a:r>
            <a:r>
              <a:rPr sz="738" spc="-9" dirty="0">
                <a:solidFill>
                  <a:schemeClr val="bg1"/>
                </a:solidFill>
                <a:latin typeface="微软雅黑"/>
                <a:cs typeface="微软雅黑"/>
              </a:rPr>
              <a:t>中国外商独资企业，是与瑞士实体</a:t>
            </a:r>
            <a:r>
              <a:rPr sz="738" spc="88" dirty="0">
                <a:solidFill>
                  <a:schemeClr val="bg1"/>
                </a:solidFill>
                <a:latin typeface="微软雅黑"/>
                <a:cs typeface="微软雅黑"/>
              </a:rPr>
              <a:t> </a:t>
            </a:r>
            <a:r>
              <a:rPr sz="738" spc="-9" dirty="0">
                <a:solidFill>
                  <a:schemeClr val="bg1"/>
                </a:solidFill>
                <a:latin typeface="微软雅黑"/>
                <a:cs typeface="微软雅黑"/>
              </a:rPr>
              <a:t>—</a:t>
            </a:r>
            <a:r>
              <a:rPr sz="738" spc="9" dirty="0">
                <a:solidFill>
                  <a:schemeClr val="bg1"/>
                </a:solidFill>
                <a:latin typeface="微软雅黑"/>
                <a:cs typeface="微软雅黑"/>
              </a:rPr>
              <a:t> </a:t>
            </a:r>
            <a:r>
              <a:rPr sz="738" spc="-9" dirty="0">
                <a:solidFill>
                  <a:schemeClr val="bg1"/>
                </a:solidFill>
                <a:latin typeface="微软雅黑"/>
                <a:cs typeface="微软雅黑"/>
              </a:rPr>
              <a:t>毕马威国际合作组织</a:t>
            </a:r>
            <a:r>
              <a:rPr sz="738" spc="69" dirty="0">
                <a:solidFill>
                  <a:schemeClr val="bg1"/>
                </a:solidFill>
                <a:latin typeface="微软雅黑"/>
                <a:cs typeface="微软雅黑"/>
              </a:rPr>
              <a:t> </a:t>
            </a:r>
            <a:r>
              <a:rPr sz="738" spc="-14" dirty="0">
                <a:solidFill>
                  <a:schemeClr val="bg1"/>
                </a:solidFill>
                <a:latin typeface="微软雅黑"/>
                <a:cs typeface="微软雅黑"/>
              </a:rPr>
              <a:t>(</a:t>
            </a:r>
            <a:r>
              <a:rPr sz="738" spc="-18" dirty="0">
                <a:solidFill>
                  <a:schemeClr val="bg1"/>
                </a:solidFill>
                <a:latin typeface="微软雅黑"/>
                <a:cs typeface="微软雅黑"/>
              </a:rPr>
              <a:t>“</a:t>
            </a:r>
            <a:r>
              <a:rPr sz="738" spc="-9" dirty="0">
                <a:solidFill>
                  <a:schemeClr val="bg1"/>
                </a:solidFill>
                <a:latin typeface="微软雅黑"/>
                <a:cs typeface="微软雅黑"/>
              </a:rPr>
              <a:t>毕马威国际”)</a:t>
            </a:r>
            <a:r>
              <a:rPr sz="738" spc="46" dirty="0">
                <a:solidFill>
                  <a:schemeClr val="bg1"/>
                </a:solidFill>
                <a:latin typeface="微软雅黑"/>
                <a:cs typeface="微软雅黑"/>
              </a:rPr>
              <a:t> </a:t>
            </a:r>
            <a:r>
              <a:rPr sz="738" spc="-9" dirty="0">
                <a:solidFill>
                  <a:schemeClr val="bg1"/>
                </a:solidFill>
                <a:latin typeface="微软雅黑"/>
                <a:cs typeface="微软雅黑"/>
              </a:rPr>
              <a:t>相关联的独立成员所网络中的成</a:t>
            </a:r>
            <a:r>
              <a:rPr sz="738" spc="5" dirty="0">
                <a:solidFill>
                  <a:schemeClr val="bg1"/>
                </a:solidFill>
                <a:latin typeface="微软雅黑"/>
                <a:cs typeface="微软雅黑"/>
              </a:rPr>
              <a:t>员</a:t>
            </a:r>
            <a:r>
              <a:rPr sz="738" spc="-9" dirty="0">
                <a:solidFill>
                  <a:schemeClr val="bg1"/>
                </a:solidFill>
                <a:latin typeface="微软雅黑"/>
                <a:cs typeface="微软雅黑"/>
              </a:rPr>
              <a:t>。版</a:t>
            </a:r>
            <a:r>
              <a:rPr sz="738" spc="5" dirty="0">
                <a:solidFill>
                  <a:schemeClr val="bg1"/>
                </a:solidFill>
                <a:latin typeface="微软雅黑"/>
                <a:cs typeface="微软雅黑"/>
              </a:rPr>
              <a:t>权</a:t>
            </a:r>
            <a:r>
              <a:rPr sz="738" spc="-9" dirty="0">
                <a:solidFill>
                  <a:schemeClr val="bg1"/>
                </a:solidFill>
                <a:latin typeface="微软雅黑"/>
                <a:cs typeface="微软雅黑"/>
              </a:rPr>
              <a:t>所有， 不得转载。中国印刷。</a:t>
            </a:r>
            <a:endParaRPr sz="738" dirty="0">
              <a:solidFill>
                <a:schemeClr val="bg1"/>
              </a:solidFill>
              <a:latin typeface="微软雅黑"/>
              <a:cs typeface="微软雅黑"/>
            </a:endParaRPr>
          </a:p>
          <a:p>
            <a:pPr>
              <a:spcBef>
                <a:spcPts val="36"/>
              </a:spcBef>
            </a:pPr>
            <a:endParaRPr sz="738" dirty="0">
              <a:solidFill>
                <a:schemeClr val="bg1"/>
              </a:solidFill>
              <a:latin typeface="Times New Roman"/>
              <a:cs typeface="Times New Roman"/>
            </a:endParaRPr>
          </a:p>
          <a:p>
            <a:pPr marL="11723"/>
            <a:r>
              <a:rPr sz="738" spc="-18" dirty="0">
                <a:solidFill>
                  <a:schemeClr val="bg1"/>
                </a:solidFill>
                <a:latin typeface="微软雅黑"/>
                <a:cs typeface="微软雅黑"/>
              </a:rPr>
              <a:t>毕马威的名称和标识均属于毕马威</a:t>
            </a:r>
            <a:r>
              <a:rPr sz="738" dirty="0">
                <a:solidFill>
                  <a:schemeClr val="bg1"/>
                </a:solidFill>
                <a:latin typeface="微软雅黑"/>
                <a:cs typeface="微软雅黑"/>
              </a:rPr>
              <a:t>国</a:t>
            </a:r>
            <a:r>
              <a:rPr sz="738" spc="-18" dirty="0">
                <a:solidFill>
                  <a:schemeClr val="bg1"/>
                </a:solidFill>
                <a:latin typeface="微软雅黑"/>
                <a:cs typeface="微软雅黑"/>
              </a:rPr>
              <a:t>际的</a:t>
            </a:r>
            <a:r>
              <a:rPr sz="738" dirty="0">
                <a:solidFill>
                  <a:schemeClr val="bg1"/>
                </a:solidFill>
                <a:latin typeface="微软雅黑"/>
                <a:cs typeface="微软雅黑"/>
              </a:rPr>
              <a:t>商</a:t>
            </a:r>
            <a:r>
              <a:rPr sz="738" spc="-18" dirty="0">
                <a:solidFill>
                  <a:schemeClr val="bg1"/>
                </a:solidFill>
                <a:latin typeface="微软雅黑"/>
                <a:cs typeface="微软雅黑"/>
              </a:rPr>
              <a:t>标或</a:t>
            </a:r>
            <a:r>
              <a:rPr sz="738" dirty="0">
                <a:solidFill>
                  <a:schemeClr val="bg1"/>
                </a:solidFill>
                <a:latin typeface="微软雅黑"/>
                <a:cs typeface="微软雅黑"/>
              </a:rPr>
              <a:t>注</a:t>
            </a:r>
            <a:r>
              <a:rPr sz="738" spc="-18" dirty="0">
                <a:solidFill>
                  <a:schemeClr val="bg1"/>
                </a:solidFill>
                <a:latin typeface="微软雅黑"/>
                <a:cs typeface="微软雅黑"/>
              </a:rPr>
              <a:t>册商</a:t>
            </a:r>
            <a:r>
              <a:rPr sz="738" dirty="0">
                <a:solidFill>
                  <a:schemeClr val="bg1"/>
                </a:solidFill>
                <a:latin typeface="微软雅黑"/>
                <a:cs typeface="微软雅黑"/>
              </a:rPr>
              <a:t>标</a:t>
            </a:r>
            <a:r>
              <a:rPr sz="738" spc="-18" dirty="0">
                <a:solidFill>
                  <a:schemeClr val="bg1"/>
                </a:solidFill>
                <a:latin typeface="微软雅黑"/>
                <a:cs typeface="微软雅黑"/>
              </a:rPr>
              <a:t>。</a:t>
            </a:r>
            <a:endParaRPr sz="738" dirty="0">
              <a:solidFill>
                <a:schemeClr val="bg1"/>
              </a:solidFill>
              <a:latin typeface="微软雅黑"/>
              <a:cs typeface="微软雅黑"/>
            </a:endParaRPr>
          </a:p>
        </p:txBody>
      </p:sp>
      <p:grpSp>
        <p:nvGrpSpPr>
          <p:cNvPr id="6" name="Group 5"/>
          <p:cNvGrpSpPr>
            <a:grpSpLocks noChangeAspect="1"/>
          </p:cNvGrpSpPr>
          <p:nvPr/>
        </p:nvGrpSpPr>
        <p:grpSpPr>
          <a:xfrm>
            <a:off x="451381" y="159504"/>
            <a:ext cx="2034891" cy="1201246"/>
            <a:chOff x="-2592388" y="0"/>
            <a:chExt cx="2592388" cy="1530350"/>
          </a:xfrm>
          <a:solidFill>
            <a:schemeClr val="bg1"/>
          </a:solidFill>
        </p:grpSpPr>
        <p:sp>
          <p:nvSpPr>
            <p:cNvPr id="7"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84406" tIns="42203" rIns="84406" bIns="42203" numCol="1" anchor="t" anchorCtr="0" compatLnSpc="1">
              <a:prstTxWarp prst="textNoShape">
                <a:avLst/>
              </a:prstTxWarp>
              <a:noAutofit/>
            </a:bodyPr>
            <a:lstStyle/>
            <a:p>
              <a:endParaRPr lang="en-GB" sz="1662" dirty="0">
                <a:solidFill>
                  <a:schemeClr val="bg1"/>
                </a:solidFill>
              </a:endParaRPr>
            </a:p>
          </p:txBody>
        </p:sp>
        <p:sp>
          <p:nvSpPr>
            <p:cNvPr id="8"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84406" tIns="42203" rIns="84406" bIns="42203" numCol="1" anchor="t" anchorCtr="0" compatLnSpc="1">
              <a:prstTxWarp prst="textNoShape">
                <a:avLst/>
              </a:prstTxWarp>
              <a:noAutofit/>
            </a:bodyPr>
            <a:lstStyle/>
            <a:p>
              <a:endParaRPr lang="en-GB" sz="1662" dirty="0">
                <a:solidFill>
                  <a:schemeClr val="bg1"/>
                </a:solidFill>
              </a:endParaRPr>
            </a:p>
          </p:txBody>
        </p:sp>
      </p:grpSp>
    </p:spTree>
    <p:extLst>
      <p:ext uri="{BB962C8B-B14F-4D97-AF65-F5344CB8AC3E}">
        <p14:creationId xmlns:p14="http://schemas.microsoft.com/office/powerpoint/2010/main" val="2753726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18"/>
          <p:cNvSpPr>
            <a:spLocks noChangeArrowheads="1"/>
          </p:cNvSpPr>
          <p:nvPr/>
        </p:nvSpPr>
        <p:spPr bwMode="auto">
          <a:xfrm>
            <a:off x="595509" y="1716699"/>
            <a:ext cx="17059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cs typeface="Arial Unicode MS" panose="020B0604020202020204" pitchFamily="34" charset="-122"/>
              </a:rPr>
              <a:t>公司金融生态圈</a:t>
            </a:r>
          </a:p>
        </p:txBody>
      </p:sp>
      <p:sp>
        <p:nvSpPr>
          <p:cNvPr id="304" name="Title 1"/>
          <p:cNvSpPr>
            <a:spLocks noGrp="1"/>
          </p:cNvSpPr>
          <p:nvPr>
            <p:ph type="title"/>
          </p:nvPr>
        </p:nvSpPr>
        <p:spPr>
          <a:xfrm>
            <a:off x="587375" y="389835"/>
            <a:ext cx="10980737"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整体方案架构：伴随着流程改造和新技术使用，赋能一线公司金融顾问，建议南京银行由以“存贷汇”为核心的传统公司金融服务银行模式，向以“商投融”为核心的“一站式综合金融服务解决方案提供商”转型</a:t>
            </a:r>
            <a:endParaRPr lang="en-GB"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75" name="Rounded Rectangle 174"/>
          <p:cNvSpPr/>
          <p:nvPr/>
        </p:nvSpPr>
        <p:spPr>
          <a:xfrm>
            <a:off x="5531484" y="3603207"/>
            <a:ext cx="5010732" cy="1346811"/>
          </a:xfrm>
          <a:prstGeom prst="roundRect">
            <a:avLst>
              <a:gd name="adj" fmla="val 4908"/>
            </a:avLst>
          </a:prstGeom>
          <a:solidFill>
            <a:srgbClr val="0070C0"/>
          </a:solidFill>
          <a:ln>
            <a:noFill/>
          </a:ln>
          <a:effectLst/>
        </p:spPr>
        <p:txBody>
          <a:bodyPr wrap="square" lIns="0" tIns="0" rIns="0" bIns="0" anchor="ctr">
            <a:noAutofit/>
          </a:bodyPr>
          <a:lstStyle/>
          <a:p>
            <a:pPr algn="ctr" eaLnBrk="0" fontAlgn="base" hangingPunct="0">
              <a:spcBef>
                <a:spcPct val="0"/>
              </a:spcBef>
              <a:spcAft>
                <a:spcPct val="0"/>
              </a:spcAft>
            </a:pP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5" name="Rounded Rectangle 124"/>
          <p:cNvSpPr/>
          <p:nvPr/>
        </p:nvSpPr>
        <p:spPr>
          <a:xfrm>
            <a:off x="609021" y="5356398"/>
            <a:ext cx="9919721" cy="885650"/>
          </a:xfrm>
          <a:prstGeom prst="roundRect">
            <a:avLst>
              <a:gd name="adj" fmla="val 4908"/>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endParaRPr lang="en-GB" sz="9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3" name="Rounded Rectangle 32"/>
          <p:cNvSpPr/>
          <p:nvPr/>
        </p:nvSpPr>
        <p:spPr>
          <a:xfrm>
            <a:off x="609018" y="3599515"/>
            <a:ext cx="4861103" cy="1346811"/>
          </a:xfrm>
          <a:prstGeom prst="roundRect">
            <a:avLst>
              <a:gd name="adj" fmla="val 4908"/>
            </a:avLst>
          </a:prstGeom>
          <a:solidFill>
            <a:srgbClr val="00B0F0"/>
          </a:solidFill>
          <a:ln>
            <a:noFill/>
          </a:ln>
          <a:effectLst/>
        </p:spPr>
        <p:txBody>
          <a:bodyPr wrap="square" lIns="0" tIns="0" rIns="0" bIns="0" anchor="ctr">
            <a:noAutofit/>
          </a:bodyPr>
          <a:lstStyle/>
          <a:p>
            <a:pPr algn="ctr" eaLnBrk="0" fontAlgn="base" hangingPunct="0">
              <a:spcBef>
                <a:spcPct val="0"/>
              </a:spcBef>
              <a:spcAft>
                <a:spcPct val="0"/>
              </a:spcAft>
            </a:pP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2" name="Rounded Rectangle 31"/>
          <p:cNvSpPr/>
          <p:nvPr/>
        </p:nvSpPr>
        <p:spPr>
          <a:xfrm>
            <a:off x="587375" y="2402089"/>
            <a:ext cx="9934352" cy="1048945"/>
          </a:xfrm>
          <a:prstGeom prst="roundRect">
            <a:avLst>
              <a:gd name="adj" fmla="val 490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GB" sz="16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4" name="Freeform 4"/>
          <p:cNvSpPr>
            <a:spLocks/>
          </p:cNvSpPr>
          <p:nvPr/>
        </p:nvSpPr>
        <p:spPr bwMode="blackWhite">
          <a:xfrm>
            <a:off x="5086305" y="2434464"/>
            <a:ext cx="789779" cy="772029"/>
          </a:xfrm>
          <a:custGeom>
            <a:avLst/>
            <a:gdLst>
              <a:gd name="T0" fmla="*/ 12250 w 1725"/>
              <a:gd name="T1" fmla="*/ 170401 h 1724"/>
              <a:gd name="T2" fmla="*/ 2450 w 1725"/>
              <a:gd name="T3" fmla="*/ 224583 h 1724"/>
              <a:gd name="T4" fmla="*/ 817 w 1725"/>
              <a:gd name="T5" fmla="*/ 280337 h 1724"/>
              <a:gd name="T6" fmla="*/ 7350 w 1725"/>
              <a:gd name="T7" fmla="*/ 336090 h 1724"/>
              <a:gd name="T8" fmla="*/ 24500 w 1725"/>
              <a:gd name="T9" fmla="*/ 387917 h 1724"/>
              <a:gd name="T10" fmla="*/ 49000 w 1725"/>
              <a:gd name="T11" fmla="*/ 433462 h 1724"/>
              <a:gd name="T12" fmla="*/ 79217 w 1725"/>
              <a:gd name="T13" fmla="*/ 471939 h 1724"/>
              <a:gd name="T14" fmla="*/ 115150 w 1725"/>
              <a:gd name="T15" fmla="*/ 500208 h 1724"/>
              <a:gd name="T16" fmla="*/ 155984 w 1725"/>
              <a:gd name="T17" fmla="*/ 517484 h 1724"/>
              <a:gd name="T18" fmla="*/ 197634 w 1725"/>
              <a:gd name="T19" fmla="*/ 523766 h 1724"/>
              <a:gd name="T20" fmla="*/ 240101 w 1725"/>
              <a:gd name="T21" fmla="*/ 517484 h 1724"/>
              <a:gd name="T22" fmla="*/ 280118 w 1725"/>
              <a:gd name="T23" fmla="*/ 500208 h 1724"/>
              <a:gd name="T24" fmla="*/ 316051 w 1725"/>
              <a:gd name="T25" fmla="*/ 471939 h 1724"/>
              <a:gd name="T26" fmla="*/ 347085 w 1725"/>
              <a:gd name="T27" fmla="*/ 433462 h 1724"/>
              <a:gd name="T28" fmla="*/ 371585 w 1725"/>
              <a:gd name="T29" fmla="*/ 387917 h 1724"/>
              <a:gd name="T30" fmla="*/ 387918 w 1725"/>
              <a:gd name="T31" fmla="*/ 336090 h 1724"/>
              <a:gd name="T32" fmla="*/ 395268 w 1725"/>
              <a:gd name="T33" fmla="*/ 280337 h 1724"/>
              <a:gd name="T34" fmla="*/ 393635 w 1725"/>
              <a:gd name="T35" fmla="*/ 223798 h 1724"/>
              <a:gd name="T36" fmla="*/ 383018 w 1725"/>
              <a:gd name="T37" fmla="*/ 168830 h 1724"/>
              <a:gd name="T38" fmla="*/ 364235 w 1725"/>
              <a:gd name="T39" fmla="*/ 118574 h 1724"/>
              <a:gd name="T40" fmla="*/ 335651 w 1725"/>
              <a:gd name="T41" fmla="*/ 73814 h 1724"/>
              <a:gd name="T42" fmla="*/ 302168 w 1725"/>
              <a:gd name="T43" fmla="*/ 39263 h 1724"/>
              <a:gd name="T44" fmla="*/ 263784 w 1725"/>
              <a:gd name="T45" fmla="*/ 14135 h 1724"/>
              <a:gd name="T46" fmla="*/ 221317 w 1725"/>
              <a:gd name="T47" fmla="*/ 1571 h 1724"/>
              <a:gd name="T48" fmla="*/ 178034 w 1725"/>
              <a:gd name="T49" fmla="*/ 1571 h 1724"/>
              <a:gd name="T50" fmla="*/ 136384 w 1725"/>
              <a:gd name="T51" fmla="*/ 13349 h 1724"/>
              <a:gd name="T52" fmla="*/ 97184 w 1725"/>
              <a:gd name="T53" fmla="*/ 36907 h 1724"/>
              <a:gd name="T54" fmla="*/ 62884 w 1725"/>
              <a:gd name="T55" fmla="*/ 70673 h 1724"/>
              <a:gd name="T56" fmla="*/ 102900 w 1725"/>
              <a:gd name="T57" fmla="*/ 92660 h 1724"/>
              <a:gd name="T58" fmla="*/ 151901 w 1725"/>
              <a:gd name="T59" fmla="*/ 146843 h 1724"/>
              <a:gd name="T60" fmla="*/ 178034 w 1725"/>
              <a:gd name="T61" fmla="*/ 133494 h 1724"/>
              <a:gd name="T62" fmla="*/ 207434 w 1725"/>
              <a:gd name="T63" fmla="*/ 131138 h 1724"/>
              <a:gd name="T64" fmla="*/ 236018 w 1725"/>
              <a:gd name="T65" fmla="*/ 139776 h 1724"/>
              <a:gd name="T66" fmla="*/ 261334 w 1725"/>
              <a:gd name="T67" fmla="*/ 160978 h 1724"/>
              <a:gd name="T68" fmla="*/ 280934 w 1725"/>
              <a:gd name="T69" fmla="*/ 189247 h 1724"/>
              <a:gd name="T70" fmla="*/ 292368 w 1725"/>
              <a:gd name="T71" fmla="*/ 223798 h 1724"/>
              <a:gd name="T72" fmla="*/ 296451 w 1725"/>
              <a:gd name="T73" fmla="*/ 262276 h 1724"/>
              <a:gd name="T74" fmla="*/ 292368 w 1725"/>
              <a:gd name="T75" fmla="*/ 301538 h 1724"/>
              <a:gd name="T76" fmla="*/ 278484 w 1725"/>
              <a:gd name="T77" fmla="*/ 336875 h 1724"/>
              <a:gd name="T78" fmla="*/ 258884 w 1725"/>
              <a:gd name="T79" fmla="*/ 365144 h 1724"/>
              <a:gd name="T80" fmla="*/ 232751 w 1725"/>
              <a:gd name="T81" fmla="*/ 385561 h 1724"/>
              <a:gd name="T82" fmla="*/ 202534 w 1725"/>
              <a:gd name="T83" fmla="*/ 392628 h 1724"/>
              <a:gd name="T84" fmla="*/ 173134 w 1725"/>
              <a:gd name="T85" fmla="*/ 388702 h 1724"/>
              <a:gd name="T86" fmla="*/ 145367 w 1725"/>
              <a:gd name="T87" fmla="*/ 373782 h 1724"/>
              <a:gd name="T88" fmla="*/ 123317 w 1725"/>
              <a:gd name="T89" fmla="*/ 347869 h 1724"/>
              <a:gd name="T90" fmla="*/ 106984 w 1725"/>
              <a:gd name="T91" fmla="*/ 313317 h 1724"/>
              <a:gd name="T92" fmla="*/ 99634 w 1725"/>
              <a:gd name="T93" fmla="*/ 274840 h 1724"/>
              <a:gd name="T94" fmla="*/ 101267 w 1725"/>
              <a:gd name="T95" fmla="*/ 237147 h 1724"/>
              <a:gd name="T96" fmla="*/ 110250 w 1725"/>
              <a:gd name="T97" fmla="*/ 201026 h 1724"/>
              <a:gd name="T98" fmla="*/ 128217 w 1725"/>
              <a:gd name="T99" fmla="*/ 170401 h 1724"/>
              <a:gd name="T100" fmla="*/ 65334 w 1725"/>
              <a:gd name="T101" fmla="*/ 106795 h 1724"/>
              <a:gd name="T102" fmla="*/ 24500 w 1725"/>
              <a:gd name="T103" fmla="*/ 136635 h 172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25"/>
              <a:gd name="T157" fmla="*/ 0 h 1724"/>
              <a:gd name="T158" fmla="*/ 1725 w 1725"/>
              <a:gd name="T159" fmla="*/ 1724 h 172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25" h="1724">
                <a:moveTo>
                  <a:pt x="106" y="450"/>
                </a:moveTo>
                <a:lnTo>
                  <a:pt x="78" y="504"/>
                </a:lnTo>
                <a:lnTo>
                  <a:pt x="54" y="561"/>
                </a:lnTo>
                <a:lnTo>
                  <a:pt x="35" y="619"/>
                </a:lnTo>
                <a:lnTo>
                  <a:pt x="19" y="678"/>
                </a:lnTo>
                <a:lnTo>
                  <a:pt x="9" y="739"/>
                </a:lnTo>
                <a:lnTo>
                  <a:pt x="2" y="800"/>
                </a:lnTo>
                <a:lnTo>
                  <a:pt x="0" y="861"/>
                </a:lnTo>
                <a:lnTo>
                  <a:pt x="2" y="923"/>
                </a:lnTo>
                <a:lnTo>
                  <a:pt x="9" y="984"/>
                </a:lnTo>
                <a:lnTo>
                  <a:pt x="21" y="1045"/>
                </a:lnTo>
                <a:lnTo>
                  <a:pt x="35" y="1105"/>
                </a:lnTo>
                <a:lnTo>
                  <a:pt x="55" y="1162"/>
                </a:lnTo>
                <a:lnTo>
                  <a:pt x="78" y="1220"/>
                </a:lnTo>
                <a:lnTo>
                  <a:pt x="106" y="1275"/>
                </a:lnTo>
                <a:lnTo>
                  <a:pt x="137" y="1328"/>
                </a:lnTo>
                <a:lnTo>
                  <a:pt x="172" y="1378"/>
                </a:lnTo>
                <a:lnTo>
                  <a:pt x="211" y="1426"/>
                </a:lnTo>
                <a:lnTo>
                  <a:pt x="253" y="1471"/>
                </a:lnTo>
                <a:lnTo>
                  <a:pt x="298" y="1513"/>
                </a:lnTo>
                <a:lnTo>
                  <a:pt x="346" y="1552"/>
                </a:lnTo>
                <a:lnTo>
                  <a:pt x="396" y="1586"/>
                </a:lnTo>
                <a:lnTo>
                  <a:pt x="449" y="1618"/>
                </a:lnTo>
                <a:lnTo>
                  <a:pt x="504" y="1646"/>
                </a:lnTo>
                <a:lnTo>
                  <a:pt x="561" y="1669"/>
                </a:lnTo>
                <a:lnTo>
                  <a:pt x="619" y="1689"/>
                </a:lnTo>
                <a:lnTo>
                  <a:pt x="679" y="1703"/>
                </a:lnTo>
                <a:lnTo>
                  <a:pt x="740" y="1715"/>
                </a:lnTo>
                <a:lnTo>
                  <a:pt x="801" y="1721"/>
                </a:lnTo>
                <a:lnTo>
                  <a:pt x="862" y="1723"/>
                </a:lnTo>
                <a:lnTo>
                  <a:pt x="924" y="1721"/>
                </a:lnTo>
                <a:lnTo>
                  <a:pt x="985" y="1715"/>
                </a:lnTo>
                <a:lnTo>
                  <a:pt x="1046" y="1703"/>
                </a:lnTo>
                <a:lnTo>
                  <a:pt x="1105" y="1689"/>
                </a:lnTo>
                <a:lnTo>
                  <a:pt x="1163" y="1669"/>
                </a:lnTo>
                <a:lnTo>
                  <a:pt x="1220" y="1646"/>
                </a:lnTo>
                <a:lnTo>
                  <a:pt x="1276" y="1618"/>
                </a:lnTo>
                <a:lnTo>
                  <a:pt x="1329" y="1586"/>
                </a:lnTo>
                <a:lnTo>
                  <a:pt x="1379" y="1552"/>
                </a:lnTo>
                <a:lnTo>
                  <a:pt x="1427" y="1513"/>
                </a:lnTo>
                <a:lnTo>
                  <a:pt x="1472" y="1471"/>
                </a:lnTo>
                <a:lnTo>
                  <a:pt x="1514" y="1426"/>
                </a:lnTo>
                <a:lnTo>
                  <a:pt x="1553" y="1378"/>
                </a:lnTo>
                <a:lnTo>
                  <a:pt x="1587" y="1328"/>
                </a:lnTo>
                <a:lnTo>
                  <a:pt x="1619" y="1275"/>
                </a:lnTo>
                <a:lnTo>
                  <a:pt x="1647" y="1220"/>
                </a:lnTo>
                <a:lnTo>
                  <a:pt x="1670" y="1162"/>
                </a:lnTo>
                <a:lnTo>
                  <a:pt x="1689" y="1105"/>
                </a:lnTo>
                <a:lnTo>
                  <a:pt x="1704" y="1045"/>
                </a:lnTo>
                <a:lnTo>
                  <a:pt x="1716" y="984"/>
                </a:lnTo>
                <a:lnTo>
                  <a:pt x="1722" y="923"/>
                </a:lnTo>
                <a:lnTo>
                  <a:pt x="1724" y="861"/>
                </a:lnTo>
                <a:lnTo>
                  <a:pt x="1722" y="799"/>
                </a:lnTo>
                <a:lnTo>
                  <a:pt x="1715" y="737"/>
                </a:lnTo>
                <a:lnTo>
                  <a:pt x="1704" y="675"/>
                </a:lnTo>
                <a:lnTo>
                  <a:pt x="1688" y="615"/>
                </a:lnTo>
                <a:lnTo>
                  <a:pt x="1668" y="555"/>
                </a:lnTo>
                <a:lnTo>
                  <a:pt x="1643" y="498"/>
                </a:lnTo>
                <a:lnTo>
                  <a:pt x="1616" y="442"/>
                </a:lnTo>
                <a:lnTo>
                  <a:pt x="1583" y="389"/>
                </a:lnTo>
                <a:lnTo>
                  <a:pt x="1547" y="337"/>
                </a:lnTo>
                <a:lnTo>
                  <a:pt x="1507" y="289"/>
                </a:lnTo>
                <a:lnTo>
                  <a:pt x="1464" y="244"/>
                </a:lnTo>
                <a:lnTo>
                  <a:pt x="1417" y="201"/>
                </a:lnTo>
                <a:lnTo>
                  <a:pt x="1367" y="163"/>
                </a:lnTo>
                <a:lnTo>
                  <a:pt x="1316" y="129"/>
                </a:lnTo>
                <a:lnTo>
                  <a:pt x="1262" y="98"/>
                </a:lnTo>
                <a:lnTo>
                  <a:pt x="1205" y="70"/>
                </a:lnTo>
                <a:lnTo>
                  <a:pt x="1147" y="47"/>
                </a:lnTo>
                <a:lnTo>
                  <a:pt x="1087" y="29"/>
                </a:lnTo>
                <a:lnTo>
                  <a:pt x="1026" y="15"/>
                </a:lnTo>
                <a:lnTo>
                  <a:pt x="964" y="6"/>
                </a:lnTo>
                <a:lnTo>
                  <a:pt x="902" y="0"/>
                </a:lnTo>
                <a:lnTo>
                  <a:pt x="839" y="0"/>
                </a:lnTo>
                <a:lnTo>
                  <a:pt x="777" y="4"/>
                </a:lnTo>
                <a:lnTo>
                  <a:pt x="715" y="12"/>
                </a:lnTo>
                <a:lnTo>
                  <a:pt x="654" y="26"/>
                </a:lnTo>
                <a:lnTo>
                  <a:pt x="594" y="43"/>
                </a:lnTo>
                <a:lnTo>
                  <a:pt x="534" y="64"/>
                </a:lnTo>
                <a:lnTo>
                  <a:pt x="478" y="90"/>
                </a:lnTo>
                <a:lnTo>
                  <a:pt x="423" y="120"/>
                </a:lnTo>
                <a:lnTo>
                  <a:pt x="370" y="154"/>
                </a:lnTo>
                <a:lnTo>
                  <a:pt x="321" y="191"/>
                </a:lnTo>
                <a:lnTo>
                  <a:pt x="273" y="232"/>
                </a:lnTo>
                <a:lnTo>
                  <a:pt x="229" y="277"/>
                </a:lnTo>
                <a:lnTo>
                  <a:pt x="188" y="324"/>
                </a:lnTo>
                <a:lnTo>
                  <a:pt x="447" y="304"/>
                </a:lnTo>
                <a:lnTo>
                  <a:pt x="591" y="532"/>
                </a:lnTo>
                <a:lnTo>
                  <a:pt x="624" y="507"/>
                </a:lnTo>
                <a:lnTo>
                  <a:pt x="660" y="484"/>
                </a:lnTo>
                <a:lnTo>
                  <a:pt x="697" y="466"/>
                </a:lnTo>
                <a:lnTo>
                  <a:pt x="738" y="451"/>
                </a:lnTo>
                <a:lnTo>
                  <a:pt x="778" y="440"/>
                </a:lnTo>
                <a:lnTo>
                  <a:pt x="821" y="433"/>
                </a:lnTo>
                <a:lnTo>
                  <a:pt x="863" y="431"/>
                </a:lnTo>
                <a:lnTo>
                  <a:pt x="904" y="432"/>
                </a:lnTo>
                <a:lnTo>
                  <a:pt x="947" y="438"/>
                </a:lnTo>
                <a:lnTo>
                  <a:pt x="988" y="448"/>
                </a:lnTo>
                <a:lnTo>
                  <a:pt x="1027" y="462"/>
                </a:lnTo>
                <a:lnTo>
                  <a:pt x="1066" y="481"/>
                </a:lnTo>
                <a:lnTo>
                  <a:pt x="1103" y="502"/>
                </a:lnTo>
                <a:lnTo>
                  <a:pt x="1137" y="528"/>
                </a:lnTo>
                <a:lnTo>
                  <a:pt x="1169" y="555"/>
                </a:lnTo>
                <a:lnTo>
                  <a:pt x="1196" y="587"/>
                </a:lnTo>
                <a:lnTo>
                  <a:pt x="1222" y="621"/>
                </a:lnTo>
                <a:lnTo>
                  <a:pt x="1243" y="658"/>
                </a:lnTo>
                <a:lnTo>
                  <a:pt x="1262" y="696"/>
                </a:lnTo>
                <a:lnTo>
                  <a:pt x="1276" y="736"/>
                </a:lnTo>
                <a:lnTo>
                  <a:pt x="1286" y="777"/>
                </a:lnTo>
                <a:lnTo>
                  <a:pt x="1292" y="820"/>
                </a:lnTo>
                <a:lnTo>
                  <a:pt x="1293" y="861"/>
                </a:lnTo>
                <a:lnTo>
                  <a:pt x="1291" y="905"/>
                </a:lnTo>
                <a:lnTo>
                  <a:pt x="1285" y="948"/>
                </a:lnTo>
                <a:lnTo>
                  <a:pt x="1273" y="991"/>
                </a:lnTo>
                <a:lnTo>
                  <a:pt x="1258" y="1031"/>
                </a:lnTo>
                <a:lnTo>
                  <a:pt x="1239" y="1070"/>
                </a:lnTo>
                <a:lnTo>
                  <a:pt x="1216" y="1108"/>
                </a:lnTo>
                <a:lnTo>
                  <a:pt x="1189" y="1143"/>
                </a:lnTo>
                <a:lnTo>
                  <a:pt x="1160" y="1174"/>
                </a:lnTo>
                <a:lnTo>
                  <a:pt x="1126" y="1202"/>
                </a:lnTo>
                <a:lnTo>
                  <a:pt x="1091" y="1228"/>
                </a:lnTo>
                <a:lnTo>
                  <a:pt x="1053" y="1248"/>
                </a:lnTo>
                <a:lnTo>
                  <a:pt x="1012" y="1266"/>
                </a:lnTo>
                <a:lnTo>
                  <a:pt x="970" y="1278"/>
                </a:lnTo>
                <a:lnTo>
                  <a:pt x="927" y="1287"/>
                </a:lnTo>
                <a:lnTo>
                  <a:pt x="884" y="1292"/>
                </a:lnTo>
                <a:lnTo>
                  <a:pt x="840" y="1292"/>
                </a:lnTo>
                <a:lnTo>
                  <a:pt x="797" y="1287"/>
                </a:lnTo>
                <a:lnTo>
                  <a:pt x="754" y="1278"/>
                </a:lnTo>
                <a:lnTo>
                  <a:pt x="712" y="1266"/>
                </a:lnTo>
                <a:lnTo>
                  <a:pt x="672" y="1248"/>
                </a:lnTo>
                <a:lnTo>
                  <a:pt x="634" y="1228"/>
                </a:lnTo>
                <a:lnTo>
                  <a:pt x="599" y="1202"/>
                </a:lnTo>
                <a:lnTo>
                  <a:pt x="565" y="1174"/>
                </a:lnTo>
                <a:lnTo>
                  <a:pt x="535" y="1143"/>
                </a:lnTo>
                <a:lnTo>
                  <a:pt x="509" y="1108"/>
                </a:lnTo>
                <a:lnTo>
                  <a:pt x="485" y="1070"/>
                </a:lnTo>
                <a:lnTo>
                  <a:pt x="466" y="1031"/>
                </a:lnTo>
                <a:lnTo>
                  <a:pt x="452" y="991"/>
                </a:lnTo>
                <a:lnTo>
                  <a:pt x="440" y="948"/>
                </a:lnTo>
                <a:lnTo>
                  <a:pt x="433" y="905"/>
                </a:lnTo>
                <a:lnTo>
                  <a:pt x="431" y="861"/>
                </a:lnTo>
                <a:lnTo>
                  <a:pt x="435" y="820"/>
                </a:lnTo>
                <a:lnTo>
                  <a:pt x="442" y="779"/>
                </a:lnTo>
                <a:lnTo>
                  <a:pt x="452" y="739"/>
                </a:lnTo>
                <a:lnTo>
                  <a:pt x="465" y="699"/>
                </a:lnTo>
                <a:lnTo>
                  <a:pt x="481" y="661"/>
                </a:lnTo>
                <a:lnTo>
                  <a:pt x="501" y="624"/>
                </a:lnTo>
                <a:lnTo>
                  <a:pt x="623" y="670"/>
                </a:lnTo>
                <a:lnTo>
                  <a:pt x="560" y="559"/>
                </a:lnTo>
                <a:lnTo>
                  <a:pt x="494" y="447"/>
                </a:lnTo>
                <a:lnTo>
                  <a:pt x="426" y="339"/>
                </a:lnTo>
                <a:lnTo>
                  <a:pt x="285" y="350"/>
                </a:lnTo>
                <a:lnTo>
                  <a:pt x="146" y="365"/>
                </a:lnTo>
                <a:lnTo>
                  <a:pt x="6" y="382"/>
                </a:lnTo>
                <a:lnTo>
                  <a:pt x="106" y="450"/>
                </a:lnTo>
              </a:path>
            </a:pathLst>
          </a:custGeom>
          <a:solidFill>
            <a:schemeClr val="accent1">
              <a:lumMod val="20000"/>
              <a:lumOff val="80000"/>
            </a:schemeClr>
          </a:solidFill>
          <a:ln>
            <a:noFill/>
          </a:ln>
        </p:spPr>
        <p:txBody>
          <a:bodyPr/>
          <a:lstStyle/>
          <a:p>
            <a:pPr>
              <a:defRPr/>
            </a:pPr>
            <a:endParaRPr lang="en-US" sz="1100" ker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92" name="Group 101"/>
          <p:cNvGrpSpPr/>
          <p:nvPr/>
        </p:nvGrpSpPr>
        <p:grpSpPr>
          <a:xfrm>
            <a:off x="2226636" y="2545147"/>
            <a:ext cx="359890" cy="531506"/>
            <a:chOff x="422275" y="1338263"/>
            <a:chExt cx="763588" cy="1303337"/>
          </a:xfrm>
          <a:solidFill>
            <a:schemeClr val="bg1"/>
          </a:solidFill>
        </p:grpSpPr>
        <p:sp>
          <p:nvSpPr>
            <p:cNvPr id="93" name="Freeform 4"/>
            <p:cNvSpPr>
              <a:spLocks/>
            </p:cNvSpPr>
            <p:nvPr/>
          </p:nvSpPr>
          <p:spPr bwMode="auto">
            <a:xfrm>
              <a:off x="581025" y="1338263"/>
              <a:ext cx="277813" cy="277813"/>
            </a:xfrm>
            <a:custGeom>
              <a:avLst/>
              <a:gdLst/>
              <a:ahLst/>
              <a:cxnLst>
                <a:cxn ang="0">
                  <a:pos x="120" y="186"/>
                </a:cxn>
                <a:cxn ang="0">
                  <a:pos x="187" y="78"/>
                </a:cxn>
                <a:cxn ang="0">
                  <a:pos x="79" y="11"/>
                </a:cxn>
                <a:cxn ang="0">
                  <a:pos x="11" y="119"/>
                </a:cxn>
                <a:cxn ang="0">
                  <a:pos x="120" y="186"/>
                </a:cxn>
              </a:cxnLst>
              <a:rect l="0" t="0" r="r" b="b"/>
              <a:pathLst>
                <a:path w="198" h="198">
                  <a:moveTo>
                    <a:pt x="120" y="186"/>
                  </a:moveTo>
                  <a:cubicBezTo>
                    <a:pt x="168" y="175"/>
                    <a:pt x="198" y="127"/>
                    <a:pt x="187" y="78"/>
                  </a:cubicBezTo>
                  <a:cubicBezTo>
                    <a:pt x="175" y="30"/>
                    <a:pt x="127" y="0"/>
                    <a:pt x="79" y="11"/>
                  </a:cubicBezTo>
                  <a:cubicBezTo>
                    <a:pt x="30" y="22"/>
                    <a:pt x="0" y="71"/>
                    <a:pt x="11" y="119"/>
                  </a:cubicBezTo>
                  <a:cubicBezTo>
                    <a:pt x="23" y="168"/>
                    <a:pt x="71" y="198"/>
                    <a:pt x="12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4" name="Freeform 5"/>
            <p:cNvSpPr>
              <a:spLocks noEditPoints="1"/>
            </p:cNvSpPr>
            <p:nvPr/>
          </p:nvSpPr>
          <p:spPr bwMode="auto">
            <a:xfrm>
              <a:off x="422275" y="1647825"/>
              <a:ext cx="763588" cy="993775"/>
            </a:xfrm>
            <a:custGeom>
              <a:avLst/>
              <a:gdLst/>
              <a:ahLst/>
              <a:cxnLst>
                <a:cxn ang="0">
                  <a:pos x="33" y="353"/>
                </a:cxn>
                <a:cxn ang="0">
                  <a:pos x="64" y="296"/>
                </a:cxn>
                <a:cxn ang="0">
                  <a:pos x="105" y="228"/>
                </a:cxn>
                <a:cxn ang="0">
                  <a:pos x="105" y="660"/>
                </a:cxn>
                <a:cxn ang="0">
                  <a:pos x="204" y="660"/>
                </a:cxn>
                <a:cxn ang="0">
                  <a:pos x="223" y="335"/>
                </a:cxn>
                <a:cxn ang="0">
                  <a:pos x="272" y="709"/>
                </a:cxn>
                <a:cxn ang="0">
                  <a:pos x="322" y="617"/>
                </a:cxn>
                <a:cxn ang="0">
                  <a:pos x="234" y="590"/>
                </a:cxn>
                <a:cxn ang="0">
                  <a:pos x="261" y="373"/>
                </a:cxn>
                <a:cxn ang="0">
                  <a:pos x="322" y="228"/>
                </a:cxn>
                <a:cxn ang="0">
                  <a:pos x="321" y="106"/>
                </a:cxn>
                <a:cxn ang="0">
                  <a:pos x="362" y="296"/>
                </a:cxn>
                <a:cxn ang="0">
                  <a:pos x="363" y="331"/>
                </a:cxn>
                <a:cxn ang="0">
                  <a:pos x="336" y="380"/>
                </a:cxn>
                <a:cxn ang="0">
                  <a:pos x="322" y="382"/>
                </a:cxn>
                <a:cxn ang="0">
                  <a:pos x="243" y="400"/>
                </a:cxn>
                <a:cxn ang="0">
                  <a:pos x="261" y="608"/>
                </a:cxn>
                <a:cxn ang="0">
                  <a:pos x="527" y="608"/>
                </a:cxn>
                <a:cxn ang="0">
                  <a:pos x="545" y="400"/>
                </a:cxn>
                <a:cxn ang="0">
                  <a:pos x="453" y="382"/>
                </a:cxn>
                <a:cxn ang="0">
                  <a:pos x="453" y="373"/>
                </a:cxn>
                <a:cxn ang="0">
                  <a:pos x="425" y="323"/>
                </a:cxn>
                <a:cxn ang="0">
                  <a:pos x="372" y="67"/>
                </a:cxn>
                <a:cxn ang="0">
                  <a:pos x="298" y="1"/>
                </a:cxn>
                <a:cxn ang="0">
                  <a:pos x="136" y="0"/>
                </a:cxn>
                <a:cxn ang="0">
                  <a:pos x="115" y="4"/>
                </a:cxn>
                <a:cxn ang="0">
                  <a:pos x="0" y="296"/>
                </a:cxn>
                <a:cxn ang="0">
                  <a:pos x="32" y="353"/>
                </a:cxn>
                <a:cxn ang="0">
                  <a:pos x="439" y="380"/>
                </a:cxn>
                <a:cxn ang="0">
                  <a:pos x="349" y="382"/>
                </a:cxn>
                <a:cxn ang="0">
                  <a:pos x="350" y="373"/>
                </a:cxn>
                <a:cxn ang="0">
                  <a:pos x="392" y="353"/>
                </a:cxn>
                <a:cxn ang="0">
                  <a:pos x="418" y="342"/>
                </a:cxn>
                <a:cxn ang="0">
                  <a:pos x="213" y="279"/>
                </a:cxn>
                <a:cxn ang="0">
                  <a:pos x="175" y="231"/>
                </a:cxn>
                <a:cxn ang="0">
                  <a:pos x="197" y="70"/>
                </a:cxn>
                <a:cxn ang="0">
                  <a:pos x="213" y="73"/>
                </a:cxn>
                <a:cxn ang="0">
                  <a:pos x="229" y="70"/>
                </a:cxn>
                <a:cxn ang="0">
                  <a:pos x="251" y="231"/>
                </a:cxn>
                <a:cxn ang="0">
                  <a:pos x="213" y="279"/>
                </a:cxn>
                <a:cxn ang="0">
                  <a:pos x="213" y="21"/>
                </a:cxn>
                <a:cxn ang="0">
                  <a:pos x="236" y="51"/>
                </a:cxn>
                <a:cxn ang="0">
                  <a:pos x="213" y="61"/>
                </a:cxn>
                <a:cxn ang="0">
                  <a:pos x="190" y="51"/>
                </a:cxn>
              </a:cxnLst>
              <a:rect l="0" t="0" r="r" b="b"/>
              <a:pathLst>
                <a:path w="545" h="709">
                  <a:moveTo>
                    <a:pt x="32" y="353"/>
                  </a:moveTo>
                  <a:cubicBezTo>
                    <a:pt x="33" y="353"/>
                    <a:pt x="33" y="353"/>
                    <a:pt x="33" y="353"/>
                  </a:cubicBezTo>
                  <a:cubicBezTo>
                    <a:pt x="51" y="353"/>
                    <a:pt x="65" y="338"/>
                    <a:pt x="64" y="320"/>
                  </a:cubicBezTo>
                  <a:cubicBezTo>
                    <a:pt x="64" y="312"/>
                    <a:pt x="64" y="304"/>
                    <a:pt x="64" y="296"/>
                  </a:cubicBezTo>
                  <a:cubicBezTo>
                    <a:pt x="64" y="198"/>
                    <a:pt x="85" y="140"/>
                    <a:pt x="105" y="105"/>
                  </a:cubicBezTo>
                  <a:cubicBezTo>
                    <a:pt x="105" y="228"/>
                    <a:pt x="105" y="228"/>
                    <a:pt x="105" y="228"/>
                  </a:cubicBezTo>
                  <a:cubicBezTo>
                    <a:pt x="105" y="304"/>
                    <a:pt x="105" y="304"/>
                    <a:pt x="105" y="304"/>
                  </a:cubicBezTo>
                  <a:cubicBezTo>
                    <a:pt x="105" y="660"/>
                    <a:pt x="105" y="660"/>
                    <a:pt x="105" y="660"/>
                  </a:cubicBezTo>
                  <a:cubicBezTo>
                    <a:pt x="105" y="687"/>
                    <a:pt x="127" y="709"/>
                    <a:pt x="154" y="709"/>
                  </a:cubicBezTo>
                  <a:cubicBezTo>
                    <a:pt x="182" y="709"/>
                    <a:pt x="204" y="687"/>
                    <a:pt x="204" y="660"/>
                  </a:cubicBezTo>
                  <a:cubicBezTo>
                    <a:pt x="204" y="335"/>
                    <a:pt x="204" y="335"/>
                    <a:pt x="204" y="335"/>
                  </a:cubicBezTo>
                  <a:cubicBezTo>
                    <a:pt x="223" y="335"/>
                    <a:pt x="223" y="335"/>
                    <a:pt x="223" y="335"/>
                  </a:cubicBezTo>
                  <a:cubicBezTo>
                    <a:pt x="223" y="660"/>
                    <a:pt x="223" y="660"/>
                    <a:pt x="223" y="660"/>
                  </a:cubicBezTo>
                  <a:cubicBezTo>
                    <a:pt x="223" y="687"/>
                    <a:pt x="245" y="709"/>
                    <a:pt x="272" y="709"/>
                  </a:cubicBezTo>
                  <a:cubicBezTo>
                    <a:pt x="300" y="709"/>
                    <a:pt x="322" y="687"/>
                    <a:pt x="322" y="660"/>
                  </a:cubicBezTo>
                  <a:cubicBezTo>
                    <a:pt x="322" y="617"/>
                    <a:pt x="322" y="617"/>
                    <a:pt x="322" y="617"/>
                  </a:cubicBezTo>
                  <a:cubicBezTo>
                    <a:pt x="261" y="617"/>
                    <a:pt x="261" y="617"/>
                    <a:pt x="261" y="617"/>
                  </a:cubicBezTo>
                  <a:cubicBezTo>
                    <a:pt x="246" y="617"/>
                    <a:pt x="234" y="605"/>
                    <a:pt x="234" y="590"/>
                  </a:cubicBezTo>
                  <a:cubicBezTo>
                    <a:pt x="234" y="400"/>
                    <a:pt x="234" y="400"/>
                    <a:pt x="234" y="400"/>
                  </a:cubicBezTo>
                  <a:cubicBezTo>
                    <a:pt x="234" y="385"/>
                    <a:pt x="246" y="373"/>
                    <a:pt x="261" y="373"/>
                  </a:cubicBezTo>
                  <a:cubicBezTo>
                    <a:pt x="322" y="373"/>
                    <a:pt x="322" y="373"/>
                    <a:pt x="322" y="373"/>
                  </a:cubicBezTo>
                  <a:cubicBezTo>
                    <a:pt x="322" y="228"/>
                    <a:pt x="322" y="228"/>
                    <a:pt x="322" y="228"/>
                  </a:cubicBezTo>
                  <a:cubicBezTo>
                    <a:pt x="322" y="226"/>
                    <a:pt x="322" y="224"/>
                    <a:pt x="321" y="221"/>
                  </a:cubicBezTo>
                  <a:cubicBezTo>
                    <a:pt x="321" y="106"/>
                    <a:pt x="321" y="106"/>
                    <a:pt x="321" y="106"/>
                  </a:cubicBezTo>
                  <a:cubicBezTo>
                    <a:pt x="321" y="107"/>
                    <a:pt x="322" y="107"/>
                    <a:pt x="322" y="107"/>
                  </a:cubicBezTo>
                  <a:cubicBezTo>
                    <a:pt x="341" y="142"/>
                    <a:pt x="362" y="200"/>
                    <a:pt x="362" y="296"/>
                  </a:cubicBezTo>
                  <a:cubicBezTo>
                    <a:pt x="362" y="304"/>
                    <a:pt x="362" y="312"/>
                    <a:pt x="361" y="320"/>
                  </a:cubicBezTo>
                  <a:cubicBezTo>
                    <a:pt x="361" y="324"/>
                    <a:pt x="362" y="328"/>
                    <a:pt x="363" y="331"/>
                  </a:cubicBezTo>
                  <a:cubicBezTo>
                    <a:pt x="348" y="340"/>
                    <a:pt x="338" y="355"/>
                    <a:pt x="336" y="373"/>
                  </a:cubicBezTo>
                  <a:cubicBezTo>
                    <a:pt x="336" y="376"/>
                    <a:pt x="336" y="378"/>
                    <a:pt x="336" y="380"/>
                  </a:cubicBezTo>
                  <a:cubicBezTo>
                    <a:pt x="336" y="381"/>
                    <a:pt x="336" y="382"/>
                    <a:pt x="336" y="382"/>
                  </a:cubicBezTo>
                  <a:cubicBezTo>
                    <a:pt x="322" y="382"/>
                    <a:pt x="322" y="382"/>
                    <a:pt x="322" y="382"/>
                  </a:cubicBezTo>
                  <a:cubicBezTo>
                    <a:pt x="261" y="382"/>
                    <a:pt x="261" y="382"/>
                    <a:pt x="261" y="382"/>
                  </a:cubicBezTo>
                  <a:cubicBezTo>
                    <a:pt x="251" y="382"/>
                    <a:pt x="243" y="390"/>
                    <a:pt x="243" y="400"/>
                  </a:cubicBezTo>
                  <a:cubicBezTo>
                    <a:pt x="243" y="590"/>
                    <a:pt x="243" y="590"/>
                    <a:pt x="243" y="590"/>
                  </a:cubicBezTo>
                  <a:cubicBezTo>
                    <a:pt x="243" y="600"/>
                    <a:pt x="251" y="608"/>
                    <a:pt x="261" y="608"/>
                  </a:cubicBezTo>
                  <a:cubicBezTo>
                    <a:pt x="322" y="608"/>
                    <a:pt x="322" y="608"/>
                    <a:pt x="322" y="608"/>
                  </a:cubicBezTo>
                  <a:cubicBezTo>
                    <a:pt x="527" y="608"/>
                    <a:pt x="527" y="608"/>
                    <a:pt x="527" y="608"/>
                  </a:cubicBezTo>
                  <a:cubicBezTo>
                    <a:pt x="537" y="608"/>
                    <a:pt x="545" y="600"/>
                    <a:pt x="545" y="590"/>
                  </a:cubicBezTo>
                  <a:cubicBezTo>
                    <a:pt x="545" y="400"/>
                    <a:pt x="545" y="400"/>
                    <a:pt x="545" y="400"/>
                  </a:cubicBezTo>
                  <a:cubicBezTo>
                    <a:pt x="545" y="390"/>
                    <a:pt x="537" y="382"/>
                    <a:pt x="527" y="382"/>
                  </a:cubicBezTo>
                  <a:cubicBezTo>
                    <a:pt x="453" y="382"/>
                    <a:pt x="453" y="382"/>
                    <a:pt x="453" y="382"/>
                  </a:cubicBezTo>
                  <a:cubicBezTo>
                    <a:pt x="453" y="382"/>
                    <a:pt x="453" y="381"/>
                    <a:pt x="453" y="380"/>
                  </a:cubicBezTo>
                  <a:cubicBezTo>
                    <a:pt x="453" y="378"/>
                    <a:pt x="453" y="376"/>
                    <a:pt x="453" y="373"/>
                  </a:cubicBezTo>
                  <a:cubicBezTo>
                    <a:pt x="450" y="355"/>
                    <a:pt x="440" y="339"/>
                    <a:pt x="424" y="330"/>
                  </a:cubicBezTo>
                  <a:cubicBezTo>
                    <a:pt x="425" y="327"/>
                    <a:pt x="425" y="325"/>
                    <a:pt x="425" y="323"/>
                  </a:cubicBezTo>
                  <a:cubicBezTo>
                    <a:pt x="426" y="314"/>
                    <a:pt x="426" y="305"/>
                    <a:pt x="426" y="296"/>
                  </a:cubicBezTo>
                  <a:cubicBezTo>
                    <a:pt x="426" y="184"/>
                    <a:pt x="400" y="112"/>
                    <a:pt x="372" y="67"/>
                  </a:cubicBezTo>
                  <a:cubicBezTo>
                    <a:pt x="344" y="22"/>
                    <a:pt x="315" y="6"/>
                    <a:pt x="311" y="4"/>
                  </a:cubicBezTo>
                  <a:cubicBezTo>
                    <a:pt x="307" y="2"/>
                    <a:pt x="302" y="1"/>
                    <a:pt x="298" y="1"/>
                  </a:cubicBezTo>
                  <a:cubicBezTo>
                    <a:pt x="296" y="0"/>
                    <a:pt x="293" y="0"/>
                    <a:pt x="290" y="0"/>
                  </a:cubicBezTo>
                  <a:cubicBezTo>
                    <a:pt x="136" y="0"/>
                    <a:pt x="136" y="0"/>
                    <a:pt x="136" y="0"/>
                  </a:cubicBezTo>
                  <a:cubicBezTo>
                    <a:pt x="133" y="0"/>
                    <a:pt x="131" y="0"/>
                    <a:pt x="128" y="1"/>
                  </a:cubicBezTo>
                  <a:cubicBezTo>
                    <a:pt x="124" y="1"/>
                    <a:pt x="119" y="2"/>
                    <a:pt x="115" y="4"/>
                  </a:cubicBezTo>
                  <a:cubicBezTo>
                    <a:pt x="111" y="6"/>
                    <a:pt x="81" y="22"/>
                    <a:pt x="53" y="67"/>
                  </a:cubicBezTo>
                  <a:cubicBezTo>
                    <a:pt x="25" y="112"/>
                    <a:pt x="0" y="184"/>
                    <a:pt x="0" y="296"/>
                  </a:cubicBezTo>
                  <a:cubicBezTo>
                    <a:pt x="0" y="305"/>
                    <a:pt x="0" y="314"/>
                    <a:pt x="0" y="323"/>
                  </a:cubicBezTo>
                  <a:cubicBezTo>
                    <a:pt x="1" y="340"/>
                    <a:pt x="15" y="353"/>
                    <a:pt x="32" y="353"/>
                  </a:cubicBezTo>
                  <a:close/>
                  <a:moveTo>
                    <a:pt x="439" y="373"/>
                  </a:moveTo>
                  <a:cubicBezTo>
                    <a:pt x="439" y="376"/>
                    <a:pt x="439" y="378"/>
                    <a:pt x="439" y="380"/>
                  </a:cubicBezTo>
                  <a:cubicBezTo>
                    <a:pt x="439" y="381"/>
                    <a:pt x="439" y="382"/>
                    <a:pt x="439" y="382"/>
                  </a:cubicBezTo>
                  <a:cubicBezTo>
                    <a:pt x="349" y="382"/>
                    <a:pt x="349" y="382"/>
                    <a:pt x="349" y="382"/>
                  </a:cubicBezTo>
                  <a:cubicBezTo>
                    <a:pt x="349" y="382"/>
                    <a:pt x="349" y="381"/>
                    <a:pt x="349" y="380"/>
                  </a:cubicBezTo>
                  <a:cubicBezTo>
                    <a:pt x="349" y="378"/>
                    <a:pt x="350" y="376"/>
                    <a:pt x="350" y="373"/>
                  </a:cubicBezTo>
                  <a:cubicBezTo>
                    <a:pt x="352" y="361"/>
                    <a:pt x="359" y="350"/>
                    <a:pt x="369" y="343"/>
                  </a:cubicBezTo>
                  <a:cubicBezTo>
                    <a:pt x="375" y="349"/>
                    <a:pt x="383" y="353"/>
                    <a:pt x="392" y="353"/>
                  </a:cubicBezTo>
                  <a:cubicBezTo>
                    <a:pt x="393" y="353"/>
                    <a:pt x="393" y="353"/>
                    <a:pt x="393" y="353"/>
                  </a:cubicBezTo>
                  <a:cubicBezTo>
                    <a:pt x="403" y="353"/>
                    <a:pt x="412" y="349"/>
                    <a:pt x="418" y="342"/>
                  </a:cubicBezTo>
                  <a:cubicBezTo>
                    <a:pt x="429" y="349"/>
                    <a:pt x="437" y="360"/>
                    <a:pt x="439" y="373"/>
                  </a:cubicBezTo>
                  <a:close/>
                  <a:moveTo>
                    <a:pt x="213" y="279"/>
                  </a:moveTo>
                  <a:cubicBezTo>
                    <a:pt x="204" y="268"/>
                    <a:pt x="204" y="268"/>
                    <a:pt x="204" y="268"/>
                  </a:cubicBezTo>
                  <a:cubicBezTo>
                    <a:pt x="175" y="231"/>
                    <a:pt x="175" y="231"/>
                    <a:pt x="175" y="231"/>
                  </a:cubicBezTo>
                  <a:cubicBezTo>
                    <a:pt x="181" y="187"/>
                    <a:pt x="181" y="187"/>
                    <a:pt x="181" y="187"/>
                  </a:cubicBezTo>
                  <a:cubicBezTo>
                    <a:pt x="197" y="70"/>
                    <a:pt x="197" y="70"/>
                    <a:pt x="197" y="70"/>
                  </a:cubicBezTo>
                  <a:cubicBezTo>
                    <a:pt x="202" y="72"/>
                    <a:pt x="208" y="73"/>
                    <a:pt x="213" y="73"/>
                  </a:cubicBezTo>
                  <a:cubicBezTo>
                    <a:pt x="213" y="73"/>
                    <a:pt x="213" y="73"/>
                    <a:pt x="213" y="73"/>
                  </a:cubicBezTo>
                  <a:cubicBezTo>
                    <a:pt x="213" y="73"/>
                    <a:pt x="213" y="73"/>
                    <a:pt x="213" y="73"/>
                  </a:cubicBezTo>
                  <a:cubicBezTo>
                    <a:pt x="219" y="73"/>
                    <a:pt x="224" y="72"/>
                    <a:pt x="229" y="70"/>
                  </a:cubicBezTo>
                  <a:cubicBezTo>
                    <a:pt x="245" y="187"/>
                    <a:pt x="245" y="187"/>
                    <a:pt x="245" y="187"/>
                  </a:cubicBezTo>
                  <a:cubicBezTo>
                    <a:pt x="251" y="231"/>
                    <a:pt x="251" y="231"/>
                    <a:pt x="251" y="231"/>
                  </a:cubicBezTo>
                  <a:cubicBezTo>
                    <a:pt x="223" y="267"/>
                    <a:pt x="223" y="267"/>
                    <a:pt x="223" y="267"/>
                  </a:cubicBezTo>
                  <a:lnTo>
                    <a:pt x="213" y="279"/>
                  </a:lnTo>
                  <a:close/>
                  <a:moveTo>
                    <a:pt x="198" y="21"/>
                  </a:moveTo>
                  <a:cubicBezTo>
                    <a:pt x="213" y="21"/>
                    <a:pt x="213" y="21"/>
                    <a:pt x="213" y="21"/>
                  </a:cubicBezTo>
                  <a:cubicBezTo>
                    <a:pt x="228" y="21"/>
                    <a:pt x="228" y="21"/>
                    <a:pt x="228" y="21"/>
                  </a:cubicBezTo>
                  <a:cubicBezTo>
                    <a:pt x="236" y="51"/>
                    <a:pt x="236" y="51"/>
                    <a:pt x="236" y="51"/>
                  </a:cubicBezTo>
                  <a:cubicBezTo>
                    <a:pt x="235" y="53"/>
                    <a:pt x="235" y="53"/>
                    <a:pt x="235" y="53"/>
                  </a:cubicBezTo>
                  <a:cubicBezTo>
                    <a:pt x="228" y="59"/>
                    <a:pt x="221" y="61"/>
                    <a:pt x="213" y="61"/>
                  </a:cubicBezTo>
                  <a:cubicBezTo>
                    <a:pt x="205" y="61"/>
                    <a:pt x="198" y="59"/>
                    <a:pt x="191" y="53"/>
                  </a:cubicBezTo>
                  <a:cubicBezTo>
                    <a:pt x="190" y="51"/>
                    <a:pt x="190" y="51"/>
                    <a:pt x="190" y="51"/>
                  </a:cubicBezTo>
                  <a:lnTo>
                    <a:pt x="198"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95" name="Group 101"/>
          <p:cNvGrpSpPr/>
          <p:nvPr/>
        </p:nvGrpSpPr>
        <p:grpSpPr>
          <a:xfrm>
            <a:off x="2779288" y="2531516"/>
            <a:ext cx="359890" cy="531506"/>
            <a:chOff x="422275" y="1338263"/>
            <a:chExt cx="763588" cy="1303337"/>
          </a:xfrm>
          <a:solidFill>
            <a:schemeClr val="bg1"/>
          </a:solidFill>
        </p:grpSpPr>
        <p:sp>
          <p:nvSpPr>
            <p:cNvPr id="96" name="Freeform 4"/>
            <p:cNvSpPr>
              <a:spLocks/>
            </p:cNvSpPr>
            <p:nvPr/>
          </p:nvSpPr>
          <p:spPr bwMode="auto">
            <a:xfrm>
              <a:off x="581025" y="1338263"/>
              <a:ext cx="277813" cy="277813"/>
            </a:xfrm>
            <a:custGeom>
              <a:avLst/>
              <a:gdLst/>
              <a:ahLst/>
              <a:cxnLst>
                <a:cxn ang="0">
                  <a:pos x="120" y="186"/>
                </a:cxn>
                <a:cxn ang="0">
                  <a:pos x="187" y="78"/>
                </a:cxn>
                <a:cxn ang="0">
                  <a:pos x="79" y="11"/>
                </a:cxn>
                <a:cxn ang="0">
                  <a:pos x="11" y="119"/>
                </a:cxn>
                <a:cxn ang="0">
                  <a:pos x="120" y="186"/>
                </a:cxn>
              </a:cxnLst>
              <a:rect l="0" t="0" r="r" b="b"/>
              <a:pathLst>
                <a:path w="198" h="198">
                  <a:moveTo>
                    <a:pt x="120" y="186"/>
                  </a:moveTo>
                  <a:cubicBezTo>
                    <a:pt x="168" y="175"/>
                    <a:pt x="198" y="127"/>
                    <a:pt x="187" y="78"/>
                  </a:cubicBezTo>
                  <a:cubicBezTo>
                    <a:pt x="175" y="30"/>
                    <a:pt x="127" y="0"/>
                    <a:pt x="79" y="11"/>
                  </a:cubicBezTo>
                  <a:cubicBezTo>
                    <a:pt x="30" y="22"/>
                    <a:pt x="0" y="71"/>
                    <a:pt x="11" y="119"/>
                  </a:cubicBezTo>
                  <a:cubicBezTo>
                    <a:pt x="23" y="168"/>
                    <a:pt x="71" y="198"/>
                    <a:pt x="12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7" name="Freeform 5"/>
            <p:cNvSpPr>
              <a:spLocks noEditPoints="1"/>
            </p:cNvSpPr>
            <p:nvPr/>
          </p:nvSpPr>
          <p:spPr bwMode="auto">
            <a:xfrm>
              <a:off x="422275" y="1647825"/>
              <a:ext cx="763588" cy="993775"/>
            </a:xfrm>
            <a:custGeom>
              <a:avLst/>
              <a:gdLst/>
              <a:ahLst/>
              <a:cxnLst>
                <a:cxn ang="0">
                  <a:pos x="33" y="353"/>
                </a:cxn>
                <a:cxn ang="0">
                  <a:pos x="64" y="296"/>
                </a:cxn>
                <a:cxn ang="0">
                  <a:pos x="105" y="228"/>
                </a:cxn>
                <a:cxn ang="0">
                  <a:pos x="105" y="660"/>
                </a:cxn>
                <a:cxn ang="0">
                  <a:pos x="204" y="660"/>
                </a:cxn>
                <a:cxn ang="0">
                  <a:pos x="223" y="335"/>
                </a:cxn>
                <a:cxn ang="0">
                  <a:pos x="272" y="709"/>
                </a:cxn>
                <a:cxn ang="0">
                  <a:pos x="322" y="617"/>
                </a:cxn>
                <a:cxn ang="0">
                  <a:pos x="234" y="590"/>
                </a:cxn>
                <a:cxn ang="0">
                  <a:pos x="261" y="373"/>
                </a:cxn>
                <a:cxn ang="0">
                  <a:pos x="322" y="228"/>
                </a:cxn>
                <a:cxn ang="0">
                  <a:pos x="321" y="106"/>
                </a:cxn>
                <a:cxn ang="0">
                  <a:pos x="362" y="296"/>
                </a:cxn>
                <a:cxn ang="0">
                  <a:pos x="363" y="331"/>
                </a:cxn>
                <a:cxn ang="0">
                  <a:pos x="336" y="380"/>
                </a:cxn>
                <a:cxn ang="0">
                  <a:pos x="322" y="382"/>
                </a:cxn>
                <a:cxn ang="0">
                  <a:pos x="243" y="400"/>
                </a:cxn>
                <a:cxn ang="0">
                  <a:pos x="261" y="608"/>
                </a:cxn>
                <a:cxn ang="0">
                  <a:pos x="527" y="608"/>
                </a:cxn>
                <a:cxn ang="0">
                  <a:pos x="545" y="400"/>
                </a:cxn>
                <a:cxn ang="0">
                  <a:pos x="453" y="382"/>
                </a:cxn>
                <a:cxn ang="0">
                  <a:pos x="453" y="373"/>
                </a:cxn>
                <a:cxn ang="0">
                  <a:pos x="425" y="323"/>
                </a:cxn>
                <a:cxn ang="0">
                  <a:pos x="372" y="67"/>
                </a:cxn>
                <a:cxn ang="0">
                  <a:pos x="298" y="1"/>
                </a:cxn>
                <a:cxn ang="0">
                  <a:pos x="136" y="0"/>
                </a:cxn>
                <a:cxn ang="0">
                  <a:pos x="115" y="4"/>
                </a:cxn>
                <a:cxn ang="0">
                  <a:pos x="0" y="296"/>
                </a:cxn>
                <a:cxn ang="0">
                  <a:pos x="32" y="353"/>
                </a:cxn>
                <a:cxn ang="0">
                  <a:pos x="439" y="380"/>
                </a:cxn>
                <a:cxn ang="0">
                  <a:pos x="349" y="382"/>
                </a:cxn>
                <a:cxn ang="0">
                  <a:pos x="350" y="373"/>
                </a:cxn>
                <a:cxn ang="0">
                  <a:pos x="392" y="353"/>
                </a:cxn>
                <a:cxn ang="0">
                  <a:pos x="418" y="342"/>
                </a:cxn>
                <a:cxn ang="0">
                  <a:pos x="213" y="279"/>
                </a:cxn>
                <a:cxn ang="0">
                  <a:pos x="175" y="231"/>
                </a:cxn>
                <a:cxn ang="0">
                  <a:pos x="197" y="70"/>
                </a:cxn>
                <a:cxn ang="0">
                  <a:pos x="213" y="73"/>
                </a:cxn>
                <a:cxn ang="0">
                  <a:pos x="229" y="70"/>
                </a:cxn>
                <a:cxn ang="0">
                  <a:pos x="251" y="231"/>
                </a:cxn>
                <a:cxn ang="0">
                  <a:pos x="213" y="279"/>
                </a:cxn>
                <a:cxn ang="0">
                  <a:pos x="213" y="21"/>
                </a:cxn>
                <a:cxn ang="0">
                  <a:pos x="236" y="51"/>
                </a:cxn>
                <a:cxn ang="0">
                  <a:pos x="213" y="61"/>
                </a:cxn>
                <a:cxn ang="0">
                  <a:pos x="190" y="51"/>
                </a:cxn>
              </a:cxnLst>
              <a:rect l="0" t="0" r="r" b="b"/>
              <a:pathLst>
                <a:path w="545" h="709">
                  <a:moveTo>
                    <a:pt x="32" y="353"/>
                  </a:moveTo>
                  <a:cubicBezTo>
                    <a:pt x="33" y="353"/>
                    <a:pt x="33" y="353"/>
                    <a:pt x="33" y="353"/>
                  </a:cubicBezTo>
                  <a:cubicBezTo>
                    <a:pt x="51" y="353"/>
                    <a:pt x="65" y="338"/>
                    <a:pt x="64" y="320"/>
                  </a:cubicBezTo>
                  <a:cubicBezTo>
                    <a:pt x="64" y="312"/>
                    <a:pt x="64" y="304"/>
                    <a:pt x="64" y="296"/>
                  </a:cubicBezTo>
                  <a:cubicBezTo>
                    <a:pt x="64" y="198"/>
                    <a:pt x="85" y="140"/>
                    <a:pt x="105" y="105"/>
                  </a:cubicBezTo>
                  <a:cubicBezTo>
                    <a:pt x="105" y="228"/>
                    <a:pt x="105" y="228"/>
                    <a:pt x="105" y="228"/>
                  </a:cubicBezTo>
                  <a:cubicBezTo>
                    <a:pt x="105" y="304"/>
                    <a:pt x="105" y="304"/>
                    <a:pt x="105" y="304"/>
                  </a:cubicBezTo>
                  <a:cubicBezTo>
                    <a:pt x="105" y="660"/>
                    <a:pt x="105" y="660"/>
                    <a:pt x="105" y="660"/>
                  </a:cubicBezTo>
                  <a:cubicBezTo>
                    <a:pt x="105" y="687"/>
                    <a:pt x="127" y="709"/>
                    <a:pt x="154" y="709"/>
                  </a:cubicBezTo>
                  <a:cubicBezTo>
                    <a:pt x="182" y="709"/>
                    <a:pt x="204" y="687"/>
                    <a:pt x="204" y="660"/>
                  </a:cubicBezTo>
                  <a:cubicBezTo>
                    <a:pt x="204" y="335"/>
                    <a:pt x="204" y="335"/>
                    <a:pt x="204" y="335"/>
                  </a:cubicBezTo>
                  <a:cubicBezTo>
                    <a:pt x="223" y="335"/>
                    <a:pt x="223" y="335"/>
                    <a:pt x="223" y="335"/>
                  </a:cubicBezTo>
                  <a:cubicBezTo>
                    <a:pt x="223" y="660"/>
                    <a:pt x="223" y="660"/>
                    <a:pt x="223" y="660"/>
                  </a:cubicBezTo>
                  <a:cubicBezTo>
                    <a:pt x="223" y="687"/>
                    <a:pt x="245" y="709"/>
                    <a:pt x="272" y="709"/>
                  </a:cubicBezTo>
                  <a:cubicBezTo>
                    <a:pt x="300" y="709"/>
                    <a:pt x="322" y="687"/>
                    <a:pt x="322" y="660"/>
                  </a:cubicBezTo>
                  <a:cubicBezTo>
                    <a:pt x="322" y="617"/>
                    <a:pt x="322" y="617"/>
                    <a:pt x="322" y="617"/>
                  </a:cubicBezTo>
                  <a:cubicBezTo>
                    <a:pt x="261" y="617"/>
                    <a:pt x="261" y="617"/>
                    <a:pt x="261" y="617"/>
                  </a:cubicBezTo>
                  <a:cubicBezTo>
                    <a:pt x="246" y="617"/>
                    <a:pt x="234" y="605"/>
                    <a:pt x="234" y="590"/>
                  </a:cubicBezTo>
                  <a:cubicBezTo>
                    <a:pt x="234" y="400"/>
                    <a:pt x="234" y="400"/>
                    <a:pt x="234" y="400"/>
                  </a:cubicBezTo>
                  <a:cubicBezTo>
                    <a:pt x="234" y="385"/>
                    <a:pt x="246" y="373"/>
                    <a:pt x="261" y="373"/>
                  </a:cubicBezTo>
                  <a:cubicBezTo>
                    <a:pt x="322" y="373"/>
                    <a:pt x="322" y="373"/>
                    <a:pt x="322" y="373"/>
                  </a:cubicBezTo>
                  <a:cubicBezTo>
                    <a:pt x="322" y="228"/>
                    <a:pt x="322" y="228"/>
                    <a:pt x="322" y="228"/>
                  </a:cubicBezTo>
                  <a:cubicBezTo>
                    <a:pt x="322" y="226"/>
                    <a:pt x="322" y="224"/>
                    <a:pt x="321" y="221"/>
                  </a:cubicBezTo>
                  <a:cubicBezTo>
                    <a:pt x="321" y="106"/>
                    <a:pt x="321" y="106"/>
                    <a:pt x="321" y="106"/>
                  </a:cubicBezTo>
                  <a:cubicBezTo>
                    <a:pt x="321" y="107"/>
                    <a:pt x="322" y="107"/>
                    <a:pt x="322" y="107"/>
                  </a:cubicBezTo>
                  <a:cubicBezTo>
                    <a:pt x="341" y="142"/>
                    <a:pt x="362" y="200"/>
                    <a:pt x="362" y="296"/>
                  </a:cubicBezTo>
                  <a:cubicBezTo>
                    <a:pt x="362" y="304"/>
                    <a:pt x="362" y="312"/>
                    <a:pt x="361" y="320"/>
                  </a:cubicBezTo>
                  <a:cubicBezTo>
                    <a:pt x="361" y="324"/>
                    <a:pt x="362" y="328"/>
                    <a:pt x="363" y="331"/>
                  </a:cubicBezTo>
                  <a:cubicBezTo>
                    <a:pt x="348" y="340"/>
                    <a:pt x="338" y="355"/>
                    <a:pt x="336" y="373"/>
                  </a:cubicBezTo>
                  <a:cubicBezTo>
                    <a:pt x="336" y="376"/>
                    <a:pt x="336" y="378"/>
                    <a:pt x="336" y="380"/>
                  </a:cubicBezTo>
                  <a:cubicBezTo>
                    <a:pt x="336" y="381"/>
                    <a:pt x="336" y="382"/>
                    <a:pt x="336" y="382"/>
                  </a:cubicBezTo>
                  <a:cubicBezTo>
                    <a:pt x="322" y="382"/>
                    <a:pt x="322" y="382"/>
                    <a:pt x="322" y="382"/>
                  </a:cubicBezTo>
                  <a:cubicBezTo>
                    <a:pt x="261" y="382"/>
                    <a:pt x="261" y="382"/>
                    <a:pt x="261" y="382"/>
                  </a:cubicBezTo>
                  <a:cubicBezTo>
                    <a:pt x="251" y="382"/>
                    <a:pt x="243" y="390"/>
                    <a:pt x="243" y="400"/>
                  </a:cubicBezTo>
                  <a:cubicBezTo>
                    <a:pt x="243" y="590"/>
                    <a:pt x="243" y="590"/>
                    <a:pt x="243" y="590"/>
                  </a:cubicBezTo>
                  <a:cubicBezTo>
                    <a:pt x="243" y="600"/>
                    <a:pt x="251" y="608"/>
                    <a:pt x="261" y="608"/>
                  </a:cubicBezTo>
                  <a:cubicBezTo>
                    <a:pt x="322" y="608"/>
                    <a:pt x="322" y="608"/>
                    <a:pt x="322" y="608"/>
                  </a:cubicBezTo>
                  <a:cubicBezTo>
                    <a:pt x="527" y="608"/>
                    <a:pt x="527" y="608"/>
                    <a:pt x="527" y="608"/>
                  </a:cubicBezTo>
                  <a:cubicBezTo>
                    <a:pt x="537" y="608"/>
                    <a:pt x="545" y="600"/>
                    <a:pt x="545" y="590"/>
                  </a:cubicBezTo>
                  <a:cubicBezTo>
                    <a:pt x="545" y="400"/>
                    <a:pt x="545" y="400"/>
                    <a:pt x="545" y="400"/>
                  </a:cubicBezTo>
                  <a:cubicBezTo>
                    <a:pt x="545" y="390"/>
                    <a:pt x="537" y="382"/>
                    <a:pt x="527" y="382"/>
                  </a:cubicBezTo>
                  <a:cubicBezTo>
                    <a:pt x="453" y="382"/>
                    <a:pt x="453" y="382"/>
                    <a:pt x="453" y="382"/>
                  </a:cubicBezTo>
                  <a:cubicBezTo>
                    <a:pt x="453" y="382"/>
                    <a:pt x="453" y="381"/>
                    <a:pt x="453" y="380"/>
                  </a:cubicBezTo>
                  <a:cubicBezTo>
                    <a:pt x="453" y="378"/>
                    <a:pt x="453" y="376"/>
                    <a:pt x="453" y="373"/>
                  </a:cubicBezTo>
                  <a:cubicBezTo>
                    <a:pt x="450" y="355"/>
                    <a:pt x="440" y="339"/>
                    <a:pt x="424" y="330"/>
                  </a:cubicBezTo>
                  <a:cubicBezTo>
                    <a:pt x="425" y="327"/>
                    <a:pt x="425" y="325"/>
                    <a:pt x="425" y="323"/>
                  </a:cubicBezTo>
                  <a:cubicBezTo>
                    <a:pt x="426" y="314"/>
                    <a:pt x="426" y="305"/>
                    <a:pt x="426" y="296"/>
                  </a:cubicBezTo>
                  <a:cubicBezTo>
                    <a:pt x="426" y="184"/>
                    <a:pt x="400" y="112"/>
                    <a:pt x="372" y="67"/>
                  </a:cubicBezTo>
                  <a:cubicBezTo>
                    <a:pt x="344" y="22"/>
                    <a:pt x="315" y="6"/>
                    <a:pt x="311" y="4"/>
                  </a:cubicBezTo>
                  <a:cubicBezTo>
                    <a:pt x="307" y="2"/>
                    <a:pt x="302" y="1"/>
                    <a:pt x="298" y="1"/>
                  </a:cubicBezTo>
                  <a:cubicBezTo>
                    <a:pt x="296" y="0"/>
                    <a:pt x="293" y="0"/>
                    <a:pt x="290" y="0"/>
                  </a:cubicBezTo>
                  <a:cubicBezTo>
                    <a:pt x="136" y="0"/>
                    <a:pt x="136" y="0"/>
                    <a:pt x="136" y="0"/>
                  </a:cubicBezTo>
                  <a:cubicBezTo>
                    <a:pt x="133" y="0"/>
                    <a:pt x="131" y="0"/>
                    <a:pt x="128" y="1"/>
                  </a:cubicBezTo>
                  <a:cubicBezTo>
                    <a:pt x="124" y="1"/>
                    <a:pt x="119" y="2"/>
                    <a:pt x="115" y="4"/>
                  </a:cubicBezTo>
                  <a:cubicBezTo>
                    <a:pt x="111" y="6"/>
                    <a:pt x="81" y="22"/>
                    <a:pt x="53" y="67"/>
                  </a:cubicBezTo>
                  <a:cubicBezTo>
                    <a:pt x="25" y="112"/>
                    <a:pt x="0" y="184"/>
                    <a:pt x="0" y="296"/>
                  </a:cubicBezTo>
                  <a:cubicBezTo>
                    <a:pt x="0" y="305"/>
                    <a:pt x="0" y="314"/>
                    <a:pt x="0" y="323"/>
                  </a:cubicBezTo>
                  <a:cubicBezTo>
                    <a:pt x="1" y="340"/>
                    <a:pt x="15" y="353"/>
                    <a:pt x="32" y="353"/>
                  </a:cubicBezTo>
                  <a:close/>
                  <a:moveTo>
                    <a:pt x="439" y="373"/>
                  </a:moveTo>
                  <a:cubicBezTo>
                    <a:pt x="439" y="376"/>
                    <a:pt x="439" y="378"/>
                    <a:pt x="439" y="380"/>
                  </a:cubicBezTo>
                  <a:cubicBezTo>
                    <a:pt x="439" y="381"/>
                    <a:pt x="439" y="382"/>
                    <a:pt x="439" y="382"/>
                  </a:cubicBezTo>
                  <a:cubicBezTo>
                    <a:pt x="349" y="382"/>
                    <a:pt x="349" y="382"/>
                    <a:pt x="349" y="382"/>
                  </a:cubicBezTo>
                  <a:cubicBezTo>
                    <a:pt x="349" y="382"/>
                    <a:pt x="349" y="381"/>
                    <a:pt x="349" y="380"/>
                  </a:cubicBezTo>
                  <a:cubicBezTo>
                    <a:pt x="349" y="378"/>
                    <a:pt x="350" y="376"/>
                    <a:pt x="350" y="373"/>
                  </a:cubicBezTo>
                  <a:cubicBezTo>
                    <a:pt x="352" y="361"/>
                    <a:pt x="359" y="350"/>
                    <a:pt x="369" y="343"/>
                  </a:cubicBezTo>
                  <a:cubicBezTo>
                    <a:pt x="375" y="349"/>
                    <a:pt x="383" y="353"/>
                    <a:pt x="392" y="353"/>
                  </a:cubicBezTo>
                  <a:cubicBezTo>
                    <a:pt x="393" y="353"/>
                    <a:pt x="393" y="353"/>
                    <a:pt x="393" y="353"/>
                  </a:cubicBezTo>
                  <a:cubicBezTo>
                    <a:pt x="403" y="353"/>
                    <a:pt x="412" y="349"/>
                    <a:pt x="418" y="342"/>
                  </a:cubicBezTo>
                  <a:cubicBezTo>
                    <a:pt x="429" y="349"/>
                    <a:pt x="437" y="360"/>
                    <a:pt x="439" y="373"/>
                  </a:cubicBezTo>
                  <a:close/>
                  <a:moveTo>
                    <a:pt x="213" y="279"/>
                  </a:moveTo>
                  <a:cubicBezTo>
                    <a:pt x="204" y="268"/>
                    <a:pt x="204" y="268"/>
                    <a:pt x="204" y="268"/>
                  </a:cubicBezTo>
                  <a:cubicBezTo>
                    <a:pt x="175" y="231"/>
                    <a:pt x="175" y="231"/>
                    <a:pt x="175" y="231"/>
                  </a:cubicBezTo>
                  <a:cubicBezTo>
                    <a:pt x="181" y="187"/>
                    <a:pt x="181" y="187"/>
                    <a:pt x="181" y="187"/>
                  </a:cubicBezTo>
                  <a:cubicBezTo>
                    <a:pt x="197" y="70"/>
                    <a:pt x="197" y="70"/>
                    <a:pt x="197" y="70"/>
                  </a:cubicBezTo>
                  <a:cubicBezTo>
                    <a:pt x="202" y="72"/>
                    <a:pt x="208" y="73"/>
                    <a:pt x="213" y="73"/>
                  </a:cubicBezTo>
                  <a:cubicBezTo>
                    <a:pt x="213" y="73"/>
                    <a:pt x="213" y="73"/>
                    <a:pt x="213" y="73"/>
                  </a:cubicBezTo>
                  <a:cubicBezTo>
                    <a:pt x="213" y="73"/>
                    <a:pt x="213" y="73"/>
                    <a:pt x="213" y="73"/>
                  </a:cubicBezTo>
                  <a:cubicBezTo>
                    <a:pt x="219" y="73"/>
                    <a:pt x="224" y="72"/>
                    <a:pt x="229" y="70"/>
                  </a:cubicBezTo>
                  <a:cubicBezTo>
                    <a:pt x="245" y="187"/>
                    <a:pt x="245" y="187"/>
                    <a:pt x="245" y="187"/>
                  </a:cubicBezTo>
                  <a:cubicBezTo>
                    <a:pt x="251" y="231"/>
                    <a:pt x="251" y="231"/>
                    <a:pt x="251" y="231"/>
                  </a:cubicBezTo>
                  <a:cubicBezTo>
                    <a:pt x="223" y="267"/>
                    <a:pt x="223" y="267"/>
                    <a:pt x="223" y="267"/>
                  </a:cubicBezTo>
                  <a:lnTo>
                    <a:pt x="213" y="279"/>
                  </a:lnTo>
                  <a:close/>
                  <a:moveTo>
                    <a:pt x="198" y="21"/>
                  </a:moveTo>
                  <a:cubicBezTo>
                    <a:pt x="213" y="21"/>
                    <a:pt x="213" y="21"/>
                    <a:pt x="213" y="21"/>
                  </a:cubicBezTo>
                  <a:cubicBezTo>
                    <a:pt x="228" y="21"/>
                    <a:pt x="228" y="21"/>
                    <a:pt x="228" y="21"/>
                  </a:cubicBezTo>
                  <a:cubicBezTo>
                    <a:pt x="236" y="51"/>
                    <a:pt x="236" y="51"/>
                    <a:pt x="236" y="51"/>
                  </a:cubicBezTo>
                  <a:cubicBezTo>
                    <a:pt x="235" y="53"/>
                    <a:pt x="235" y="53"/>
                    <a:pt x="235" y="53"/>
                  </a:cubicBezTo>
                  <a:cubicBezTo>
                    <a:pt x="228" y="59"/>
                    <a:pt x="221" y="61"/>
                    <a:pt x="213" y="61"/>
                  </a:cubicBezTo>
                  <a:cubicBezTo>
                    <a:pt x="205" y="61"/>
                    <a:pt x="198" y="59"/>
                    <a:pt x="191" y="53"/>
                  </a:cubicBezTo>
                  <a:cubicBezTo>
                    <a:pt x="190" y="51"/>
                    <a:pt x="190" y="51"/>
                    <a:pt x="190" y="51"/>
                  </a:cubicBezTo>
                  <a:lnTo>
                    <a:pt x="198"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98" name="Group 101"/>
          <p:cNvGrpSpPr/>
          <p:nvPr/>
        </p:nvGrpSpPr>
        <p:grpSpPr>
          <a:xfrm>
            <a:off x="3301434" y="2531516"/>
            <a:ext cx="359890" cy="531506"/>
            <a:chOff x="422275" y="1338263"/>
            <a:chExt cx="763588" cy="1303337"/>
          </a:xfrm>
          <a:solidFill>
            <a:schemeClr val="bg1"/>
          </a:solidFill>
        </p:grpSpPr>
        <p:sp>
          <p:nvSpPr>
            <p:cNvPr id="99" name="Freeform 4"/>
            <p:cNvSpPr>
              <a:spLocks/>
            </p:cNvSpPr>
            <p:nvPr/>
          </p:nvSpPr>
          <p:spPr bwMode="auto">
            <a:xfrm>
              <a:off x="581025" y="1338263"/>
              <a:ext cx="277813" cy="277813"/>
            </a:xfrm>
            <a:custGeom>
              <a:avLst/>
              <a:gdLst/>
              <a:ahLst/>
              <a:cxnLst>
                <a:cxn ang="0">
                  <a:pos x="120" y="186"/>
                </a:cxn>
                <a:cxn ang="0">
                  <a:pos x="187" y="78"/>
                </a:cxn>
                <a:cxn ang="0">
                  <a:pos x="79" y="11"/>
                </a:cxn>
                <a:cxn ang="0">
                  <a:pos x="11" y="119"/>
                </a:cxn>
                <a:cxn ang="0">
                  <a:pos x="120" y="186"/>
                </a:cxn>
              </a:cxnLst>
              <a:rect l="0" t="0" r="r" b="b"/>
              <a:pathLst>
                <a:path w="198" h="198">
                  <a:moveTo>
                    <a:pt x="120" y="186"/>
                  </a:moveTo>
                  <a:cubicBezTo>
                    <a:pt x="168" y="175"/>
                    <a:pt x="198" y="127"/>
                    <a:pt x="187" y="78"/>
                  </a:cubicBezTo>
                  <a:cubicBezTo>
                    <a:pt x="175" y="30"/>
                    <a:pt x="127" y="0"/>
                    <a:pt x="79" y="11"/>
                  </a:cubicBezTo>
                  <a:cubicBezTo>
                    <a:pt x="30" y="22"/>
                    <a:pt x="0" y="71"/>
                    <a:pt x="11" y="119"/>
                  </a:cubicBezTo>
                  <a:cubicBezTo>
                    <a:pt x="23" y="168"/>
                    <a:pt x="71" y="198"/>
                    <a:pt x="12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0" name="Freeform 5"/>
            <p:cNvSpPr>
              <a:spLocks noEditPoints="1"/>
            </p:cNvSpPr>
            <p:nvPr/>
          </p:nvSpPr>
          <p:spPr bwMode="auto">
            <a:xfrm>
              <a:off x="422275" y="1647825"/>
              <a:ext cx="763588" cy="993775"/>
            </a:xfrm>
            <a:custGeom>
              <a:avLst/>
              <a:gdLst/>
              <a:ahLst/>
              <a:cxnLst>
                <a:cxn ang="0">
                  <a:pos x="33" y="353"/>
                </a:cxn>
                <a:cxn ang="0">
                  <a:pos x="64" y="296"/>
                </a:cxn>
                <a:cxn ang="0">
                  <a:pos x="105" y="228"/>
                </a:cxn>
                <a:cxn ang="0">
                  <a:pos x="105" y="660"/>
                </a:cxn>
                <a:cxn ang="0">
                  <a:pos x="204" y="660"/>
                </a:cxn>
                <a:cxn ang="0">
                  <a:pos x="223" y="335"/>
                </a:cxn>
                <a:cxn ang="0">
                  <a:pos x="272" y="709"/>
                </a:cxn>
                <a:cxn ang="0">
                  <a:pos x="322" y="617"/>
                </a:cxn>
                <a:cxn ang="0">
                  <a:pos x="234" y="590"/>
                </a:cxn>
                <a:cxn ang="0">
                  <a:pos x="261" y="373"/>
                </a:cxn>
                <a:cxn ang="0">
                  <a:pos x="322" y="228"/>
                </a:cxn>
                <a:cxn ang="0">
                  <a:pos x="321" y="106"/>
                </a:cxn>
                <a:cxn ang="0">
                  <a:pos x="362" y="296"/>
                </a:cxn>
                <a:cxn ang="0">
                  <a:pos x="363" y="331"/>
                </a:cxn>
                <a:cxn ang="0">
                  <a:pos x="336" y="380"/>
                </a:cxn>
                <a:cxn ang="0">
                  <a:pos x="322" y="382"/>
                </a:cxn>
                <a:cxn ang="0">
                  <a:pos x="243" y="400"/>
                </a:cxn>
                <a:cxn ang="0">
                  <a:pos x="261" y="608"/>
                </a:cxn>
                <a:cxn ang="0">
                  <a:pos x="527" y="608"/>
                </a:cxn>
                <a:cxn ang="0">
                  <a:pos x="545" y="400"/>
                </a:cxn>
                <a:cxn ang="0">
                  <a:pos x="453" y="382"/>
                </a:cxn>
                <a:cxn ang="0">
                  <a:pos x="453" y="373"/>
                </a:cxn>
                <a:cxn ang="0">
                  <a:pos x="425" y="323"/>
                </a:cxn>
                <a:cxn ang="0">
                  <a:pos x="372" y="67"/>
                </a:cxn>
                <a:cxn ang="0">
                  <a:pos x="298" y="1"/>
                </a:cxn>
                <a:cxn ang="0">
                  <a:pos x="136" y="0"/>
                </a:cxn>
                <a:cxn ang="0">
                  <a:pos x="115" y="4"/>
                </a:cxn>
                <a:cxn ang="0">
                  <a:pos x="0" y="296"/>
                </a:cxn>
                <a:cxn ang="0">
                  <a:pos x="32" y="353"/>
                </a:cxn>
                <a:cxn ang="0">
                  <a:pos x="439" y="380"/>
                </a:cxn>
                <a:cxn ang="0">
                  <a:pos x="349" y="382"/>
                </a:cxn>
                <a:cxn ang="0">
                  <a:pos x="350" y="373"/>
                </a:cxn>
                <a:cxn ang="0">
                  <a:pos x="392" y="353"/>
                </a:cxn>
                <a:cxn ang="0">
                  <a:pos x="418" y="342"/>
                </a:cxn>
                <a:cxn ang="0">
                  <a:pos x="213" y="279"/>
                </a:cxn>
                <a:cxn ang="0">
                  <a:pos x="175" y="231"/>
                </a:cxn>
                <a:cxn ang="0">
                  <a:pos x="197" y="70"/>
                </a:cxn>
                <a:cxn ang="0">
                  <a:pos x="213" y="73"/>
                </a:cxn>
                <a:cxn ang="0">
                  <a:pos x="229" y="70"/>
                </a:cxn>
                <a:cxn ang="0">
                  <a:pos x="251" y="231"/>
                </a:cxn>
                <a:cxn ang="0">
                  <a:pos x="213" y="279"/>
                </a:cxn>
                <a:cxn ang="0">
                  <a:pos x="213" y="21"/>
                </a:cxn>
                <a:cxn ang="0">
                  <a:pos x="236" y="51"/>
                </a:cxn>
                <a:cxn ang="0">
                  <a:pos x="213" y="61"/>
                </a:cxn>
                <a:cxn ang="0">
                  <a:pos x="190" y="51"/>
                </a:cxn>
              </a:cxnLst>
              <a:rect l="0" t="0" r="r" b="b"/>
              <a:pathLst>
                <a:path w="545" h="709">
                  <a:moveTo>
                    <a:pt x="32" y="353"/>
                  </a:moveTo>
                  <a:cubicBezTo>
                    <a:pt x="33" y="353"/>
                    <a:pt x="33" y="353"/>
                    <a:pt x="33" y="353"/>
                  </a:cubicBezTo>
                  <a:cubicBezTo>
                    <a:pt x="51" y="353"/>
                    <a:pt x="65" y="338"/>
                    <a:pt x="64" y="320"/>
                  </a:cubicBezTo>
                  <a:cubicBezTo>
                    <a:pt x="64" y="312"/>
                    <a:pt x="64" y="304"/>
                    <a:pt x="64" y="296"/>
                  </a:cubicBezTo>
                  <a:cubicBezTo>
                    <a:pt x="64" y="198"/>
                    <a:pt x="85" y="140"/>
                    <a:pt x="105" y="105"/>
                  </a:cubicBezTo>
                  <a:cubicBezTo>
                    <a:pt x="105" y="228"/>
                    <a:pt x="105" y="228"/>
                    <a:pt x="105" y="228"/>
                  </a:cubicBezTo>
                  <a:cubicBezTo>
                    <a:pt x="105" y="304"/>
                    <a:pt x="105" y="304"/>
                    <a:pt x="105" y="304"/>
                  </a:cubicBezTo>
                  <a:cubicBezTo>
                    <a:pt x="105" y="660"/>
                    <a:pt x="105" y="660"/>
                    <a:pt x="105" y="660"/>
                  </a:cubicBezTo>
                  <a:cubicBezTo>
                    <a:pt x="105" y="687"/>
                    <a:pt x="127" y="709"/>
                    <a:pt x="154" y="709"/>
                  </a:cubicBezTo>
                  <a:cubicBezTo>
                    <a:pt x="182" y="709"/>
                    <a:pt x="204" y="687"/>
                    <a:pt x="204" y="660"/>
                  </a:cubicBezTo>
                  <a:cubicBezTo>
                    <a:pt x="204" y="335"/>
                    <a:pt x="204" y="335"/>
                    <a:pt x="204" y="335"/>
                  </a:cubicBezTo>
                  <a:cubicBezTo>
                    <a:pt x="223" y="335"/>
                    <a:pt x="223" y="335"/>
                    <a:pt x="223" y="335"/>
                  </a:cubicBezTo>
                  <a:cubicBezTo>
                    <a:pt x="223" y="660"/>
                    <a:pt x="223" y="660"/>
                    <a:pt x="223" y="660"/>
                  </a:cubicBezTo>
                  <a:cubicBezTo>
                    <a:pt x="223" y="687"/>
                    <a:pt x="245" y="709"/>
                    <a:pt x="272" y="709"/>
                  </a:cubicBezTo>
                  <a:cubicBezTo>
                    <a:pt x="300" y="709"/>
                    <a:pt x="322" y="687"/>
                    <a:pt x="322" y="660"/>
                  </a:cubicBezTo>
                  <a:cubicBezTo>
                    <a:pt x="322" y="617"/>
                    <a:pt x="322" y="617"/>
                    <a:pt x="322" y="617"/>
                  </a:cubicBezTo>
                  <a:cubicBezTo>
                    <a:pt x="261" y="617"/>
                    <a:pt x="261" y="617"/>
                    <a:pt x="261" y="617"/>
                  </a:cubicBezTo>
                  <a:cubicBezTo>
                    <a:pt x="246" y="617"/>
                    <a:pt x="234" y="605"/>
                    <a:pt x="234" y="590"/>
                  </a:cubicBezTo>
                  <a:cubicBezTo>
                    <a:pt x="234" y="400"/>
                    <a:pt x="234" y="400"/>
                    <a:pt x="234" y="400"/>
                  </a:cubicBezTo>
                  <a:cubicBezTo>
                    <a:pt x="234" y="385"/>
                    <a:pt x="246" y="373"/>
                    <a:pt x="261" y="373"/>
                  </a:cubicBezTo>
                  <a:cubicBezTo>
                    <a:pt x="322" y="373"/>
                    <a:pt x="322" y="373"/>
                    <a:pt x="322" y="373"/>
                  </a:cubicBezTo>
                  <a:cubicBezTo>
                    <a:pt x="322" y="228"/>
                    <a:pt x="322" y="228"/>
                    <a:pt x="322" y="228"/>
                  </a:cubicBezTo>
                  <a:cubicBezTo>
                    <a:pt x="322" y="226"/>
                    <a:pt x="322" y="224"/>
                    <a:pt x="321" y="221"/>
                  </a:cubicBezTo>
                  <a:cubicBezTo>
                    <a:pt x="321" y="106"/>
                    <a:pt x="321" y="106"/>
                    <a:pt x="321" y="106"/>
                  </a:cubicBezTo>
                  <a:cubicBezTo>
                    <a:pt x="321" y="107"/>
                    <a:pt x="322" y="107"/>
                    <a:pt x="322" y="107"/>
                  </a:cubicBezTo>
                  <a:cubicBezTo>
                    <a:pt x="341" y="142"/>
                    <a:pt x="362" y="200"/>
                    <a:pt x="362" y="296"/>
                  </a:cubicBezTo>
                  <a:cubicBezTo>
                    <a:pt x="362" y="304"/>
                    <a:pt x="362" y="312"/>
                    <a:pt x="361" y="320"/>
                  </a:cubicBezTo>
                  <a:cubicBezTo>
                    <a:pt x="361" y="324"/>
                    <a:pt x="362" y="328"/>
                    <a:pt x="363" y="331"/>
                  </a:cubicBezTo>
                  <a:cubicBezTo>
                    <a:pt x="348" y="340"/>
                    <a:pt x="338" y="355"/>
                    <a:pt x="336" y="373"/>
                  </a:cubicBezTo>
                  <a:cubicBezTo>
                    <a:pt x="336" y="376"/>
                    <a:pt x="336" y="378"/>
                    <a:pt x="336" y="380"/>
                  </a:cubicBezTo>
                  <a:cubicBezTo>
                    <a:pt x="336" y="381"/>
                    <a:pt x="336" y="382"/>
                    <a:pt x="336" y="382"/>
                  </a:cubicBezTo>
                  <a:cubicBezTo>
                    <a:pt x="322" y="382"/>
                    <a:pt x="322" y="382"/>
                    <a:pt x="322" y="382"/>
                  </a:cubicBezTo>
                  <a:cubicBezTo>
                    <a:pt x="261" y="382"/>
                    <a:pt x="261" y="382"/>
                    <a:pt x="261" y="382"/>
                  </a:cubicBezTo>
                  <a:cubicBezTo>
                    <a:pt x="251" y="382"/>
                    <a:pt x="243" y="390"/>
                    <a:pt x="243" y="400"/>
                  </a:cubicBezTo>
                  <a:cubicBezTo>
                    <a:pt x="243" y="590"/>
                    <a:pt x="243" y="590"/>
                    <a:pt x="243" y="590"/>
                  </a:cubicBezTo>
                  <a:cubicBezTo>
                    <a:pt x="243" y="600"/>
                    <a:pt x="251" y="608"/>
                    <a:pt x="261" y="608"/>
                  </a:cubicBezTo>
                  <a:cubicBezTo>
                    <a:pt x="322" y="608"/>
                    <a:pt x="322" y="608"/>
                    <a:pt x="322" y="608"/>
                  </a:cubicBezTo>
                  <a:cubicBezTo>
                    <a:pt x="527" y="608"/>
                    <a:pt x="527" y="608"/>
                    <a:pt x="527" y="608"/>
                  </a:cubicBezTo>
                  <a:cubicBezTo>
                    <a:pt x="537" y="608"/>
                    <a:pt x="545" y="600"/>
                    <a:pt x="545" y="590"/>
                  </a:cubicBezTo>
                  <a:cubicBezTo>
                    <a:pt x="545" y="400"/>
                    <a:pt x="545" y="400"/>
                    <a:pt x="545" y="400"/>
                  </a:cubicBezTo>
                  <a:cubicBezTo>
                    <a:pt x="545" y="390"/>
                    <a:pt x="537" y="382"/>
                    <a:pt x="527" y="382"/>
                  </a:cubicBezTo>
                  <a:cubicBezTo>
                    <a:pt x="453" y="382"/>
                    <a:pt x="453" y="382"/>
                    <a:pt x="453" y="382"/>
                  </a:cubicBezTo>
                  <a:cubicBezTo>
                    <a:pt x="453" y="382"/>
                    <a:pt x="453" y="381"/>
                    <a:pt x="453" y="380"/>
                  </a:cubicBezTo>
                  <a:cubicBezTo>
                    <a:pt x="453" y="378"/>
                    <a:pt x="453" y="376"/>
                    <a:pt x="453" y="373"/>
                  </a:cubicBezTo>
                  <a:cubicBezTo>
                    <a:pt x="450" y="355"/>
                    <a:pt x="440" y="339"/>
                    <a:pt x="424" y="330"/>
                  </a:cubicBezTo>
                  <a:cubicBezTo>
                    <a:pt x="425" y="327"/>
                    <a:pt x="425" y="325"/>
                    <a:pt x="425" y="323"/>
                  </a:cubicBezTo>
                  <a:cubicBezTo>
                    <a:pt x="426" y="314"/>
                    <a:pt x="426" y="305"/>
                    <a:pt x="426" y="296"/>
                  </a:cubicBezTo>
                  <a:cubicBezTo>
                    <a:pt x="426" y="184"/>
                    <a:pt x="400" y="112"/>
                    <a:pt x="372" y="67"/>
                  </a:cubicBezTo>
                  <a:cubicBezTo>
                    <a:pt x="344" y="22"/>
                    <a:pt x="315" y="6"/>
                    <a:pt x="311" y="4"/>
                  </a:cubicBezTo>
                  <a:cubicBezTo>
                    <a:pt x="307" y="2"/>
                    <a:pt x="302" y="1"/>
                    <a:pt x="298" y="1"/>
                  </a:cubicBezTo>
                  <a:cubicBezTo>
                    <a:pt x="296" y="0"/>
                    <a:pt x="293" y="0"/>
                    <a:pt x="290" y="0"/>
                  </a:cubicBezTo>
                  <a:cubicBezTo>
                    <a:pt x="136" y="0"/>
                    <a:pt x="136" y="0"/>
                    <a:pt x="136" y="0"/>
                  </a:cubicBezTo>
                  <a:cubicBezTo>
                    <a:pt x="133" y="0"/>
                    <a:pt x="131" y="0"/>
                    <a:pt x="128" y="1"/>
                  </a:cubicBezTo>
                  <a:cubicBezTo>
                    <a:pt x="124" y="1"/>
                    <a:pt x="119" y="2"/>
                    <a:pt x="115" y="4"/>
                  </a:cubicBezTo>
                  <a:cubicBezTo>
                    <a:pt x="111" y="6"/>
                    <a:pt x="81" y="22"/>
                    <a:pt x="53" y="67"/>
                  </a:cubicBezTo>
                  <a:cubicBezTo>
                    <a:pt x="25" y="112"/>
                    <a:pt x="0" y="184"/>
                    <a:pt x="0" y="296"/>
                  </a:cubicBezTo>
                  <a:cubicBezTo>
                    <a:pt x="0" y="305"/>
                    <a:pt x="0" y="314"/>
                    <a:pt x="0" y="323"/>
                  </a:cubicBezTo>
                  <a:cubicBezTo>
                    <a:pt x="1" y="340"/>
                    <a:pt x="15" y="353"/>
                    <a:pt x="32" y="353"/>
                  </a:cubicBezTo>
                  <a:close/>
                  <a:moveTo>
                    <a:pt x="439" y="373"/>
                  </a:moveTo>
                  <a:cubicBezTo>
                    <a:pt x="439" y="376"/>
                    <a:pt x="439" y="378"/>
                    <a:pt x="439" y="380"/>
                  </a:cubicBezTo>
                  <a:cubicBezTo>
                    <a:pt x="439" y="381"/>
                    <a:pt x="439" y="382"/>
                    <a:pt x="439" y="382"/>
                  </a:cubicBezTo>
                  <a:cubicBezTo>
                    <a:pt x="349" y="382"/>
                    <a:pt x="349" y="382"/>
                    <a:pt x="349" y="382"/>
                  </a:cubicBezTo>
                  <a:cubicBezTo>
                    <a:pt x="349" y="382"/>
                    <a:pt x="349" y="381"/>
                    <a:pt x="349" y="380"/>
                  </a:cubicBezTo>
                  <a:cubicBezTo>
                    <a:pt x="349" y="378"/>
                    <a:pt x="350" y="376"/>
                    <a:pt x="350" y="373"/>
                  </a:cubicBezTo>
                  <a:cubicBezTo>
                    <a:pt x="352" y="361"/>
                    <a:pt x="359" y="350"/>
                    <a:pt x="369" y="343"/>
                  </a:cubicBezTo>
                  <a:cubicBezTo>
                    <a:pt x="375" y="349"/>
                    <a:pt x="383" y="353"/>
                    <a:pt x="392" y="353"/>
                  </a:cubicBezTo>
                  <a:cubicBezTo>
                    <a:pt x="393" y="353"/>
                    <a:pt x="393" y="353"/>
                    <a:pt x="393" y="353"/>
                  </a:cubicBezTo>
                  <a:cubicBezTo>
                    <a:pt x="403" y="353"/>
                    <a:pt x="412" y="349"/>
                    <a:pt x="418" y="342"/>
                  </a:cubicBezTo>
                  <a:cubicBezTo>
                    <a:pt x="429" y="349"/>
                    <a:pt x="437" y="360"/>
                    <a:pt x="439" y="373"/>
                  </a:cubicBezTo>
                  <a:close/>
                  <a:moveTo>
                    <a:pt x="213" y="279"/>
                  </a:moveTo>
                  <a:cubicBezTo>
                    <a:pt x="204" y="268"/>
                    <a:pt x="204" y="268"/>
                    <a:pt x="204" y="268"/>
                  </a:cubicBezTo>
                  <a:cubicBezTo>
                    <a:pt x="175" y="231"/>
                    <a:pt x="175" y="231"/>
                    <a:pt x="175" y="231"/>
                  </a:cubicBezTo>
                  <a:cubicBezTo>
                    <a:pt x="181" y="187"/>
                    <a:pt x="181" y="187"/>
                    <a:pt x="181" y="187"/>
                  </a:cubicBezTo>
                  <a:cubicBezTo>
                    <a:pt x="197" y="70"/>
                    <a:pt x="197" y="70"/>
                    <a:pt x="197" y="70"/>
                  </a:cubicBezTo>
                  <a:cubicBezTo>
                    <a:pt x="202" y="72"/>
                    <a:pt x="208" y="73"/>
                    <a:pt x="213" y="73"/>
                  </a:cubicBezTo>
                  <a:cubicBezTo>
                    <a:pt x="213" y="73"/>
                    <a:pt x="213" y="73"/>
                    <a:pt x="213" y="73"/>
                  </a:cubicBezTo>
                  <a:cubicBezTo>
                    <a:pt x="213" y="73"/>
                    <a:pt x="213" y="73"/>
                    <a:pt x="213" y="73"/>
                  </a:cubicBezTo>
                  <a:cubicBezTo>
                    <a:pt x="219" y="73"/>
                    <a:pt x="224" y="72"/>
                    <a:pt x="229" y="70"/>
                  </a:cubicBezTo>
                  <a:cubicBezTo>
                    <a:pt x="245" y="187"/>
                    <a:pt x="245" y="187"/>
                    <a:pt x="245" y="187"/>
                  </a:cubicBezTo>
                  <a:cubicBezTo>
                    <a:pt x="251" y="231"/>
                    <a:pt x="251" y="231"/>
                    <a:pt x="251" y="231"/>
                  </a:cubicBezTo>
                  <a:cubicBezTo>
                    <a:pt x="223" y="267"/>
                    <a:pt x="223" y="267"/>
                    <a:pt x="223" y="267"/>
                  </a:cubicBezTo>
                  <a:lnTo>
                    <a:pt x="213" y="279"/>
                  </a:lnTo>
                  <a:close/>
                  <a:moveTo>
                    <a:pt x="198" y="21"/>
                  </a:moveTo>
                  <a:cubicBezTo>
                    <a:pt x="213" y="21"/>
                    <a:pt x="213" y="21"/>
                    <a:pt x="213" y="21"/>
                  </a:cubicBezTo>
                  <a:cubicBezTo>
                    <a:pt x="228" y="21"/>
                    <a:pt x="228" y="21"/>
                    <a:pt x="228" y="21"/>
                  </a:cubicBezTo>
                  <a:cubicBezTo>
                    <a:pt x="236" y="51"/>
                    <a:pt x="236" y="51"/>
                    <a:pt x="236" y="51"/>
                  </a:cubicBezTo>
                  <a:cubicBezTo>
                    <a:pt x="235" y="53"/>
                    <a:pt x="235" y="53"/>
                    <a:pt x="235" y="53"/>
                  </a:cubicBezTo>
                  <a:cubicBezTo>
                    <a:pt x="228" y="59"/>
                    <a:pt x="221" y="61"/>
                    <a:pt x="213" y="61"/>
                  </a:cubicBezTo>
                  <a:cubicBezTo>
                    <a:pt x="205" y="61"/>
                    <a:pt x="198" y="59"/>
                    <a:pt x="191" y="53"/>
                  </a:cubicBezTo>
                  <a:cubicBezTo>
                    <a:pt x="190" y="51"/>
                    <a:pt x="190" y="51"/>
                    <a:pt x="190" y="51"/>
                  </a:cubicBezTo>
                  <a:lnTo>
                    <a:pt x="198"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101" name="Group 101"/>
          <p:cNvGrpSpPr/>
          <p:nvPr/>
        </p:nvGrpSpPr>
        <p:grpSpPr>
          <a:xfrm>
            <a:off x="3823581" y="2531516"/>
            <a:ext cx="359890" cy="531506"/>
            <a:chOff x="422275" y="1338263"/>
            <a:chExt cx="763588" cy="1303337"/>
          </a:xfrm>
          <a:solidFill>
            <a:schemeClr val="bg1"/>
          </a:solidFill>
        </p:grpSpPr>
        <p:sp>
          <p:nvSpPr>
            <p:cNvPr id="102" name="Freeform 4"/>
            <p:cNvSpPr>
              <a:spLocks/>
            </p:cNvSpPr>
            <p:nvPr/>
          </p:nvSpPr>
          <p:spPr bwMode="auto">
            <a:xfrm>
              <a:off x="581025" y="1338263"/>
              <a:ext cx="277813" cy="277813"/>
            </a:xfrm>
            <a:custGeom>
              <a:avLst/>
              <a:gdLst/>
              <a:ahLst/>
              <a:cxnLst>
                <a:cxn ang="0">
                  <a:pos x="120" y="186"/>
                </a:cxn>
                <a:cxn ang="0">
                  <a:pos x="187" y="78"/>
                </a:cxn>
                <a:cxn ang="0">
                  <a:pos x="79" y="11"/>
                </a:cxn>
                <a:cxn ang="0">
                  <a:pos x="11" y="119"/>
                </a:cxn>
                <a:cxn ang="0">
                  <a:pos x="120" y="186"/>
                </a:cxn>
              </a:cxnLst>
              <a:rect l="0" t="0" r="r" b="b"/>
              <a:pathLst>
                <a:path w="198" h="198">
                  <a:moveTo>
                    <a:pt x="120" y="186"/>
                  </a:moveTo>
                  <a:cubicBezTo>
                    <a:pt x="168" y="175"/>
                    <a:pt x="198" y="127"/>
                    <a:pt x="187" y="78"/>
                  </a:cubicBezTo>
                  <a:cubicBezTo>
                    <a:pt x="175" y="30"/>
                    <a:pt x="127" y="0"/>
                    <a:pt x="79" y="11"/>
                  </a:cubicBezTo>
                  <a:cubicBezTo>
                    <a:pt x="30" y="22"/>
                    <a:pt x="0" y="71"/>
                    <a:pt x="11" y="119"/>
                  </a:cubicBezTo>
                  <a:cubicBezTo>
                    <a:pt x="23" y="168"/>
                    <a:pt x="71" y="198"/>
                    <a:pt x="12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3" name="Freeform 5"/>
            <p:cNvSpPr>
              <a:spLocks noEditPoints="1"/>
            </p:cNvSpPr>
            <p:nvPr/>
          </p:nvSpPr>
          <p:spPr bwMode="auto">
            <a:xfrm>
              <a:off x="422275" y="1647825"/>
              <a:ext cx="763588" cy="993775"/>
            </a:xfrm>
            <a:custGeom>
              <a:avLst/>
              <a:gdLst/>
              <a:ahLst/>
              <a:cxnLst>
                <a:cxn ang="0">
                  <a:pos x="33" y="353"/>
                </a:cxn>
                <a:cxn ang="0">
                  <a:pos x="64" y="296"/>
                </a:cxn>
                <a:cxn ang="0">
                  <a:pos x="105" y="228"/>
                </a:cxn>
                <a:cxn ang="0">
                  <a:pos x="105" y="660"/>
                </a:cxn>
                <a:cxn ang="0">
                  <a:pos x="204" y="660"/>
                </a:cxn>
                <a:cxn ang="0">
                  <a:pos x="223" y="335"/>
                </a:cxn>
                <a:cxn ang="0">
                  <a:pos x="272" y="709"/>
                </a:cxn>
                <a:cxn ang="0">
                  <a:pos x="322" y="617"/>
                </a:cxn>
                <a:cxn ang="0">
                  <a:pos x="234" y="590"/>
                </a:cxn>
                <a:cxn ang="0">
                  <a:pos x="261" y="373"/>
                </a:cxn>
                <a:cxn ang="0">
                  <a:pos x="322" y="228"/>
                </a:cxn>
                <a:cxn ang="0">
                  <a:pos x="321" y="106"/>
                </a:cxn>
                <a:cxn ang="0">
                  <a:pos x="362" y="296"/>
                </a:cxn>
                <a:cxn ang="0">
                  <a:pos x="363" y="331"/>
                </a:cxn>
                <a:cxn ang="0">
                  <a:pos x="336" y="380"/>
                </a:cxn>
                <a:cxn ang="0">
                  <a:pos x="322" y="382"/>
                </a:cxn>
                <a:cxn ang="0">
                  <a:pos x="243" y="400"/>
                </a:cxn>
                <a:cxn ang="0">
                  <a:pos x="261" y="608"/>
                </a:cxn>
                <a:cxn ang="0">
                  <a:pos x="527" y="608"/>
                </a:cxn>
                <a:cxn ang="0">
                  <a:pos x="545" y="400"/>
                </a:cxn>
                <a:cxn ang="0">
                  <a:pos x="453" y="382"/>
                </a:cxn>
                <a:cxn ang="0">
                  <a:pos x="453" y="373"/>
                </a:cxn>
                <a:cxn ang="0">
                  <a:pos x="425" y="323"/>
                </a:cxn>
                <a:cxn ang="0">
                  <a:pos x="372" y="67"/>
                </a:cxn>
                <a:cxn ang="0">
                  <a:pos x="298" y="1"/>
                </a:cxn>
                <a:cxn ang="0">
                  <a:pos x="136" y="0"/>
                </a:cxn>
                <a:cxn ang="0">
                  <a:pos x="115" y="4"/>
                </a:cxn>
                <a:cxn ang="0">
                  <a:pos x="0" y="296"/>
                </a:cxn>
                <a:cxn ang="0">
                  <a:pos x="32" y="353"/>
                </a:cxn>
                <a:cxn ang="0">
                  <a:pos x="439" y="380"/>
                </a:cxn>
                <a:cxn ang="0">
                  <a:pos x="349" y="382"/>
                </a:cxn>
                <a:cxn ang="0">
                  <a:pos x="350" y="373"/>
                </a:cxn>
                <a:cxn ang="0">
                  <a:pos x="392" y="353"/>
                </a:cxn>
                <a:cxn ang="0">
                  <a:pos x="418" y="342"/>
                </a:cxn>
                <a:cxn ang="0">
                  <a:pos x="213" y="279"/>
                </a:cxn>
                <a:cxn ang="0">
                  <a:pos x="175" y="231"/>
                </a:cxn>
                <a:cxn ang="0">
                  <a:pos x="197" y="70"/>
                </a:cxn>
                <a:cxn ang="0">
                  <a:pos x="213" y="73"/>
                </a:cxn>
                <a:cxn ang="0">
                  <a:pos x="229" y="70"/>
                </a:cxn>
                <a:cxn ang="0">
                  <a:pos x="251" y="231"/>
                </a:cxn>
                <a:cxn ang="0">
                  <a:pos x="213" y="279"/>
                </a:cxn>
                <a:cxn ang="0">
                  <a:pos x="213" y="21"/>
                </a:cxn>
                <a:cxn ang="0">
                  <a:pos x="236" y="51"/>
                </a:cxn>
                <a:cxn ang="0">
                  <a:pos x="213" y="61"/>
                </a:cxn>
                <a:cxn ang="0">
                  <a:pos x="190" y="51"/>
                </a:cxn>
              </a:cxnLst>
              <a:rect l="0" t="0" r="r" b="b"/>
              <a:pathLst>
                <a:path w="545" h="709">
                  <a:moveTo>
                    <a:pt x="32" y="353"/>
                  </a:moveTo>
                  <a:cubicBezTo>
                    <a:pt x="33" y="353"/>
                    <a:pt x="33" y="353"/>
                    <a:pt x="33" y="353"/>
                  </a:cubicBezTo>
                  <a:cubicBezTo>
                    <a:pt x="51" y="353"/>
                    <a:pt x="65" y="338"/>
                    <a:pt x="64" y="320"/>
                  </a:cubicBezTo>
                  <a:cubicBezTo>
                    <a:pt x="64" y="312"/>
                    <a:pt x="64" y="304"/>
                    <a:pt x="64" y="296"/>
                  </a:cubicBezTo>
                  <a:cubicBezTo>
                    <a:pt x="64" y="198"/>
                    <a:pt x="85" y="140"/>
                    <a:pt x="105" y="105"/>
                  </a:cubicBezTo>
                  <a:cubicBezTo>
                    <a:pt x="105" y="228"/>
                    <a:pt x="105" y="228"/>
                    <a:pt x="105" y="228"/>
                  </a:cubicBezTo>
                  <a:cubicBezTo>
                    <a:pt x="105" y="304"/>
                    <a:pt x="105" y="304"/>
                    <a:pt x="105" y="304"/>
                  </a:cubicBezTo>
                  <a:cubicBezTo>
                    <a:pt x="105" y="660"/>
                    <a:pt x="105" y="660"/>
                    <a:pt x="105" y="660"/>
                  </a:cubicBezTo>
                  <a:cubicBezTo>
                    <a:pt x="105" y="687"/>
                    <a:pt x="127" y="709"/>
                    <a:pt x="154" y="709"/>
                  </a:cubicBezTo>
                  <a:cubicBezTo>
                    <a:pt x="182" y="709"/>
                    <a:pt x="204" y="687"/>
                    <a:pt x="204" y="660"/>
                  </a:cubicBezTo>
                  <a:cubicBezTo>
                    <a:pt x="204" y="335"/>
                    <a:pt x="204" y="335"/>
                    <a:pt x="204" y="335"/>
                  </a:cubicBezTo>
                  <a:cubicBezTo>
                    <a:pt x="223" y="335"/>
                    <a:pt x="223" y="335"/>
                    <a:pt x="223" y="335"/>
                  </a:cubicBezTo>
                  <a:cubicBezTo>
                    <a:pt x="223" y="660"/>
                    <a:pt x="223" y="660"/>
                    <a:pt x="223" y="660"/>
                  </a:cubicBezTo>
                  <a:cubicBezTo>
                    <a:pt x="223" y="687"/>
                    <a:pt x="245" y="709"/>
                    <a:pt x="272" y="709"/>
                  </a:cubicBezTo>
                  <a:cubicBezTo>
                    <a:pt x="300" y="709"/>
                    <a:pt x="322" y="687"/>
                    <a:pt x="322" y="660"/>
                  </a:cubicBezTo>
                  <a:cubicBezTo>
                    <a:pt x="322" y="617"/>
                    <a:pt x="322" y="617"/>
                    <a:pt x="322" y="617"/>
                  </a:cubicBezTo>
                  <a:cubicBezTo>
                    <a:pt x="261" y="617"/>
                    <a:pt x="261" y="617"/>
                    <a:pt x="261" y="617"/>
                  </a:cubicBezTo>
                  <a:cubicBezTo>
                    <a:pt x="246" y="617"/>
                    <a:pt x="234" y="605"/>
                    <a:pt x="234" y="590"/>
                  </a:cubicBezTo>
                  <a:cubicBezTo>
                    <a:pt x="234" y="400"/>
                    <a:pt x="234" y="400"/>
                    <a:pt x="234" y="400"/>
                  </a:cubicBezTo>
                  <a:cubicBezTo>
                    <a:pt x="234" y="385"/>
                    <a:pt x="246" y="373"/>
                    <a:pt x="261" y="373"/>
                  </a:cubicBezTo>
                  <a:cubicBezTo>
                    <a:pt x="322" y="373"/>
                    <a:pt x="322" y="373"/>
                    <a:pt x="322" y="373"/>
                  </a:cubicBezTo>
                  <a:cubicBezTo>
                    <a:pt x="322" y="228"/>
                    <a:pt x="322" y="228"/>
                    <a:pt x="322" y="228"/>
                  </a:cubicBezTo>
                  <a:cubicBezTo>
                    <a:pt x="322" y="226"/>
                    <a:pt x="322" y="224"/>
                    <a:pt x="321" y="221"/>
                  </a:cubicBezTo>
                  <a:cubicBezTo>
                    <a:pt x="321" y="106"/>
                    <a:pt x="321" y="106"/>
                    <a:pt x="321" y="106"/>
                  </a:cubicBezTo>
                  <a:cubicBezTo>
                    <a:pt x="321" y="107"/>
                    <a:pt x="322" y="107"/>
                    <a:pt x="322" y="107"/>
                  </a:cubicBezTo>
                  <a:cubicBezTo>
                    <a:pt x="341" y="142"/>
                    <a:pt x="362" y="200"/>
                    <a:pt x="362" y="296"/>
                  </a:cubicBezTo>
                  <a:cubicBezTo>
                    <a:pt x="362" y="304"/>
                    <a:pt x="362" y="312"/>
                    <a:pt x="361" y="320"/>
                  </a:cubicBezTo>
                  <a:cubicBezTo>
                    <a:pt x="361" y="324"/>
                    <a:pt x="362" y="328"/>
                    <a:pt x="363" y="331"/>
                  </a:cubicBezTo>
                  <a:cubicBezTo>
                    <a:pt x="348" y="340"/>
                    <a:pt x="338" y="355"/>
                    <a:pt x="336" y="373"/>
                  </a:cubicBezTo>
                  <a:cubicBezTo>
                    <a:pt x="336" y="376"/>
                    <a:pt x="336" y="378"/>
                    <a:pt x="336" y="380"/>
                  </a:cubicBezTo>
                  <a:cubicBezTo>
                    <a:pt x="336" y="381"/>
                    <a:pt x="336" y="382"/>
                    <a:pt x="336" y="382"/>
                  </a:cubicBezTo>
                  <a:cubicBezTo>
                    <a:pt x="322" y="382"/>
                    <a:pt x="322" y="382"/>
                    <a:pt x="322" y="382"/>
                  </a:cubicBezTo>
                  <a:cubicBezTo>
                    <a:pt x="261" y="382"/>
                    <a:pt x="261" y="382"/>
                    <a:pt x="261" y="382"/>
                  </a:cubicBezTo>
                  <a:cubicBezTo>
                    <a:pt x="251" y="382"/>
                    <a:pt x="243" y="390"/>
                    <a:pt x="243" y="400"/>
                  </a:cubicBezTo>
                  <a:cubicBezTo>
                    <a:pt x="243" y="590"/>
                    <a:pt x="243" y="590"/>
                    <a:pt x="243" y="590"/>
                  </a:cubicBezTo>
                  <a:cubicBezTo>
                    <a:pt x="243" y="600"/>
                    <a:pt x="251" y="608"/>
                    <a:pt x="261" y="608"/>
                  </a:cubicBezTo>
                  <a:cubicBezTo>
                    <a:pt x="322" y="608"/>
                    <a:pt x="322" y="608"/>
                    <a:pt x="322" y="608"/>
                  </a:cubicBezTo>
                  <a:cubicBezTo>
                    <a:pt x="527" y="608"/>
                    <a:pt x="527" y="608"/>
                    <a:pt x="527" y="608"/>
                  </a:cubicBezTo>
                  <a:cubicBezTo>
                    <a:pt x="537" y="608"/>
                    <a:pt x="545" y="600"/>
                    <a:pt x="545" y="590"/>
                  </a:cubicBezTo>
                  <a:cubicBezTo>
                    <a:pt x="545" y="400"/>
                    <a:pt x="545" y="400"/>
                    <a:pt x="545" y="400"/>
                  </a:cubicBezTo>
                  <a:cubicBezTo>
                    <a:pt x="545" y="390"/>
                    <a:pt x="537" y="382"/>
                    <a:pt x="527" y="382"/>
                  </a:cubicBezTo>
                  <a:cubicBezTo>
                    <a:pt x="453" y="382"/>
                    <a:pt x="453" y="382"/>
                    <a:pt x="453" y="382"/>
                  </a:cubicBezTo>
                  <a:cubicBezTo>
                    <a:pt x="453" y="382"/>
                    <a:pt x="453" y="381"/>
                    <a:pt x="453" y="380"/>
                  </a:cubicBezTo>
                  <a:cubicBezTo>
                    <a:pt x="453" y="378"/>
                    <a:pt x="453" y="376"/>
                    <a:pt x="453" y="373"/>
                  </a:cubicBezTo>
                  <a:cubicBezTo>
                    <a:pt x="450" y="355"/>
                    <a:pt x="440" y="339"/>
                    <a:pt x="424" y="330"/>
                  </a:cubicBezTo>
                  <a:cubicBezTo>
                    <a:pt x="425" y="327"/>
                    <a:pt x="425" y="325"/>
                    <a:pt x="425" y="323"/>
                  </a:cubicBezTo>
                  <a:cubicBezTo>
                    <a:pt x="426" y="314"/>
                    <a:pt x="426" y="305"/>
                    <a:pt x="426" y="296"/>
                  </a:cubicBezTo>
                  <a:cubicBezTo>
                    <a:pt x="426" y="184"/>
                    <a:pt x="400" y="112"/>
                    <a:pt x="372" y="67"/>
                  </a:cubicBezTo>
                  <a:cubicBezTo>
                    <a:pt x="344" y="22"/>
                    <a:pt x="315" y="6"/>
                    <a:pt x="311" y="4"/>
                  </a:cubicBezTo>
                  <a:cubicBezTo>
                    <a:pt x="307" y="2"/>
                    <a:pt x="302" y="1"/>
                    <a:pt x="298" y="1"/>
                  </a:cubicBezTo>
                  <a:cubicBezTo>
                    <a:pt x="296" y="0"/>
                    <a:pt x="293" y="0"/>
                    <a:pt x="290" y="0"/>
                  </a:cubicBezTo>
                  <a:cubicBezTo>
                    <a:pt x="136" y="0"/>
                    <a:pt x="136" y="0"/>
                    <a:pt x="136" y="0"/>
                  </a:cubicBezTo>
                  <a:cubicBezTo>
                    <a:pt x="133" y="0"/>
                    <a:pt x="131" y="0"/>
                    <a:pt x="128" y="1"/>
                  </a:cubicBezTo>
                  <a:cubicBezTo>
                    <a:pt x="124" y="1"/>
                    <a:pt x="119" y="2"/>
                    <a:pt x="115" y="4"/>
                  </a:cubicBezTo>
                  <a:cubicBezTo>
                    <a:pt x="111" y="6"/>
                    <a:pt x="81" y="22"/>
                    <a:pt x="53" y="67"/>
                  </a:cubicBezTo>
                  <a:cubicBezTo>
                    <a:pt x="25" y="112"/>
                    <a:pt x="0" y="184"/>
                    <a:pt x="0" y="296"/>
                  </a:cubicBezTo>
                  <a:cubicBezTo>
                    <a:pt x="0" y="305"/>
                    <a:pt x="0" y="314"/>
                    <a:pt x="0" y="323"/>
                  </a:cubicBezTo>
                  <a:cubicBezTo>
                    <a:pt x="1" y="340"/>
                    <a:pt x="15" y="353"/>
                    <a:pt x="32" y="353"/>
                  </a:cubicBezTo>
                  <a:close/>
                  <a:moveTo>
                    <a:pt x="439" y="373"/>
                  </a:moveTo>
                  <a:cubicBezTo>
                    <a:pt x="439" y="376"/>
                    <a:pt x="439" y="378"/>
                    <a:pt x="439" y="380"/>
                  </a:cubicBezTo>
                  <a:cubicBezTo>
                    <a:pt x="439" y="381"/>
                    <a:pt x="439" y="382"/>
                    <a:pt x="439" y="382"/>
                  </a:cubicBezTo>
                  <a:cubicBezTo>
                    <a:pt x="349" y="382"/>
                    <a:pt x="349" y="382"/>
                    <a:pt x="349" y="382"/>
                  </a:cubicBezTo>
                  <a:cubicBezTo>
                    <a:pt x="349" y="382"/>
                    <a:pt x="349" y="381"/>
                    <a:pt x="349" y="380"/>
                  </a:cubicBezTo>
                  <a:cubicBezTo>
                    <a:pt x="349" y="378"/>
                    <a:pt x="350" y="376"/>
                    <a:pt x="350" y="373"/>
                  </a:cubicBezTo>
                  <a:cubicBezTo>
                    <a:pt x="352" y="361"/>
                    <a:pt x="359" y="350"/>
                    <a:pt x="369" y="343"/>
                  </a:cubicBezTo>
                  <a:cubicBezTo>
                    <a:pt x="375" y="349"/>
                    <a:pt x="383" y="353"/>
                    <a:pt x="392" y="353"/>
                  </a:cubicBezTo>
                  <a:cubicBezTo>
                    <a:pt x="393" y="353"/>
                    <a:pt x="393" y="353"/>
                    <a:pt x="393" y="353"/>
                  </a:cubicBezTo>
                  <a:cubicBezTo>
                    <a:pt x="403" y="353"/>
                    <a:pt x="412" y="349"/>
                    <a:pt x="418" y="342"/>
                  </a:cubicBezTo>
                  <a:cubicBezTo>
                    <a:pt x="429" y="349"/>
                    <a:pt x="437" y="360"/>
                    <a:pt x="439" y="373"/>
                  </a:cubicBezTo>
                  <a:close/>
                  <a:moveTo>
                    <a:pt x="213" y="279"/>
                  </a:moveTo>
                  <a:cubicBezTo>
                    <a:pt x="204" y="268"/>
                    <a:pt x="204" y="268"/>
                    <a:pt x="204" y="268"/>
                  </a:cubicBezTo>
                  <a:cubicBezTo>
                    <a:pt x="175" y="231"/>
                    <a:pt x="175" y="231"/>
                    <a:pt x="175" y="231"/>
                  </a:cubicBezTo>
                  <a:cubicBezTo>
                    <a:pt x="181" y="187"/>
                    <a:pt x="181" y="187"/>
                    <a:pt x="181" y="187"/>
                  </a:cubicBezTo>
                  <a:cubicBezTo>
                    <a:pt x="197" y="70"/>
                    <a:pt x="197" y="70"/>
                    <a:pt x="197" y="70"/>
                  </a:cubicBezTo>
                  <a:cubicBezTo>
                    <a:pt x="202" y="72"/>
                    <a:pt x="208" y="73"/>
                    <a:pt x="213" y="73"/>
                  </a:cubicBezTo>
                  <a:cubicBezTo>
                    <a:pt x="213" y="73"/>
                    <a:pt x="213" y="73"/>
                    <a:pt x="213" y="73"/>
                  </a:cubicBezTo>
                  <a:cubicBezTo>
                    <a:pt x="213" y="73"/>
                    <a:pt x="213" y="73"/>
                    <a:pt x="213" y="73"/>
                  </a:cubicBezTo>
                  <a:cubicBezTo>
                    <a:pt x="219" y="73"/>
                    <a:pt x="224" y="72"/>
                    <a:pt x="229" y="70"/>
                  </a:cubicBezTo>
                  <a:cubicBezTo>
                    <a:pt x="245" y="187"/>
                    <a:pt x="245" y="187"/>
                    <a:pt x="245" y="187"/>
                  </a:cubicBezTo>
                  <a:cubicBezTo>
                    <a:pt x="251" y="231"/>
                    <a:pt x="251" y="231"/>
                    <a:pt x="251" y="231"/>
                  </a:cubicBezTo>
                  <a:cubicBezTo>
                    <a:pt x="223" y="267"/>
                    <a:pt x="223" y="267"/>
                    <a:pt x="223" y="267"/>
                  </a:cubicBezTo>
                  <a:lnTo>
                    <a:pt x="213" y="279"/>
                  </a:lnTo>
                  <a:close/>
                  <a:moveTo>
                    <a:pt x="198" y="21"/>
                  </a:moveTo>
                  <a:cubicBezTo>
                    <a:pt x="213" y="21"/>
                    <a:pt x="213" y="21"/>
                    <a:pt x="213" y="21"/>
                  </a:cubicBezTo>
                  <a:cubicBezTo>
                    <a:pt x="228" y="21"/>
                    <a:pt x="228" y="21"/>
                    <a:pt x="228" y="21"/>
                  </a:cubicBezTo>
                  <a:cubicBezTo>
                    <a:pt x="236" y="51"/>
                    <a:pt x="236" y="51"/>
                    <a:pt x="236" y="51"/>
                  </a:cubicBezTo>
                  <a:cubicBezTo>
                    <a:pt x="235" y="53"/>
                    <a:pt x="235" y="53"/>
                    <a:pt x="235" y="53"/>
                  </a:cubicBezTo>
                  <a:cubicBezTo>
                    <a:pt x="228" y="59"/>
                    <a:pt x="221" y="61"/>
                    <a:pt x="213" y="61"/>
                  </a:cubicBezTo>
                  <a:cubicBezTo>
                    <a:pt x="205" y="61"/>
                    <a:pt x="198" y="59"/>
                    <a:pt x="191" y="53"/>
                  </a:cubicBezTo>
                  <a:cubicBezTo>
                    <a:pt x="190" y="51"/>
                    <a:pt x="190" y="51"/>
                    <a:pt x="190" y="51"/>
                  </a:cubicBezTo>
                  <a:lnTo>
                    <a:pt x="198"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119" name="Rounded Rectangle 118"/>
          <p:cNvSpPr/>
          <p:nvPr/>
        </p:nvSpPr>
        <p:spPr>
          <a:xfrm>
            <a:off x="789387" y="3217489"/>
            <a:ext cx="9525350" cy="731690"/>
          </a:xfrm>
          <a:prstGeom prst="roundRect">
            <a:avLst>
              <a:gd name="adj" fmla="val 4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endParaRPr lang="en-GB" sz="9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156" name="Group 155"/>
          <p:cNvGrpSpPr/>
          <p:nvPr/>
        </p:nvGrpSpPr>
        <p:grpSpPr>
          <a:xfrm>
            <a:off x="1973612" y="4332764"/>
            <a:ext cx="3422763" cy="441043"/>
            <a:chOff x="1490863" y="4323234"/>
            <a:chExt cx="2785060" cy="471705"/>
          </a:xfrm>
        </p:grpSpPr>
        <p:sp>
          <p:nvSpPr>
            <p:cNvPr id="120" name="Rounded Rectangle 119"/>
            <p:cNvSpPr/>
            <p:nvPr/>
          </p:nvSpPr>
          <p:spPr>
            <a:xfrm>
              <a:off x="1490863"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产品盈利能力分析</a:t>
              </a:r>
              <a:endParaRPr lang="en-GB" sz="90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1" name="Rounded Rectangle 120"/>
            <p:cNvSpPr/>
            <p:nvPr/>
          </p:nvSpPr>
          <p:spPr>
            <a:xfrm>
              <a:off x="2052025"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产品生命周期管理</a:t>
              </a:r>
            </a:p>
          </p:txBody>
        </p:sp>
        <p:sp>
          <p:nvSpPr>
            <p:cNvPr id="122" name="Rounded Rectangle 121"/>
            <p:cNvSpPr/>
            <p:nvPr/>
          </p:nvSpPr>
          <p:spPr>
            <a:xfrm>
              <a:off x="2613187"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产品组合管理</a:t>
              </a:r>
            </a:p>
          </p:txBody>
        </p:sp>
        <p:sp>
          <p:nvSpPr>
            <p:cNvPr id="123" name="Rounded Rectangle 122"/>
            <p:cNvSpPr/>
            <p:nvPr/>
          </p:nvSpPr>
          <p:spPr>
            <a:xfrm>
              <a:off x="3174349"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产品定价管理</a:t>
              </a:r>
            </a:p>
          </p:txBody>
        </p:sp>
        <p:sp>
          <p:nvSpPr>
            <p:cNvPr id="124" name="Rounded Rectangle 123"/>
            <p:cNvSpPr/>
            <p:nvPr/>
          </p:nvSpPr>
          <p:spPr>
            <a:xfrm>
              <a:off x="3735511"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产品风险合规管理</a:t>
              </a:r>
            </a:p>
          </p:txBody>
        </p:sp>
      </p:grpSp>
      <p:grpSp>
        <p:nvGrpSpPr>
          <p:cNvPr id="132" name="Group 131"/>
          <p:cNvGrpSpPr/>
          <p:nvPr/>
        </p:nvGrpSpPr>
        <p:grpSpPr>
          <a:xfrm>
            <a:off x="5856027" y="5559614"/>
            <a:ext cx="4501886" cy="613937"/>
            <a:chOff x="45832" y="5435267"/>
            <a:chExt cx="5231978" cy="503948"/>
          </a:xfrm>
        </p:grpSpPr>
        <p:sp>
          <p:nvSpPr>
            <p:cNvPr id="126" name="Can 125"/>
            <p:cNvSpPr/>
            <p:nvPr/>
          </p:nvSpPr>
          <p:spPr>
            <a:xfrm>
              <a:off x="946655" y="5435267"/>
              <a:ext cx="848892" cy="503948"/>
            </a:xfrm>
            <a:prstGeom prst="ca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信贷管理</a:t>
              </a:r>
              <a:endParaRPr lang="en-US" altLang="zh-CN"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系统</a:t>
              </a:r>
            </a:p>
          </p:txBody>
        </p:sp>
        <p:sp>
          <p:nvSpPr>
            <p:cNvPr id="128" name="Can 127"/>
            <p:cNvSpPr/>
            <p:nvPr/>
          </p:nvSpPr>
          <p:spPr>
            <a:xfrm>
              <a:off x="1817221" y="5435267"/>
              <a:ext cx="848892" cy="503948"/>
            </a:xfrm>
            <a:prstGeom prst="ca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实时清算</a:t>
              </a:r>
              <a:endParaRPr lang="en-US" altLang="zh-CN"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系统</a:t>
              </a:r>
            </a:p>
          </p:txBody>
        </p:sp>
        <p:sp>
          <p:nvSpPr>
            <p:cNvPr id="129" name="Can 128"/>
            <p:cNvSpPr/>
            <p:nvPr/>
          </p:nvSpPr>
          <p:spPr>
            <a:xfrm>
              <a:off x="2687787" y="5435267"/>
              <a:ext cx="848892" cy="503948"/>
            </a:xfrm>
            <a:prstGeom prst="ca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现金管理</a:t>
              </a:r>
              <a:endParaRPr lang="en-US" altLang="zh-CN"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系统</a:t>
              </a:r>
            </a:p>
          </p:txBody>
        </p:sp>
        <p:sp>
          <p:nvSpPr>
            <p:cNvPr id="130" name="Can 129"/>
            <p:cNvSpPr/>
            <p:nvPr/>
          </p:nvSpPr>
          <p:spPr>
            <a:xfrm>
              <a:off x="3558353" y="5435267"/>
              <a:ext cx="848892" cy="503948"/>
            </a:xfrm>
            <a:prstGeom prst="ca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电子银行</a:t>
              </a:r>
              <a:endParaRPr lang="en-US" altLang="zh-CN"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系统</a:t>
              </a:r>
            </a:p>
          </p:txBody>
        </p:sp>
        <p:sp>
          <p:nvSpPr>
            <p:cNvPr id="131" name="Can 130"/>
            <p:cNvSpPr/>
            <p:nvPr/>
          </p:nvSpPr>
          <p:spPr>
            <a:xfrm>
              <a:off x="4428918" y="5435267"/>
              <a:ext cx="848892" cy="503948"/>
            </a:xfrm>
            <a:prstGeom prst="ca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外汇清算</a:t>
              </a:r>
              <a:endParaRPr lang="en-US" altLang="zh-CN"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系统</a:t>
              </a:r>
            </a:p>
          </p:txBody>
        </p:sp>
        <p:sp>
          <p:nvSpPr>
            <p:cNvPr id="301" name="Can 300"/>
            <p:cNvSpPr/>
            <p:nvPr/>
          </p:nvSpPr>
          <p:spPr>
            <a:xfrm>
              <a:off x="45832" y="5435267"/>
              <a:ext cx="848892" cy="503948"/>
            </a:xfrm>
            <a:prstGeom prst="ca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客户信息</a:t>
              </a:r>
              <a:endParaRPr lang="en-US" altLang="zh-CN"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zh-CN" altLang="en-US" sz="9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Arial Unicode MS" panose="020B0604020202020204" pitchFamily="34" charset="-122"/>
                </a:rPr>
                <a:t>系统</a:t>
              </a:r>
            </a:p>
          </p:txBody>
        </p:sp>
      </p:grpSp>
      <p:sp>
        <p:nvSpPr>
          <p:cNvPr id="133" name="Rectangle 18"/>
          <p:cNvSpPr>
            <a:spLocks noChangeArrowheads="1"/>
          </p:cNvSpPr>
          <p:nvPr/>
        </p:nvSpPr>
        <p:spPr bwMode="auto">
          <a:xfrm>
            <a:off x="7481046" y="5378716"/>
            <a:ext cx="1427881"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000" b="1" dirty="0">
                <a:latin typeface="微软雅黑" panose="020B0503020204020204" pitchFamily="34" charset="-122"/>
                <a:ea typeface="微软雅黑" panose="020B0503020204020204" pitchFamily="34" charset="-122"/>
                <a:cs typeface="Arial Unicode MS" panose="020B0604020202020204" pitchFamily="34" charset="-122"/>
              </a:rPr>
              <a:t>后台支持系统</a:t>
            </a:r>
          </a:p>
        </p:txBody>
      </p:sp>
      <p:cxnSp>
        <p:nvCxnSpPr>
          <p:cNvPr id="134" name="Straight Arrow Connector 133"/>
          <p:cNvCxnSpPr>
            <a:stCxn id="120" idx="0"/>
          </p:cNvCxnSpPr>
          <p:nvPr/>
        </p:nvCxnSpPr>
        <p:spPr>
          <a:xfrm flipV="1">
            <a:off x="2305690" y="2996630"/>
            <a:ext cx="2746100" cy="133613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1" idx="0"/>
          </p:cNvCxnSpPr>
          <p:nvPr/>
        </p:nvCxnSpPr>
        <p:spPr>
          <a:xfrm flipV="1">
            <a:off x="2995343" y="3040264"/>
            <a:ext cx="2138863" cy="129250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2" idx="0"/>
          </p:cNvCxnSpPr>
          <p:nvPr/>
        </p:nvCxnSpPr>
        <p:spPr>
          <a:xfrm flipV="1">
            <a:off x="3684994" y="3082223"/>
            <a:ext cx="1499373" cy="125053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23" idx="0"/>
          </p:cNvCxnSpPr>
          <p:nvPr/>
        </p:nvCxnSpPr>
        <p:spPr>
          <a:xfrm flipV="1">
            <a:off x="4374649" y="3179035"/>
            <a:ext cx="852492" cy="115372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24" idx="0"/>
          </p:cNvCxnSpPr>
          <p:nvPr/>
        </p:nvCxnSpPr>
        <p:spPr>
          <a:xfrm flipV="1">
            <a:off x="5064300" y="3209641"/>
            <a:ext cx="265464" cy="112312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101"/>
          <p:cNvGrpSpPr/>
          <p:nvPr/>
        </p:nvGrpSpPr>
        <p:grpSpPr>
          <a:xfrm>
            <a:off x="5322762" y="2511613"/>
            <a:ext cx="385081" cy="570315"/>
            <a:chOff x="598440" y="1338263"/>
            <a:chExt cx="763588" cy="1303337"/>
          </a:xfrm>
          <a:solidFill>
            <a:schemeClr val="tx2"/>
          </a:solidFill>
        </p:grpSpPr>
        <p:sp>
          <p:nvSpPr>
            <p:cNvPr id="30" name="Freeform 4"/>
            <p:cNvSpPr>
              <a:spLocks/>
            </p:cNvSpPr>
            <p:nvPr/>
          </p:nvSpPr>
          <p:spPr bwMode="auto">
            <a:xfrm>
              <a:off x="735170" y="1338263"/>
              <a:ext cx="277813" cy="277813"/>
            </a:xfrm>
            <a:custGeom>
              <a:avLst/>
              <a:gdLst/>
              <a:ahLst/>
              <a:cxnLst>
                <a:cxn ang="0">
                  <a:pos x="120" y="186"/>
                </a:cxn>
                <a:cxn ang="0">
                  <a:pos x="187" y="78"/>
                </a:cxn>
                <a:cxn ang="0">
                  <a:pos x="79" y="11"/>
                </a:cxn>
                <a:cxn ang="0">
                  <a:pos x="11" y="119"/>
                </a:cxn>
                <a:cxn ang="0">
                  <a:pos x="120" y="186"/>
                </a:cxn>
              </a:cxnLst>
              <a:rect l="0" t="0" r="r" b="b"/>
              <a:pathLst>
                <a:path w="198" h="198">
                  <a:moveTo>
                    <a:pt x="120" y="186"/>
                  </a:moveTo>
                  <a:cubicBezTo>
                    <a:pt x="168" y="175"/>
                    <a:pt x="198" y="127"/>
                    <a:pt x="187" y="78"/>
                  </a:cubicBezTo>
                  <a:cubicBezTo>
                    <a:pt x="175" y="30"/>
                    <a:pt x="127" y="0"/>
                    <a:pt x="79" y="11"/>
                  </a:cubicBezTo>
                  <a:cubicBezTo>
                    <a:pt x="30" y="22"/>
                    <a:pt x="0" y="71"/>
                    <a:pt x="11" y="119"/>
                  </a:cubicBezTo>
                  <a:cubicBezTo>
                    <a:pt x="23" y="168"/>
                    <a:pt x="71" y="198"/>
                    <a:pt x="12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1" name="Freeform 5"/>
            <p:cNvSpPr>
              <a:spLocks noEditPoints="1"/>
            </p:cNvSpPr>
            <p:nvPr/>
          </p:nvSpPr>
          <p:spPr bwMode="auto">
            <a:xfrm>
              <a:off x="598440" y="1647825"/>
              <a:ext cx="763588" cy="993775"/>
            </a:xfrm>
            <a:custGeom>
              <a:avLst/>
              <a:gdLst/>
              <a:ahLst/>
              <a:cxnLst>
                <a:cxn ang="0">
                  <a:pos x="33" y="353"/>
                </a:cxn>
                <a:cxn ang="0">
                  <a:pos x="64" y="296"/>
                </a:cxn>
                <a:cxn ang="0">
                  <a:pos x="105" y="228"/>
                </a:cxn>
                <a:cxn ang="0">
                  <a:pos x="105" y="660"/>
                </a:cxn>
                <a:cxn ang="0">
                  <a:pos x="204" y="660"/>
                </a:cxn>
                <a:cxn ang="0">
                  <a:pos x="223" y="335"/>
                </a:cxn>
                <a:cxn ang="0">
                  <a:pos x="272" y="709"/>
                </a:cxn>
                <a:cxn ang="0">
                  <a:pos x="322" y="617"/>
                </a:cxn>
                <a:cxn ang="0">
                  <a:pos x="234" y="590"/>
                </a:cxn>
                <a:cxn ang="0">
                  <a:pos x="261" y="373"/>
                </a:cxn>
                <a:cxn ang="0">
                  <a:pos x="322" y="228"/>
                </a:cxn>
                <a:cxn ang="0">
                  <a:pos x="321" y="106"/>
                </a:cxn>
                <a:cxn ang="0">
                  <a:pos x="362" y="296"/>
                </a:cxn>
                <a:cxn ang="0">
                  <a:pos x="363" y="331"/>
                </a:cxn>
                <a:cxn ang="0">
                  <a:pos x="336" y="380"/>
                </a:cxn>
                <a:cxn ang="0">
                  <a:pos x="322" y="382"/>
                </a:cxn>
                <a:cxn ang="0">
                  <a:pos x="243" y="400"/>
                </a:cxn>
                <a:cxn ang="0">
                  <a:pos x="261" y="608"/>
                </a:cxn>
                <a:cxn ang="0">
                  <a:pos x="527" y="608"/>
                </a:cxn>
                <a:cxn ang="0">
                  <a:pos x="545" y="400"/>
                </a:cxn>
                <a:cxn ang="0">
                  <a:pos x="453" y="382"/>
                </a:cxn>
                <a:cxn ang="0">
                  <a:pos x="453" y="373"/>
                </a:cxn>
                <a:cxn ang="0">
                  <a:pos x="425" y="323"/>
                </a:cxn>
                <a:cxn ang="0">
                  <a:pos x="372" y="67"/>
                </a:cxn>
                <a:cxn ang="0">
                  <a:pos x="298" y="1"/>
                </a:cxn>
                <a:cxn ang="0">
                  <a:pos x="136" y="0"/>
                </a:cxn>
                <a:cxn ang="0">
                  <a:pos x="115" y="4"/>
                </a:cxn>
                <a:cxn ang="0">
                  <a:pos x="0" y="296"/>
                </a:cxn>
                <a:cxn ang="0">
                  <a:pos x="32" y="353"/>
                </a:cxn>
                <a:cxn ang="0">
                  <a:pos x="439" y="380"/>
                </a:cxn>
                <a:cxn ang="0">
                  <a:pos x="349" y="382"/>
                </a:cxn>
                <a:cxn ang="0">
                  <a:pos x="350" y="373"/>
                </a:cxn>
                <a:cxn ang="0">
                  <a:pos x="392" y="353"/>
                </a:cxn>
                <a:cxn ang="0">
                  <a:pos x="418" y="342"/>
                </a:cxn>
                <a:cxn ang="0">
                  <a:pos x="213" y="279"/>
                </a:cxn>
                <a:cxn ang="0">
                  <a:pos x="175" y="231"/>
                </a:cxn>
                <a:cxn ang="0">
                  <a:pos x="197" y="70"/>
                </a:cxn>
                <a:cxn ang="0">
                  <a:pos x="213" y="73"/>
                </a:cxn>
                <a:cxn ang="0">
                  <a:pos x="229" y="70"/>
                </a:cxn>
                <a:cxn ang="0">
                  <a:pos x="251" y="231"/>
                </a:cxn>
                <a:cxn ang="0">
                  <a:pos x="213" y="279"/>
                </a:cxn>
                <a:cxn ang="0">
                  <a:pos x="213" y="21"/>
                </a:cxn>
                <a:cxn ang="0">
                  <a:pos x="236" y="51"/>
                </a:cxn>
                <a:cxn ang="0">
                  <a:pos x="213" y="61"/>
                </a:cxn>
                <a:cxn ang="0">
                  <a:pos x="190" y="51"/>
                </a:cxn>
              </a:cxnLst>
              <a:rect l="0" t="0" r="r" b="b"/>
              <a:pathLst>
                <a:path w="545" h="709">
                  <a:moveTo>
                    <a:pt x="32" y="353"/>
                  </a:moveTo>
                  <a:cubicBezTo>
                    <a:pt x="33" y="353"/>
                    <a:pt x="33" y="353"/>
                    <a:pt x="33" y="353"/>
                  </a:cubicBezTo>
                  <a:cubicBezTo>
                    <a:pt x="51" y="353"/>
                    <a:pt x="65" y="338"/>
                    <a:pt x="64" y="320"/>
                  </a:cubicBezTo>
                  <a:cubicBezTo>
                    <a:pt x="64" y="312"/>
                    <a:pt x="64" y="304"/>
                    <a:pt x="64" y="296"/>
                  </a:cubicBezTo>
                  <a:cubicBezTo>
                    <a:pt x="64" y="198"/>
                    <a:pt x="85" y="140"/>
                    <a:pt x="105" y="105"/>
                  </a:cubicBezTo>
                  <a:cubicBezTo>
                    <a:pt x="105" y="228"/>
                    <a:pt x="105" y="228"/>
                    <a:pt x="105" y="228"/>
                  </a:cubicBezTo>
                  <a:cubicBezTo>
                    <a:pt x="105" y="304"/>
                    <a:pt x="105" y="304"/>
                    <a:pt x="105" y="304"/>
                  </a:cubicBezTo>
                  <a:cubicBezTo>
                    <a:pt x="105" y="660"/>
                    <a:pt x="105" y="660"/>
                    <a:pt x="105" y="660"/>
                  </a:cubicBezTo>
                  <a:cubicBezTo>
                    <a:pt x="105" y="687"/>
                    <a:pt x="127" y="709"/>
                    <a:pt x="154" y="709"/>
                  </a:cubicBezTo>
                  <a:cubicBezTo>
                    <a:pt x="182" y="709"/>
                    <a:pt x="204" y="687"/>
                    <a:pt x="204" y="660"/>
                  </a:cubicBezTo>
                  <a:cubicBezTo>
                    <a:pt x="204" y="335"/>
                    <a:pt x="204" y="335"/>
                    <a:pt x="204" y="335"/>
                  </a:cubicBezTo>
                  <a:cubicBezTo>
                    <a:pt x="223" y="335"/>
                    <a:pt x="223" y="335"/>
                    <a:pt x="223" y="335"/>
                  </a:cubicBezTo>
                  <a:cubicBezTo>
                    <a:pt x="223" y="660"/>
                    <a:pt x="223" y="660"/>
                    <a:pt x="223" y="660"/>
                  </a:cubicBezTo>
                  <a:cubicBezTo>
                    <a:pt x="223" y="687"/>
                    <a:pt x="245" y="709"/>
                    <a:pt x="272" y="709"/>
                  </a:cubicBezTo>
                  <a:cubicBezTo>
                    <a:pt x="300" y="709"/>
                    <a:pt x="322" y="687"/>
                    <a:pt x="322" y="660"/>
                  </a:cubicBezTo>
                  <a:cubicBezTo>
                    <a:pt x="322" y="617"/>
                    <a:pt x="322" y="617"/>
                    <a:pt x="322" y="617"/>
                  </a:cubicBezTo>
                  <a:cubicBezTo>
                    <a:pt x="261" y="617"/>
                    <a:pt x="261" y="617"/>
                    <a:pt x="261" y="617"/>
                  </a:cubicBezTo>
                  <a:cubicBezTo>
                    <a:pt x="246" y="617"/>
                    <a:pt x="234" y="605"/>
                    <a:pt x="234" y="590"/>
                  </a:cubicBezTo>
                  <a:cubicBezTo>
                    <a:pt x="234" y="400"/>
                    <a:pt x="234" y="400"/>
                    <a:pt x="234" y="400"/>
                  </a:cubicBezTo>
                  <a:cubicBezTo>
                    <a:pt x="234" y="385"/>
                    <a:pt x="246" y="373"/>
                    <a:pt x="261" y="373"/>
                  </a:cubicBezTo>
                  <a:cubicBezTo>
                    <a:pt x="322" y="373"/>
                    <a:pt x="322" y="373"/>
                    <a:pt x="322" y="373"/>
                  </a:cubicBezTo>
                  <a:cubicBezTo>
                    <a:pt x="322" y="228"/>
                    <a:pt x="322" y="228"/>
                    <a:pt x="322" y="228"/>
                  </a:cubicBezTo>
                  <a:cubicBezTo>
                    <a:pt x="322" y="226"/>
                    <a:pt x="322" y="224"/>
                    <a:pt x="321" y="221"/>
                  </a:cubicBezTo>
                  <a:cubicBezTo>
                    <a:pt x="321" y="106"/>
                    <a:pt x="321" y="106"/>
                    <a:pt x="321" y="106"/>
                  </a:cubicBezTo>
                  <a:cubicBezTo>
                    <a:pt x="321" y="107"/>
                    <a:pt x="322" y="107"/>
                    <a:pt x="322" y="107"/>
                  </a:cubicBezTo>
                  <a:cubicBezTo>
                    <a:pt x="341" y="142"/>
                    <a:pt x="362" y="200"/>
                    <a:pt x="362" y="296"/>
                  </a:cubicBezTo>
                  <a:cubicBezTo>
                    <a:pt x="362" y="304"/>
                    <a:pt x="362" y="312"/>
                    <a:pt x="361" y="320"/>
                  </a:cubicBezTo>
                  <a:cubicBezTo>
                    <a:pt x="361" y="324"/>
                    <a:pt x="362" y="328"/>
                    <a:pt x="363" y="331"/>
                  </a:cubicBezTo>
                  <a:cubicBezTo>
                    <a:pt x="348" y="340"/>
                    <a:pt x="338" y="355"/>
                    <a:pt x="336" y="373"/>
                  </a:cubicBezTo>
                  <a:cubicBezTo>
                    <a:pt x="336" y="376"/>
                    <a:pt x="336" y="378"/>
                    <a:pt x="336" y="380"/>
                  </a:cubicBezTo>
                  <a:cubicBezTo>
                    <a:pt x="336" y="381"/>
                    <a:pt x="336" y="382"/>
                    <a:pt x="336" y="382"/>
                  </a:cubicBezTo>
                  <a:cubicBezTo>
                    <a:pt x="322" y="382"/>
                    <a:pt x="322" y="382"/>
                    <a:pt x="322" y="382"/>
                  </a:cubicBezTo>
                  <a:cubicBezTo>
                    <a:pt x="261" y="382"/>
                    <a:pt x="261" y="382"/>
                    <a:pt x="261" y="382"/>
                  </a:cubicBezTo>
                  <a:cubicBezTo>
                    <a:pt x="251" y="382"/>
                    <a:pt x="243" y="390"/>
                    <a:pt x="243" y="400"/>
                  </a:cubicBezTo>
                  <a:cubicBezTo>
                    <a:pt x="243" y="590"/>
                    <a:pt x="243" y="590"/>
                    <a:pt x="243" y="590"/>
                  </a:cubicBezTo>
                  <a:cubicBezTo>
                    <a:pt x="243" y="600"/>
                    <a:pt x="251" y="608"/>
                    <a:pt x="261" y="608"/>
                  </a:cubicBezTo>
                  <a:cubicBezTo>
                    <a:pt x="322" y="608"/>
                    <a:pt x="322" y="608"/>
                    <a:pt x="322" y="608"/>
                  </a:cubicBezTo>
                  <a:cubicBezTo>
                    <a:pt x="527" y="608"/>
                    <a:pt x="527" y="608"/>
                    <a:pt x="527" y="608"/>
                  </a:cubicBezTo>
                  <a:cubicBezTo>
                    <a:pt x="537" y="608"/>
                    <a:pt x="545" y="600"/>
                    <a:pt x="545" y="590"/>
                  </a:cubicBezTo>
                  <a:cubicBezTo>
                    <a:pt x="545" y="400"/>
                    <a:pt x="545" y="400"/>
                    <a:pt x="545" y="400"/>
                  </a:cubicBezTo>
                  <a:cubicBezTo>
                    <a:pt x="545" y="390"/>
                    <a:pt x="537" y="382"/>
                    <a:pt x="527" y="382"/>
                  </a:cubicBezTo>
                  <a:cubicBezTo>
                    <a:pt x="453" y="382"/>
                    <a:pt x="453" y="382"/>
                    <a:pt x="453" y="382"/>
                  </a:cubicBezTo>
                  <a:cubicBezTo>
                    <a:pt x="453" y="382"/>
                    <a:pt x="453" y="381"/>
                    <a:pt x="453" y="380"/>
                  </a:cubicBezTo>
                  <a:cubicBezTo>
                    <a:pt x="453" y="378"/>
                    <a:pt x="453" y="376"/>
                    <a:pt x="453" y="373"/>
                  </a:cubicBezTo>
                  <a:cubicBezTo>
                    <a:pt x="450" y="355"/>
                    <a:pt x="440" y="339"/>
                    <a:pt x="424" y="330"/>
                  </a:cubicBezTo>
                  <a:cubicBezTo>
                    <a:pt x="425" y="327"/>
                    <a:pt x="425" y="325"/>
                    <a:pt x="425" y="323"/>
                  </a:cubicBezTo>
                  <a:cubicBezTo>
                    <a:pt x="426" y="314"/>
                    <a:pt x="426" y="305"/>
                    <a:pt x="426" y="296"/>
                  </a:cubicBezTo>
                  <a:cubicBezTo>
                    <a:pt x="426" y="184"/>
                    <a:pt x="400" y="112"/>
                    <a:pt x="372" y="67"/>
                  </a:cubicBezTo>
                  <a:cubicBezTo>
                    <a:pt x="344" y="22"/>
                    <a:pt x="315" y="6"/>
                    <a:pt x="311" y="4"/>
                  </a:cubicBezTo>
                  <a:cubicBezTo>
                    <a:pt x="307" y="2"/>
                    <a:pt x="302" y="1"/>
                    <a:pt x="298" y="1"/>
                  </a:cubicBezTo>
                  <a:cubicBezTo>
                    <a:pt x="296" y="0"/>
                    <a:pt x="293" y="0"/>
                    <a:pt x="290" y="0"/>
                  </a:cubicBezTo>
                  <a:cubicBezTo>
                    <a:pt x="136" y="0"/>
                    <a:pt x="136" y="0"/>
                    <a:pt x="136" y="0"/>
                  </a:cubicBezTo>
                  <a:cubicBezTo>
                    <a:pt x="133" y="0"/>
                    <a:pt x="131" y="0"/>
                    <a:pt x="128" y="1"/>
                  </a:cubicBezTo>
                  <a:cubicBezTo>
                    <a:pt x="124" y="1"/>
                    <a:pt x="119" y="2"/>
                    <a:pt x="115" y="4"/>
                  </a:cubicBezTo>
                  <a:cubicBezTo>
                    <a:pt x="111" y="6"/>
                    <a:pt x="81" y="22"/>
                    <a:pt x="53" y="67"/>
                  </a:cubicBezTo>
                  <a:cubicBezTo>
                    <a:pt x="25" y="112"/>
                    <a:pt x="0" y="184"/>
                    <a:pt x="0" y="296"/>
                  </a:cubicBezTo>
                  <a:cubicBezTo>
                    <a:pt x="0" y="305"/>
                    <a:pt x="0" y="314"/>
                    <a:pt x="0" y="323"/>
                  </a:cubicBezTo>
                  <a:cubicBezTo>
                    <a:pt x="1" y="340"/>
                    <a:pt x="15" y="353"/>
                    <a:pt x="32" y="353"/>
                  </a:cubicBezTo>
                  <a:close/>
                  <a:moveTo>
                    <a:pt x="439" y="373"/>
                  </a:moveTo>
                  <a:cubicBezTo>
                    <a:pt x="439" y="376"/>
                    <a:pt x="439" y="378"/>
                    <a:pt x="439" y="380"/>
                  </a:cubicBezTo>
                  <a:cubicBezTo>
                    <a:pt x="439" y="381"/>
                    <a:pt x="439" y="382"/>
                    <a:pt x="439" y="382"/>
                  </a:cubicBezTo>
                  <a:cubicBezTo>
                    <a:pt x="349" y="382"/>
                    <a:pt x="349" y="382"/>
                    <a:pt x="349" y="382"/>
                  </a:cubicBezTo>
                  <a:cubicBezTo>
                    <a:pt x="349" y="382"/>
                    <a:pt x="349" y="381"/>
                    <a:pt x="349" y="380"/>
                  </a:cubicBezTo>
                  <a:cubicBezTo>
                    <a:pt x="349" y="378"/>
                    <a:pt x="350" y="376"/>
                    <a:pt x="350" y="373"/>
                  </a:cubicBezTo>
                  <a:cubicBezTo>
                    <a:pt x="352" y="361"/>
                    <a:pt x="359" y="350"/>
                    <a:pt x="369" y="343"/>
                  </a:cubicBezTo>
                  <a:cubicBezTo>
                    <a:pt x="375" y="349"/>
                    <a:pt x="383" y="353"/>
                    <a:pt x="392" y="353"/>
                  </a:cubicBezTo>
                  <a:cubicBezTo>
                    <a:pt x="393" y="353"/>
                    <a:pt x="393" y="353"/>
                    <a:pt x="393" y="353"/>
                  </a:cubicBezTo>
                  <a:cubicBezTo>
                    <a:pt x="403" y="353"/>
                    <a:pt x="412" y="349"/>
                    <a:pt x="418" y="342"/>
                  </a:cubicBezTo>
                  <a:cubicBezTo>
                    <a:pt x="429" y="349"/>
                    <a:pt x="437" y="360"/>
                    <a:pt x="439" y="373"/>
                  </a:cubicBezTo>
                  <a:close/>
                  <a:moveTo>
                    <a:pt x="213" y="279"/>
                  </a:moveTo>
                  <a:cubicBezTo>
                    <a:pt x="204" y="268"/>
                    <a:pt x="204" y="268"/>
                    <a:pt x="204" y="268"/>
                  </a:cubicBezTo>
                  <a:cubicBezTo>
                    <a:pt x="175" y="231"/>
                    <a:pt x="175" y="231"/>
                    <a:pt x="175" y="231"/>
                  </a:cubicBezTo>
                  <a:cubicBezTo>
                    <a:pt x="181" y="187"/>
                    <a:pt x="181" y="187"/>
                    <a:pt x="181" y="187"/>
                  </a:cubicBezTo>
                  <a:cubicBezTo>
                    <a:pt x="197" y="70"/>
                    <a:pt x="197" y="70"/>
                    <a:pt x="197" y="70"/>
                  </a:cubicBezTo>
                  <a:cubicBezTo>
                    <a:pt x="202" y="72"/>
                    <a:pt x="208" y="73"/>
                    <a:pt x="213" y="73"/>
                  </a:cubicBezTo>
                  <a:cubicBezTo>
                    <a:pt x="213" y="73"/>
                    <a:pt x="213" y="73"/>
                    <a:pt x="213" y="73"/>
                  </a:cubicBezTo>
                  <a:cubicBezTo>
                    <a:pt x="213" y="73"/>
                    <a:pt x="213" y="73"/>
                    <a:pt x="213" y="73"/>
                  </a:cubicBezTo>
                  <a:cubicBezTo>
                    <a:pt x="219" y="73"/>
                    <a:pt x="224" y="72"/>
                    <a:pt x="229" y="70"/>
                  </a:cubicBezTo>
                  <a:cubicBezTo>
                    <a:pt x="245" y="187"/>
                    <a:pt x="245" y="187"/>
                    <a:pt x="245" y="187"/>
                  </a:cubicBezTo>
                  <a:cubicBezTo>
                    <a:pt x="251" y="231"/>
                    <a:pt x="251" y="231"/>
                    <a:pt x="251" y="231"/>
                  </a:cubicBezTo>
                  <a:cubicBezTo>
                    <a:pt x="223" y="267"/>
                    <a:pt x="223" y="267"/>
                    <a:pt x="223" y="267"/>
                  </a:cubicBezTo>
                  <a:lnTo>
                    <a:pt x="213" y="279"/>
                  </a:lnTo>
                  <a:close/>
                  <a:moveTo>
                    <a:pt x="198" y="21"/>
                  </a:moveTo>
                  <a:cubicBezTo>
                    <a:pt x="213" y="21"/>
                    <a:pt x="213" y="21"/>
                    <a:pt x="213" y="21"/>
                  </a:cubicBezTo>
                  <a:cubicBezTo>
                    <a:pt x="228" y="21"/>
                    <a:pt x="228" y="21"/>
                    <a:pt x="228" y="21"/>
                  </a:cubicBezTo>
                  <a:cubicBezTo>
                    <a:pt x="236" y="51"/>
                    <a:pt x="236" y="51"/>
                    <a:pt x="236" y="51"/>
                  </a:cubicBezTo>
                  <a:cubicBezTo>
                    <a:pt x="235" y="53"/>
                    <a:pt x="235" y="53"/>
                    <a:pt x="235" y="53"/>
                  </a:cubicBezTo>
                  <a:cubicBezTo>
                    <a:pt x="228" y="59"/>
                    <a:pt x="221" y="61"/>
                    <a:pt x="213" y="61"/>
                  </a:cubicBezTo>
                  <a:cubicBezTo>
                    <a:pt x="205" y="61"/>
                    <a:pt x="198" y="59"/>
                    <a:pt x="191" y="53"/>
                  </a:cubicBezTo>
                  <a:cubicBezTo>
                    <a:pt x="190" y="51"/>
                    <a:pt x="190" y="51"/>
                    <a:pt x="190" y="51"/>
                  </a:cubicBezTo>
                  <a:lnTo>
                    <a:pt x="198"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167" name="Rectangle 18"/>
          <p:cNvSpPr>
            <a:spLocks noChangeArrowheads="1"/>
          </p:cNvSpPr>
          <p:nvPr/>
        </p:nvSpPr>
        <p:spPr bwMode="auto">
          <a:xfrm>
            <a:off x="987711" y="3971108"/>
            <a:ext cx="8974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专业</a:t>
            </a:r>
            <a:endParaRPr lang="en-US" altLang="zh-CN"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indent="0"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产品支撑</a:t>
            </a:r>
            <a:endParaRPr lang="en-US" altLang="zh-CN"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68" name="Rectangle 18"/>
          <p:cNvSpPr>
            <a:spLocks noChangeArrowheads="1"/>
          </p:cNvSpPr>
          <p:nvPr/>
        </p:nvSpPr>
        <p:spPr bwMode="auto">
          <a:xfrm>
            <a:off x="699250" y="2576385"/>
            <a:ext cx="10557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1100" b="1" dirty="0">
                <a:latin typeface="微软雅黑" panose="020B0503020204020204" pitchFamily="34" charset="-122"/>
                <a:ea typeface="微软雅黑" panose="020B0503020204020204" pitchFamily="34" charset="-122"/>
                <a:cs typeface="Arial Unicode MS" panose="020B0604020202020204" pitchFamily="34" charset="-122"/>
              </a:rPr>
              <a:t>高协同</a:t>
            </a:r>
            <a:endParaRPr lang="en-US" altLang="zh-CN" sz="1100" b="1" dirty="0">
              <a:latin typeface="微软雅黑" panose="020B0503020204020204" pitchFamily="34" charset="-122"/>
              <a:ea typeface="微软雅黑" panose="020B0503020204020204" pitchFamily="34" charset="-122"/>
              <a:cs typeface="Arial Unicode MS" panose="020B0604020202020204" pitchFamily="34" charset="-122"/>
            </a:endParaRPr>
          </a:p>
          <a:p>
            <a:pPr indent="0" eaLnBrk="0" fontAlgn="base" hangingPunct="0">
              <a:spcBef>
                <a:spcPct val="0"/>
              </a:spcBef>
              <a:spcAft>
                <a:spcPct val="0"/>
              </a:spcAft>
            </a:pPr>
            <a:r>
              <a:rPr lang="zh-CN" altLang="en-US" sz="1100" b="1" dirty="0">
                <a:latin typeface="微软雅黑" panose="020B0503020204020204" pitchFamily="34" charset="-122"/>
                <a:ea typeface="微软雅黑" panose="020B0503020204020204" pitchFamily="34" charset="-122"/>
                <a:cs typeface="Arial Unicode MS" panose="020B0604020202020204" pitchFamily="34" charset="-122"/>
              </a:rPr>
              <a:t>用户服务</a:t>
            </a:r>
            <a:r>
              <a:rPr lang="en-US" altLang="zh-CN" sz="1100" b="1"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100" b="1" dirty="0">
                <a:latin typeface="微软雅黑" panose="020B0503020204020204" pitchFamily="34" charset="-122"/>
                <a:ea typeface="微软雅黑" panose="020B0503020204020204" pitchFamily="34" charset="-122"/>
                <a:cs typeface="Arial Unicode MS" panose="020B0604020202020204" pitchFamily="34" charset="-122"/>
              </a:rPr>
              <a:t>渠道</a:t>
            </a:r>
          </a:p>
        </p:txBody>
      </p:sp>
      <p:grpSp>
        <p:nvGrpSpPr>
          <p:cNvPr id="169" name="Group 168"/>
          <p:cNvGrpSpPr/>
          <p:nvPr/>
        </p:nvGrpSpPr>
        <p:grpSpPr>
          <a:xfrm>
            <a:off x="5603574" y="4333260"/>
            <a:ext cx="3696731" cy="441043"/>
            <a:chOff x="1490863" y="4323234"/>
            <a:chExt cx="2785060" cy="471705"/>
          </a:xfrm>
        </p:grpSpPr>
        <p:sp>
          <p:nvSpPr>
            <p:cNvPr id="170" name="Rounded Rectangle 169"/>
            <p:cNvSpPr/>
            <p:nvPr/>
          </p:nvSpPr>
          <p:spPr>
            <a:xfrm>
              <a:off x="1490863"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客户分层分级</a:t>
              </a:r>
              <a:endParaRPr lang="en-GB" sz="90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71" name="Rounded Rectangle 170"/>
            <p:cNvSpPr/>
            <p:nvPr/>
          </p:nvSpPr>
          <p:spPr>
            <a:xfrm>
              <a:off x="2052025"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客户价值管理</a:t>
              </a:r>
            </a:p>
          </p:txBody>
        </p:sp>
        <p:sp>
          <p:nvSpPr>
            <p:cNvPr id="172" name="Rounded Rectangle 171"/>
            <p:cNvSpPr/>
            <p:nvPr/>
          </p:nvSpPr>
          <p:spPr>
            <a:xfrm>
              <a:off x="2613187"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客户生命周期管理</a:t>
              </a:r>
            </a:p>
          </p:txBody>
        </p:sp>
        <p:sp>
          <p:nvSpPr>
            <p:cNvPr id="173" name="Rounded Rectangle 172"/>
            <p:cNvSpPr/>
            <p:nvPr/>
          </p:nvSpPr>
          <p:spPr>
            <a:xfrm>
              <a:off x="3174349"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客户行业</a:t>
              </a:r>
              <a:r>
                <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价值链管理</a:t>
              </a:r>
            </a:p>
          </p:txBody>
        </p:sp>
        <p:sp>
          <p:nvSpPr>
            <p:cNvPr id="174" name="Rounded Rectangle 173"/>
            <p:cNvSpPr/>
            <p:nvPr/>
          </p:nvSpPr>
          <p:spPr>
            <a:xfrm>
              <a:off x="3735511"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客户营销进度管理</a:t>
              </a:r>
            </a:p>
          </p:txBody>
        </p:sp>
      </p:grpSp>
      <p:grpSp>
        <p:nvGrpSpPr>
          <p:cNvPr id="177" name="Group 176"/>
          <p:cNvGrpSpPr/>
          <p:nvPr/>
        </p:nvGrpSpPr>
        <p:grpSpPr>
          <a:xfrm>
            <a:off x="9622228" y="4354744"/>
            <a:ext cx="423043" cy="414329"/>
            <a:chOff x="1435100" y="1541463"/>
            <a:chExt cx="382588" cy="368300"/>
          </a:xfrm>
          <a:solidFill>
            <a:schemeClr val="bg1"/>
          </a:solidFill>
        </p:grpSpPr>
        <p:sp>
          <p:nvSpPr>
            <p:cNvPr id="178"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79"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80"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81"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82"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83"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84"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185" name="Rectangle 18"/>
          <p:cNvSpPr>
            <a:spLocks noChangeArrowheads="1"/>
          </p:cNvSpPr>
          <p:nvPr/>
        </p:nvSpPr>
        <p:spPr bwMode="auto">
          <a:xfrm>
            <a:off x="9592461" y="3989640"/>
            <a:ext cx="8974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精准</a:t>
            </a:r>
            <a:endParaRPr lang="en-US" altLang="zh-CN"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indent="0"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客户管理</a:t>
            </a:r>
            <a:endParaRPr lang="en-US" altLang="zh-CN"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198" name="Straight Arrow Connector 197"/>
          <p:cNvCxnSpPr>
            <a:stCxn id="170" idx="0"/>
          </p:cNvCxnSpPr>
          <p:nvPr/>
        </p:nvCxnSpPr>
        <p:spPr>
          <a:xfrm flipH="1" flipV="1">
            <a:off x="5510866" y="3214470"/>
            <a:ext cx="451365" cy="111878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71" idx="0"/>
          </p:cNvCxnSpPr>
          <p:nvPr/>
        </p:nvCxnSpPr>
        <p:spPr>
          <a:xfrm flipH="1" flipV="1">
            <a:off x="5605142" y="3211959"/>
            <a:ext cx="1101944" cy="112129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72" idx="0"/>
          </p:cNvCxnSpPr>
          <p:nvPr/>
        </p:nvCxnSpPr>
        <p:spPr>
          <a:xfrm flipH="1" flipV="1">
            <a:off x="5718047" y="3179035"/>
            <a:ext cx="1733895" cy="115422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173" idx="0"/>
          </p:cNvCxnSpPr>
          <p:nvPr/>
        </p:nvCxnSpPr>
        <p:spPr>
          <a:xfrm flipH="1" flipV="1">
            <a:off x="5823857" y="3110799"/>
            <a:ext cx="2372938" cy="122246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174" idx="0"/>
          </p:cNvCxnSpPr>
          <p:nvPr/>
        </p:nvCxnSpPr>
        <p:spPr>
          <a:xfrm flipH="1" flipV="1">
            <a:off x="5861200" y="2978040"/>
            <a:ext cx="3080449" cy="13552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20" name="Group 219"/>
          <p:cNvGrpSpPr/>
          <p:nvPr/>
        </p:nvGrpSpPr>
        <p:grpSpPr>
          <a:xfrm>
            <a:off x="759961" y="5567718"/>
            <a:ext cx="5072617" cy="597638"/>
            <a:chOff x="1490863" y="4323234"/>
            <a:chExt cx="1662736" cy="471705"/>
          </a:xfrm>
        </p:grpSpPr>
        <p:sp>
          <p:nvSpPr>
            <p:cNvPr id="221" name="Rounded Rectangle 220"/>
            <p:cNvSpPr/>
            <p:nvPr/>
          </p:nvSpPr>
          <p:spPr>
            <a:xfrm>
              <a:off x="1490863"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r>
                <a:rPr lang="zh-CN" altLang="en-US" sz="9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大数据 </a:t>
              </a:r>
              <a:r>
                <a:rPr lang="en-US" altLang="zh-CN" sz="9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从数据分析转向价值创造，体现金融服务数据价值</a:t>
              </a:r>
              <a:endParaRPr lang="en-GB" sz="90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22" name="Rounded Rectangle 221"/>
            <p:cNvSpPr/>
            <p:nvPr/>
          </p:nvSpPr>
          <p:spPr>
            <a:xfrm>
              <a:off x="2052025"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r>
                <a:rPr lang="zh-CN" altLang="en-US" sz="9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区块链：</a:t>
              </a: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固化银行体系的基础制度和交易规则，优化服务流程，降低风险管理和业务经营成本</a:t>
              </a:r>
            </a:p>
          </p:txBody>
        </p:sp>
        <p:sp>
          <p:nvSpPr>
            <p:cNvPr id="223" name="Rounded Rectangle 222"/>
            <p:cNvSpPr/>
            <p:nvPr/>
          </p:nvSpPr>
          <p:spPr>
            <a:xfrm>
              <a:off x="2613187"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r>
                <a:rPr lang="zh-CN" altLang="en-US" sz="9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云架构：</a:t>
              </a: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构建协同服务平台、支撑数字化运营里程，提高业务灵敏性和关注性</a:t>
              </a:r>
            </a:p>
          </p:txBody>
        </p:sp>
      </p:grpSp>
      <p:sp>
        <p:nvSpPr>
          <p:cNvPr id="226" name="Rounded Rectangle 225"/>
          <p:cNvSpPr/>
          <p:nvPr/>
        </p:nvSpPr>
        <p:spPr>
          <a:xfrm>
            <a:off x="604076" y="4974734"/>
            <a:ext cx="9924665" cy="365470"/>
          </a:xfrm>
          <a:prstGeom prst="roundRect">
            <a:avLst>
              <a:gd name="adj" fmla="val 490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endParaRPr lang="en-GB" sz="9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7" name="Up-Down Arrow 156"/>
          <p:cNvSpPr/>
          <p:nvPr/>
        </p:nvSpPr>
        <p:spPr>
          <a:xfrm>
            <a:off x="1276501" y="4840173"/>
            <a:ext cx="272274" cy="605278"/>
          </a:xfrm>
          <a:prstGeom prst="up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endParaRPr lang="en-GB" sz="9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8" name="Up-Down Arrow 157"/>
          <p:cNvSpPr/>
          <p:nvPr/>
        </p:nvSpPr>
        <p:spPr>
          <a:xfrm>
            <a:off x="9792897" y="4810078"/>
            <a:ext cx="272274" cy="605278"/>
          </a:xfrm>
          <a:prstGeom prst="up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endParaRPr lang="en-GB" sz="9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27" name="Up-Down Arrow 226"/>
          <p:cNvSpPr/>
          <p:nvPr/>
        </p:nvSpPr>
        <p:spPr>
          <a:xfrm rot="5400000">
            <a:off x="5291561" y="1369937"/>
            <a:ext cx="379715" cy="7589307"/>
          </a:xfrm>
          <a:prstGeom prst="upDownArrow">
            <a:avLst>
              <a:gd name="adj1" fmla="val 80216"/>
              <a:gd name="adj2"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endParaRPr lang="en-GB" sz="9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28" name="Rectangle 18"/>
          <p:cNvSpPr>
            <a:spLocks noChangeArrowheads="1"/>
          </p:cNvSpPr>
          <p:nvPr/>
        </p:nvSpPr>
        <p:spPr bwMode="auto">
          <a:xfrm>
            <a:off x="1968116" y="5173805"/>
            <a:ext cx="85625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900" i="1" dirty="0">
                <a:latin typeface="微软雅黑" panose="020B0503020204020204" pitchFamily="34" charset="-122"/>
                <a:ea typeface="微软雅黑" panose="020B0503020204020204" pitchFamily="34" charset="-122"/>
                <a:cs typeface="Arial Unicode MS" panose="020B0604020202020204" pitchFamily="34" charset="-122"/>
              </a:rPr>
              <a:t>风险决策</a:t>
            </a:r>
          </a:p>
        </p:txBody>
      </p:sp>
      <p:sp>
        <p:nvSpPr>
          <p:cNvPr id="229" name="Rectangle 18"/>
          <p:cNvSpPr>
            <a:spLocks noChangeArrowheads="1"/>
          </p:cNvSpPr>
          <p:nvPr/>
        </p:nvSpPr>
        <p:spPr bwMode="auto">
          <a:xfrm>
            <a:off x="7896790" y="5168590"/>
            <a:ext cx="118348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900" i="1" dirty="0">
                <a:latin typeface="微软雅黑" panose="020B0503020204020204" pitchFamily="34" charset="-122"/>
                <a:ea typeface="微软雅黑" panose="020B0503020204020204" pitchFamily="34" charset="-122"/>
                <a:cs typeface="Arial Unicode MS" panose="020B0604020202020204" pitchFamily="34" charset="-122"/>
              </a:rPr>
              <a:t>不良重组和清收</a:t>
            </a:r>
          </a:p>
        </p:txBody>
      </p:sp>
      <p:sp>
        <p:nvSpPr>
          <p:cNvPr id="230" name="Rectangle 18"/>
          <p:cNvSpPr>
            <a:spLocks noChangeArrowheads="1"/>
          </p:cNvSpPr>
          <p:nvPr/>
        </p:nvSpPr>
        <p:spPr bwMode="auto">
          <a:xfrm>
            <a:off x="5031642" y="5168590"/>
            <a:ext cx="92818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900" i="1" dirty="0">
                <a:latin typeface="微软雅黑" panose="020B0503020204020204" pitchFamily="34" charset="-122"/>
                <a:ea typeface="微软雅黑" panose="020B0503020204020204" pitchFamily="34" charset="-122"/>
                <a:cs typeface="Arial Unicode MS" panose="020B0604020202020204" pitchFamily="34" charset="-122"/>
              </a:rPr>
              <a:t>审批和流程</a:t>
            </a:r>
          </a:p>
        </p:txBody>
      </p:sp>
      <p:sp>
        <p:nvSpPr>
          <p:cNvPr id="231" name="Rectangle 18"/>
          <p:cNvSpPr>
            <a:spLocks noChangeArrowheads="1"/>
          </p:cNvSpPr>
          <p:nvPr/>
        </p:nvSpPr>
        <p:spPr bwMode="auto">
          <a:xfrm>
            <a:off x="4581429" y="5021402"/>
            <a:ext cx="2153859"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1050" b="1" dirty="0">
                <a:latin typeface="微软雅黑" panose="020B0503020204020204" pitchFamily="34" charset="-122"/>
                <a:ea typeface="微软雅黑" panose="020B0503020204020204" pitchFamily="34" charset="-122"/>
                <a:cs typeface="Arial Unicode MS" panose="020B0604020202020204" pitchFamily="34" charset="-122"/>
              </a:rPr>
              <a:t>全自动风险经营体系</a:t>
            </a:r>
          </a:p>
        </p:txBody>
      </p:sp>
      <p:sp>
        <p:nvSpPr>
          <p:cNvPr id="232" name="Rectangle 18"/>
          <p:cNvSpPr>
            <a:spLocks noChangeArrowheads="1"/>
          </p:cNvSpPr>
          <p:nvPr/>
        </p:nvSpPr>
        <p:spPr bwMode="auto">
          <a:xfrm>
            <a:off x="6412048" y="1624601"/>
            <a:ext cx="21709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100" b="1" dirty="0">
                <a:latin typeface="微软雅黑" panose="020B0503020204020204" pitchFamily="34" charset="-122"/>
                <a:ea typeface="微软雅黑" panose="020B0503020204020204" pitchFamily="34" charset="-122"/>
                <a:cs typeface="Arial Unicode MS" panose="020B0604020202020204" pitchFamily="34" charset="-122"/>
              </a:rPr>
              <a:t>融合化用户界面</a:t>
            </a:r>
            <a:endParaRPr lang="en-US" altLang="zh-CN" sz="1100" b="1" dirty="0">
              <a:latin typeface="微软雅黑" panose="020B0503020204020204" pitchFamily="34" charset="-122"/>
              <a:ea typeface="微软雅黑" panose="020B0503020204020204" pitchFamily="34" charset="-122"/>
              <a:cs typeface="Arial Unicode MS" panose="020B0604020202020204" pitchFamily="34" charset="-122"/>
            </a:endParaRPr>
          </a:p>
          <a:p>
            <a:pPr indent="0" algn="ctr" eaLnBrk="0" fontAlgn="base" hangingPunct="0">
              <a:spcBef>
                <a:spcPct val="0"/>
              </a:spcBef>
              <a:spcAft>
                <a:spcPct val="0"/>
              </a:spcAft>
            </a:pPr>
            <a:r>
              <a:rPr lang="zh-CN" altLang="en-US" sz="1100" b="1" dirty="0">
                <a:latin typeface="微软雅黑" panose="020B0503020204020204" pitchFamily="34" charset="-122"/>
                <a:ea typeface="微软雅黑" panose="020B0503020204020204" pitchFamily="34" charset="-122"/>
                <a:cs typeface="Arial Unicode MS" panose="020B0604020202020204" pitchFamily="34" charset="-122"/>
              </a:rPr>
              <a:t>融入企业生产经营和行业价值链</a:t>
            </a:r>
          </a:p>
        </p:txBody>
      </p:sp>
      <p:sp>
        <p:nvSpPr>
          <p:cNvPr id="233" name="Rectangle 18"/>
          <p:cNvSpPr>
            <a:spLocks noChangeArrowheads="1"/>
          </p:cNvSpPr>
          <p:nvPr/>
        </p:nvSpPr>
        <p:spPr bwMode="auto">
          <a:xfrm>
            <a:off x="6617293" y="2836652"/>
            <a:ext cx="3825545"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050" dirty="0">
                <a:latin typeface="微软雅黑" panose="020B0503020204020204" pitchFamily="34" charset="-122"/>
                <a:ea typeface="微软雅黑" panose="020B0503020204020204" pitchFamily="34" charset="-122"/>
                <a:cs typeface="Arial Unicode MS" panose="020B0604020202020204" pitchFamily="34" charset="-122"/>
              </a:rPr>
              <a:t>营销团队</a:t>
            </a:r>
            <a:r>
              <a:rPr lang="en-US" altLang="zh-CN" sz="105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050" dirty="0">
                <a:latin typeface="微软雅黑" panose="020B0503020204020204" pitchFamily="34" charset="-122"/>
                <a:ea typeface="微软雅黑" panose="020B0503020204020204" pitchFamily="34" charset="-122"/>
                <a:cs typeface="Arial Unicode MS" panose="020B0604020202020204" pitchFamily="34" charset="-122"/>
              </a:rPr>
              <a:t>客户经理、产品销售、风险经理、风险审批）、移动端、网点、</a:t>
            </a:r>
            <a:r>
              <a:rPr lang="en-US" altLang="zh-CN" sz="1050" dirty="0">
                <a:latin typeface="微软雅黑" panose="020B0503020204020204" pitchFamily="34" charset="-122"/>
                <a:ea typeface="微软雅黑" panose="020B0503020204020204" pitchFamily="34" charset="-122"/>
                <a:cs typeface="Arial Unicode MS" panose="020B0604020202020204" pitchFamily="34" charset="-122"/>
              </a:rPr>
              <a:t>ATM</a:t>
            </a:r>
            <a:r>
              <a:rPr lang="zh-CN" altLang="en-US" sz="1050" dirty="0">
                <a:latin typeface="微软雅黑" panose="020B0503020204020204" pitchFamily="34" charset="-122"/>
                <a:ea typeface="微软雅黑" panose="020B0503020204020204" pitchFamily="34" charset="-122"/>
                <a:cs typeface="Arial Unicode MS" panose="020B0604020202020204" pitchFamily="34" charset="-122"/>
              </a:rPr>
              <a:t>、智能终端</a:t>
            </a:r>
            <a:endParaRPr lang="en-US" altLang="zh-CN" sz="105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53" name="Rectangle 18"/>
          <p:cNvSpPr>
            <a:spLocks noChangeArrowheads="1"/>
          </p:cNvSpPr>
          <p:nvPr/>
        </p:nvSpPr>
        <p:spPr bwMode="auto">
          <a:xfrm>
            <a:off x="1967297" y="3342560"/>
            <a:ext cx="7694555" cy="184666"/>
          </a:xfrm>
          <a:prstGeom prst="rect">
            <a:avLst/>
          </a:prstGeom>
          <a:solidFill>
            <a:schemeClr val="accent1">
              <a:lumMod val="20000"/>
              <a:lumOff val="80000"/>
            </a:schemeClr>
          </a:solidFill>
          <a:ln>
            <a:noFill/>
          </a:ln>
          <a:effec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cs typeface="Arial Unicode MS" panose="020B0604020202020204" pitchFamily="34" charset="-122"/>
              </a:rPr>
              <a:t>细分客户定位、精确资源匹配、综合智能定价、服务随时响应</a:t>
            </a:r>
          </a:p>
        </p:txBody>
      </p:sp>
      <p:grpSp>
        <p:nvGrpSpPr>
          <p:cNvPr id="290" name="Group 289"/>
          <p:cNvGrpSpPr/>
          <p:nvPr/>
        </p:nvGrpSpPr>
        <p:grpSpPr>
          <a:xfrm>
            <a:off x="1962131" y="3520007"/>
            <a:ext cx="7708134" cy="378929"/>
            <a:chOff x="1490863" y="4323234"/>
            <a:chExt cx="4454519" cy="479835"/>
          </a:xfrm>
        </p:grpSpPr>
        <p:sp>
          <p:nvSpPr>
            <p:cNvPr id="291" name="Rounded Rectangle 290"/>
            <p:cNvSpPr/>
            <p:nvPr/>
          </p:nvSpPr>
          <p:spPr>
            <a:xfrm>
              <a:off x="1490863"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客户需求挖掘</a:t>
              </a:r>
              <a:endParaRPr lang="en-GB" sz="1600" dirty="0" err="1">
                <a:latin typeface="微软雅黑" panose="020B0503020204020204" pitchFamily="34" charset="-122"/>
                <a:ea typeface="微软雅黑" panose="020B0503020204020204" pitchFamily="34" charset="-122"/>
              </a:endParaRPr>
            </a:p>
          </p:txBody>
        </p:sp>
        <p:sp>
          <p:nvSpPr>
            <p:cNvPr id="292" name="Rounded Rectangle 291"/>
            <p:cNvSpPr/>
            <p:nvPr/>
          </p:nvSpPr>
          <p:spPr>
            <a:xfrm>
              <a:off x="2052025"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产品机会发现</a:t>
              </a:r>
            </a:p>
          </p:txBody>
        </p:sp>
        <p:sp>
          <p:nvSpPr>
            <p:cNvPr id="293" name="Rounded Rectangle 292"/>
            <p:cNvSpPr/>
            <p:nvPr/>
          </p:nvSpPr>
          <p:spPr>
            <a:xfrm>
              <a:off x="2613187"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风险精准定价</a:t>
              </a:r>
            </a:p>
          </p:txBody>
        </p:sp>
        <p:sp>
          <p:nvSpPr>
            <p:cNvPr id="294" name="Rounded Rectangle 293"/>
            <p:cNvSpPr/>
            <p:nvPr/>
          </p:nvSpPr>
          <p:spPr>
            <a:xfrm>
              <a:off x="3174349"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建议方案制定</a:t>
              </a:r>
            </a:p>
          </p:txBody>
        </p:sp>
        <p:sp>
          <p:nvSpPr>
            <p:cNvPr id="295" name="Rounded Rectangle 294"/>
            <p:cNvSpPr/>
            <p:nvPr/>
          </p:nvSpPr>
          <p:spPr>
            <a:xfrm>
              <a:off x="3735511" y="4323234"/>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进度跟踪检视</a:t>
              </a:r>
            </a:p>
          </p:txBody>
        </p:sp>
        <p:sp>
          <p:nvSpPr>
            <p:cNvPr id="296" name="Rounded Rectangle 295"/>
            <p:cNvSpPr/>
            <p:nvPr/>
          </p:nvSpPr>
          <p:spPr>
            <a:xfrm>
              <a:off x="4290700" y="4323568"/>
              <a:ext cx="540412" cy="471705"/>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合同签订</a:t>
              </a:r>
            </a:p>
          </p:txBody>
        </p:sp>
        <p:sp>
          <p:nvSpPr>
            <p:cNvPr id="297" name="Rounded Rectangle 296"/>
            <p:cNvSpPr/>
            <p:nvPr/>
          </p:nvSpPr>
          <p:spPr>
            <a:xfrm>
              <a:off x="4847088" y="4323727"/>
              <a:ext cx="540412" cy="471706"/>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交付服务跟进</a:t>
              </a:r>
            </a:p>
          </p:txBody>
        </p:sp>
        <p:sp>
          <p:nvSpPr>
            <p:cNvPr id="298" name="Rounded Rectangle 297"/>
            <p:cNvSpPr/>
            <p:nvPr/>
          </p:nvSpPr>
          <p:spPr>
            <a:xfrm>
              <a:off x="5404970" y="4331363"/>
              <a:ext cx="540412" cy="471706"/>
            </a:xfrm>
            <a:prstGeom prst="roundRect">
              <a:avLst>
                <a:gd name="adj" fmla="val 49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交叉销售</a:t>
              </a:r>
              <a:r>
                <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增量销售跟进</a:t>
              </a:r>
            </a:p>
          </p:txBody>
        </p:sp>
      </p:grpSp>
      <p:sp>
        <p:nvSpPr>
          <p:cNvPr id="299" name="Rectangle 18"/>
          <p:cNvSpPr>
            <a:spLocks noChangeArrowheads="1"/>
          </p:cNvSpPr>
          <p:nvPr/>
        </p:nvSpPr>
        <p:spPr bwMode="auto">
          <a:xfrm>
            <a:off x="925718" y="3416518"/>
            <a:ext cx="8974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快响应</a:t>
            </a:r>
            <a:endParaRPr lang="en-US" altLang="zh-CN"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indent="0"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综合营销</a:t>
            </a:r>
            <a:endParaRPr lang="en-US" altLang="zh-CN"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00" name="Up-Down Arrow 299"/>
          <p:cNvSpPr/>
          <p:nvPr/>
        </p:nvSpPr>
        <p:spPr>
          <a:xfrm rot="5400000">
            <a:off x="5341467" y="4473889"/>
            <a:ext cx="211823" cy="778014"/>
          </a:xfrm>
          <a:prstGeom prst="up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endParaRPr lang="en-GB" sz="90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02" name="Rectangle 18"/>
          <p:cNvSpPr>
            <a:spLocks noChangeArrowheads="1"/>
          </p:cNvSpPr>
          <p:nvPr/>
        </p:nvSpPr>
        <p:spPr bwMode="auto">
          <a:xfrm>
            <a:off x="2933170" y="5386518"/>
            <a:ext cx="1427881"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000" b="1" dirty="0">
                <a:latin typeface="微软雅黑" panose="020B0503020204020204" pitchFamily="34" charset="-122"/>
                <a:ea typeface="微软雅黑" panose="020B0503020204020204" pitchFamily="34" charset="-122"/>
                <a:cs typeface="Arial Unicode MS" panose="020B0604020202020204" pitchFamily="34" charset="-122"/>
              </a:rPr>
              <a:t>后台技术架构</a:t>
            </a:r>
          </a:p>
        </p:txBody>
      </p:sp>
      <p:sp>
        <p:nvSpPr>
          <p:cNvPr id="303" name="Rectangle 302"/>
          <p:cNvSpPr/>
          <p:nvPr/>
        </p:nvSpPr>
        <p:spPr>
          <a:xfrm>
            <a:off x="4359581" y="2650115"/>
            <a:ext cx="646331" cy="369332"/>
          </a:xfrm>
          <a:prstGeom prst="rect">
            <a:avLst/>
          </a:prstGeom>
        </p:spPr>
        <p:txBody>
          <a:bodyPr wrap="none">
            <a:spAutoFit/>
          </a:bodyPr>
          <a:lstStyle/>
          <a:p>
            <a:pPr algn="ct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公司</a:t>
            </a:r>
            <a:endParaRPr lang="en-US" altLang="zh-CN" sz="9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客户经理</a:t>
            </a:r>
            <a:endParaRPr lang="en-GB" dirty="0"/>
          </a:p>
        </p:txBody>
      </p:sp>
      <p:sp>
        <p:nvSpPr>
          <p:cNvPr id="186" name="Rectangle 18"/>
          <p:cNvSpPr>
            <a:spLocks noChangeArrowheads="1"/>
          </p:cNvSpPr>
          <p:nvPr/>
        </p:nvSpPr>
        <p:spPr bwMode="auto">
          <a:xfrm>
            <a:off x="5539582" y="4072446"/>
            <a:ext cx="3699582"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05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客户精细化、行业延伸化、价值差异化</a:t>
            </a:r>
          </a:p>
        </p:txBody>
      </p:sp>
      <p:sp>
        <p:nvSpPr>
          <p:cNvPr id="187" name="Rectangle 18"/>
          <p:cNvSpPr>
            <a:spLocks noChangeArrowheads="1"/>
          </p:cNvSpPr>
          <p:nvPr/>
        </p:nvSpPr>
        <p:spPr bwMode="auto">
          <a:xfrm>
            <a:off x="1988002" y="4073582"/>
            <a:ext cx="319548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eaLnBrk="0" fontAlgn="base" hangingPunct="0">
              <a:spcBef>
                <a:spcPct val="0"/>
              </a:spcBef>
              <a:spcAft>
                <a:spcPct val="0"/>
              </a:spcAft>
            </a:pPr>
            <a:r>
              <a:rPr lang="zh-CN" altLang="en-US" sz="105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方案整体化、组合多元化、合作顾问化</a:t>
            </a:r>
          </a:p>
        </p:txBody>
      </p:sp>
      <p:sp>
        <p:nvSpPr>
          <p:cNvPr id="305" name="Rounded Rectangle 304"/>
          <p:cNvSpPr/>
          <p:nvPr/>
        </p:nvSpPr>
        <p:spPr>
          <a:xfrm>
            <a:off x="10573425" y="2402088"/>
            <a:ext cx="994688" cy="3839960"/>
          </a:xfrm>
          <a:prstGeom prst="roundRect">
            <a:avLst>
              <a:gd name="adj" fmla="val 4908"/>
            </a:avLst>
          </a:prstGeom>
          <a:solidFill>
            <a:srgbClr val="00A3A1"/>
          </a:solidFill>
          <a:ln>
            <a:noFill/>
          </a:ln>
          <a:effectLst/>
        </p:spPr>
        <p:txBody>
          <a:bodyPr wrap="square" lIns="0" tIns="0" rIns="0" bIns="0" anchor="ctr">
            <a:noAutofit/>
          </a:bodyPr>
          <a:lstStyle/>
          <a:p>
            <a:pPr algn="ctr" eaLnBrk="0" fontAlgn="base" hangingPunct="0">
              <a:spcBef>
                <a:spcPct val="0"/>
              </a:spcBef>
              <a:spcAft>
                <a:spcPct val="0"/>
              </a:spcAft>
            </a:pP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06" name="Rectangle 18"/>
          <p:cNvSpPr>
            <a:spLocks noChangeArrowheads="1"/>
          </p:cNvSpPr>
          <p:nvPr/>
        </p:nvSpPr>
        <p:spPr bwMode="auto">
          <a:xfrm>
            <a:off x="10592221" y="2473000"/>
            <a:ext cx="945365"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高效决策</a:t>
            </a:r>
          </a:p>
        </p:txBody>
      </p:sp>
      <p:sp>
        <p:nvSpPr>
          <p:cNvPr id="308" name="Rounded Rectangle 307"/>
          <p:cNvSpPr/>
          <p:nvPr/>
        </p:nvSpPr>
        <p:spPr>
          <a:xfrm>
            <a:off x="10642121" y="3215282"/>
            <a:ext cx="855079" cy="745771"/>
          </a:xfrm>
          <a:prstGeom prst="roundRect">
            <a:avLst>
              <a:gd name="adj" fmla="val 490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客户机会</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方案决策</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合同审批</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322" name="Rounded Rectangle 321"/>
          <p:cNvSpPr/>
          <p:nvPr/>
        </p:nvSpPr>
        <p:spPr>
          <a:xfrm>
            <a:off x="10649753" y="4001516"/>
            <a:ext cx="855079" cy="899304"/>
          </a:xfrm>
          <a:prstGeom prst="roundRect">
            <a:avLst>
              <a:gd name="adj" fmla="val 490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定价决策</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产品组合</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p>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客户策略</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客户目标</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GB" sz="90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23" name="Rounded Rectangle 322"/>
          <p:cNvSpPr/>
          <p:nvPr/>
        </p:nvSpPr>
        <p:spPr>
          <a:xfrm>
            <a:off x="10649298" y="4939589"/>
            <a:ext cx="855079" cy="1233961"/>
          </a:xfrm>
          <a:prstGeom prst="roundRect">
            <a:avLst>
              <a:gd name="adj" fmla="val 490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风险决策</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风险审批</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GB" sz="900" dirty="0" err="1">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24" name="Rounded Rectangle 323"/>
          <p:cNvSpPr/>
          <p:nvPr/>
        </p:nvSpPr>
        <p:spPr>
          <a:xfrm>
            <a:off x="10642121" y="2713189"/>
            <a:ext cx="855079" cy="461630"/>
          </a:xfrm>
          <a:prstGeom prst="roundRect">
            <a:avLst>
              <a:gd name="adj" fmla="val 490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绩效计划</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联动计划</a:t>
            </a:r>
            <a:endPar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9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p>
        </p:txBody>
      </p:sp>
      <p:grpSp>
        <p:nvGrpSpPr>
          <p:cNvPr id="21" name="Group 94"/>
          <p:cNvGrpSpPr/>
          <p:nvPr/>
        </p:nvGrpSpPr>
        <p:grpSpPr>
          <a:xfrm>
            <a:off x="1075103" y="4355559"/>
            <a:ext cx="414009" cy="408991"/>
            <a:chOff x="4200525" y="4718050"/>
            <a:chExt cx="1077913" cy="1296988"/>
          </a:xfrm>
          <a:solidFill>
            <a:schemeClr val="bg1"/>
          </a:solidFill>
        </p:grpSpPr>
        <p:sp>
          <p:nvSpPr>
            <p:cNvPr id="22" name="Freeform 81"/>
            <p:cNvSpPr>
              <a:spLocks/>
            </p:cNvSpPr>
            <p:nvPr/>
          </p:nvSpPr>
          <p:spPr bwMode="auto">
            <a:xfrm>
              <a:off x="4200525" y="5024438"/>
              <a:ext cx="673100" cy="990600"/>
            </a:xfrm>
            <a:custGeom>
              <a:avLst/>
              <a:gdLst/>
              <a:ahLst/>
              <a:cxnLst>
                <a:cxn ang="0">
                  <a:pos x="298" y="273"/>
                </a:cxn>
                <a:cxn ang="0">
                  <a:pos x="298" y="72"/>
                </a:cxn>
                <a:cxn ang="0">
                  <a:pos x="375" y="150"/>
                </a:cxn>
                <a:cxn ang="0">
                  <a:pos x="404" y="202"/>
                </a:cxn>
                <a:cxn ang="0">
                  <a:pos x="426" y="243"/>
                </a:cxn>
                <a:cxn ang="0">
                  <a:pos x="446" y="250"/>
                </a:cxn>
                <a:cxn ang="0">
                  <a:pos x="470" y="238"/>
                </a:cxn>
                <a:cxn ang="0">
                  <a:pos x="475" y="205"/>
                </a:cxn>
                <a:cxn ang="0">
                  <a:pos x="462" y="177"/>
                </a:cxn>
                <a:cxn ang="0">
                  <a:pos x="361" y="37"/>
                </a:cxn>
                <a:cxn ang="0">
                  <a:pos x="267" y="0"/>
                </a:cxn>
                <a:cxn ang="0">
                  <a:pos x="106" y="1"/>
                </a:cxn>
                <a:cxn ang="0">
                  <a:pos x="20" y="57"/>
                </a:cxn>
                <a:cxn ang="0">
                  <a:pos x="9" y="161"/>
                </a:cxn>
                <a:cxn ang="0">
                  <a:pos x="73" y="211"/>
                </a:cxn>
                <a:cxn ang="0">
                  <a:pos x="83" y="214"/>
                </a:cxn>
                <a:cxn ang="0">
                  <a:pos x="145" y="221"/>
                </a:cxn>
                <a:cxn ang="0">
                  <a:pos x="179" y="219"/>
                </a:cxn>
                <a:cxn ang="0">
                  <a:pos x="167" y="157"/>
                </a:cxn>
                <a:cxn ang="0">
                  <a:pos x="131" y="157"/>
                </a:cxn>
                <a:cxn ang="0">
                  <a:pos x="76" y="142"/>
                </a:cxn>
                <a:cxn ang="0">
                  <a:pos x="67" y="132"/>
                </a:cxn>
                <a:cxn ang="0">
                  <a:pos x="81" y="82"/>
                </a:cxn>
                <a:cxn ang="0">
                  <a:pos x="81" y="137"/>
                </a:cxn>
                <a:cxn ang="0">
                  <a:pos x="133" y="149"/>
                </a:cxn>
                <a:cxn ang="0">
                  <a:pos x="252" y="96"/>
                </a:cxn>
                <a:cxn ang="0">
                  <a:pos x="223" y="278"/>
                </a:cxn>
                <a:cxn ang="0">
                  <a:pos x="180" y="271"/>
                </a:cxn>
                <a:cxn ang="0">
                  <a:pos x="120" y="229"/>
                </a:cxn>
                <a:cxn ang="0">
                  <a:pos x="81" y="222"/>
                </a:cxn>
                <a:cxn ang="0">
                  <a:pos x="81" y="305"/>
                </a:cxn>
                <a:cxn ang="0">
                  <a:pos x="131" y="706"/>
                </a:cxn>
                <a:cxn ang="0">
                  <a:pos x="180" y="336"/>
                </a:cxn>
                <a:cxn ang="0">
                  <a:pos x="199" y="657"/>
                </a:cxn>
                <a:cxn ang="0">
                  <a:pos x="298" y="657"/>
                </a:cxn>
                <a:cxn ang="0">
                  <a:pos x="238" y="442"/>
                </a:cxn>
              </a:cxnLst>
              <a:rect l="0" t="0" r="r" b="b"/>
              <a:pathLst>
                <a:path w="479" h="706">
                  <a:moveTo>
                    <a:pt x="260" y="336"/>
                  </a:moveTo>
                  <a:cubicBezTo>
                    <a:pt x="270" y="313"/>
                    <a:pt x="282" y="292"/>
                    <a:pt x="298" y="273"/>
                  </a:cubicBezTo>
                  <a:cubicBezTo>
                    <a:pt x="298" y="229"/>
                    <a:pt x="298" y="229"/>
                    <a:pt x="298" y="229"/>
                  </a:cubicBezTo>
                  <a:cubicBezTo>
                    <a:pt x="298" y="72"/>
                    <a:pt x="298" y="72"/>
                    <a:pt x="298" y="72"/>
                  </a:cubicBezTo>
                  <a:cubicBezTo>
                    <a:pt x="304" y="75"/>
                    <a:pt x="312" y="80"/>
                    <a:pt x="322" y="87"/>
                  </a:cubicBezTo>
                  <a:cubicBezTo>
                    <a:pt x="337" y="99"/>
                    <a:pt x="355" y="119"/>
                    <a:pt x="375" y="150"/>
                  </a:cubicBezTo>
                  <a:cubicBezTo>
                    <a:pt x="383" y="163"/>
                    <a:pt x="392" y="178"/>
                    <a:pt x="400" y="195"/>
                  </a:cubicBezTo>
                  <a:cubicBezTo>
                    <a:pt x="401" y="197"/>
                    <a:pt x="403" y="200"/>
                    <a:pt x="404" y="202"/>
                  </a:cubicBezTo>
                  <a:cubicBezTo>
                    <a:pt x="408" y="211"/>
                    <a:pt x="412" y="220"/>
                    <a:pt x="416" y="230"/>
                  </a:cubicBezTo>
                  <a:cubicBezTo>
                    <a:pt x="418" y="235"/>
                    <a:pt x="422" y="239"/>
                    <a:pt x="426" y="243"/>
                  </a:cubicBezTo>
                  <a:cubicBezTo>
                    <a:pt x="428" y="245"/>
                    <a:pt x="432" y="246"/>
                    <a:pt x="435" y="248"/>
                  </a:cubicBezTo>
                  <a:cubicBezTo>
                    <a:pt x="438" y="249"/>
                    <a:pt x="442" y="250"/>
                    <a:pt x="446" y="250"/>
                  </a:cubicBezTo>
                  <a:cubicBezTo>
                    <a:pt x="450" y="250"/>
                    <a:pt x="454" y="249"/>
                    <a:pt x="458" y="247"/>
                  </a:cubicBezTo>
                  <a:cubicBezTo>
                    <a:pt x="463" y="245"/>
                    <a:pt x="467" y="242"/>
                    <a:pt x="470" y="238"/>
                  </a:cubicBezTo>
                  <a:cubicBezTo>
                    <a:pt x="473" y="235"/>
                    <a:pt x="474" y="232"/>
                    <a:pt x="476" y="229"/>
                  </a:cubicBezTo>
                  <a:cubicBezTo>
                    <a:pt x="478" y="221"/>
                    <a:pt x="479" y="213"/>
                    <a:pt x="475" y="205"/>
                  </a:cubicBezTo>
                  <a:cubicBezTo>
                    <a:pt x="472" y="198"/>
                    <a:pt x="469" y="191"/>
                    <a:pt x="466" y="184"/>
                  </a:cubicBezTo>
                  <a:cubicBezTo>
                    <a:pt x="465" y="182"/>
                    <a:pt x="464" y="179"/>
                    <a:pt x="462" y="177"/>
                  </a:cubicBezTo>
                  <a:cubicBezTo>
                    <a:pt x="453" y="157"/>
                    <a:pt x="444" y="140"/>
                    <a:pt x="434" y="124"/>
                  </a:cubicBezTo>
                  <a:cubicBezTo>
                    <a:pt x="410" y="83"/>
                    <a:pt x="385" y="56"/>
                    <a:pt x="361" y="37"/>
                  </a:cubicBezTo>
                  <a:cubicBezTo>
                    <a:pt x="327" y="9"/>
                    <a:pt x="295" y="2"/>
                    <a:pt x="277" y="2"/>
                  </a:cubicBezTo>
                  <a:cubicBezTo>
                    <a:pt x="274" y="1"/>
                    <a:pt x="270" y="0"/>
                    <a:pt x="267" y="0"/>
                  </a:cubicBezTo>
                  <a:cubicBezTo>
                    <a:pt x="112" y="0"/>
                    <a:pt x="112" y="0"/>
                    <a:pt x="112" y="0"/>
                  </a:cubicBezTo>
                  <a:cubicBezTo>
                    <a:pt x="110" y="0"/>
                    <a:pt x="108" y="1"/>
                    <a:pt x="106" y="1"/>
                  </a:cubicBezTo>
                  <a:cubicBezTo>
                    <a:pt x="92" y="2"/>
                    <a:pt x="79" y="6"/>
                    <a:pt x="67" y="12"/>
                  </a:cubicBezTo>
                  <a:cubicBezTo>
                    <a:pt x="48" y="23"/>
                    <a:pt x="32" y="39"/>
                    <a:pt x="20" y="57"/>
                  </a:cubicBezTo>
                  <a:cubicBezTo>
                    <a:pt x="8" y="76"/>
                    <a:pt x="0" y="97"/>
                    <a:pt x="0" y="121"/>
                  </a:cubicBezTo>
                  <a:cubicBezTo>
                    <a:pt x="0" y="134"/>
                    <a:pt x="3" y="148"/>
                    <a:pt x="9" y="161"/>
                  </a:cubicBezTo>
                  <a:cubicBezTo>
                    <a:pt x="19" y="180"/>
                    <a:pt x="37" y="196"/>
                    <a:pt x="59" y="206"/>
                  </a:cubicBezTo>
                  <a:cubicBezTo>
                    <a:pt x="64" y="208"/>
                    <a:pt x="68" y="210"/>
                    <a:pt x="73" y="211"/>
                  </a:cubicBezTo>
                  <a:cubicBezTo>
                    <a:pt x="76" y="212"/>
                    <a:pt x="78" y="213"/>
                    <a:pt x="81" y="214"/>
                  </a:cubicBezTo>
                  <a:cubicBezTo>
                    <a:pt x="82" y="214"/>
                    <a:pt x="83" y="214"/>
                    <a:pt x="83" y="214"/>
                  </a:cubicBezTo>
                  <a:cubicBezTo>
                    <a:pt x="95" y="217"/>
                    <a:pt x="107" y="219"/>
                    <a:pt x="121" y="220"/>
                  </a:cubicBezTo>
                  <a:cubicBezTo>
                    <a:pt x="129" y="221"/>
                    <a:pt x="137" y="221"/>
                    <a:pt x="145" y="221"/>
                  </a:cubicBezTo>
                  <a:cubicBezTo>
                    <a:pt x="153" y="221"/>
                    <a:pt x="162" y="221"/>
                    <a:pt x="171" y="221"/>
                  </a:cubicBezTo>
                  <a:cubicBezTo>
                    <a:pt x="174" y="220"/>
                    <a:pt x="176" y="220"/>
                    <a:pt x="179" y="219"/>
                  </a:cubicBezTo>
                  <a:cubicBezTo>
                    <a:pt x="192" y="214"/>
                    <a:pt x="201" y="201"/>
                    <a:pt x="201" y="186"/>
                  </a:cubicBezTo>
                  <a:cubicBezTo>
                    <a:pt x="199" y="169"/>
                    <a:pt x="184" y="155"/>
                    <a:pt x="167" y="157"/>
                  </a:cubicBezTo>
                  <a:cubicBezTo>
                    <a:pt x="159" y="157"/>
                    <a:pt x="152" y="157"/>
                    <a:pt x="145" y="157"/>
                  </a:cubicBezTo>
                  <a:cubicBezTo>
                    <a:pt x="140" y="157"/>
                    <a:pt x="136" y="157"/>
                    <a:pt x="131" y="157"/>
                  </a:cubicBezTo>
                  <a:cubicBezTo>
                    <a:pt x="107" y="156"/>
                    <a:pt x="91" y="151"/>
                    <a:pt x="81" y="146"/>
                  </a:cubicBezTo>
                  <a:cubicBezTo>
                    <a:pt x="79" y="145"/>
                    <a:pt x="77" y="144"/>
                    <a:pt x="76" y="142"/>
                  </a:cubicBezTo>
                  <a:cubicBezTo>
                    <a:pt x="75" y="142"/>
                    <a:pt x="74" y="141"/>
                    <a:pt x="73" y="140"/>
                  </a:cubicBezTo>
                  <a:cubicBezTo>
                    <a:pt x="70" y="138"/>
                    <a:pt x="68" y="135"/>
                    <a:pt x="67" y="132"/>
                  </a:cubicBezTo>
                  <a:cubicBezTo>
                    <a:pt x="65" y="129"/>
                    <a:pt x="64" y="125"/>
                    <a:pt x="64" y="121"/>
                  </a:cubicBezTo>
                  <a:cubicBezTo>
                    <a:pt x="64" y="110"/>
                    <a:pt x="70" y="94"/>
                    <a:pt x="81" y="82"/>
                  </a:cubicBezTo>
                  <a:cubicBezTo>
                    <a:pt x="81" y="82"/>
                    <a:pt x="81" y="82"/>
                    <a:pt x="81" y="82"/>
                  </a:cubicBezTo>
                  <a:cubicBezTo>
                    <a:pt x="81" y="137"/>
                    <a:pt x="81" y="137"/>
                    <a:pt x="81" y="137"/>
                  </a:cubicBezTo>
                  <a:cubicBezTo>
                    <a:pt x="85" y="139"/>
                    <a:pt x="85" y="139"/>
                    <a:pt x="85" y="139"/>
                  </a:cubicBezTo>
                  <a:cubicBezTo>
                    <a:pt x="92" y="142"/>
                    <a:pt x="106" y="148"/>
                    <a:pt x="133" y="149"/>
                  </a:cubicBezTo>
                  <a:cubicBezTo>
                    <a:pt x="144" y="79"/>
                    <a:pt x="144" y="79"/>
                    <a:pt x="144" y="79"/>
                  </a:cubicBezTo>
                  <a:cubicBezTo>
                    <a:pt x="252" y="96"/>
                    <a:pt x="252" y="96"/>
                    <a:pt x="252" y="96"/>
                  </a:cubicBezTo>
                  <a:cubicBezTo>
                    <a:pt x="238" y="181"/>
                    <a:pt x="238" y="181"/>
                    <a:pt x="238" y="181"/>
                  </a:cubicBezTo>
                  <a:cubicBezTo>
                    <a:pt x="223" y="278"/>
                    <a:pt x="223" y="278"/>
                    <a:pt x="223" y="278"/>
                  </a:cubicBezTo>
                  <a:cubicBezTo>
                    <a:pt x="199" y="274"/>
                    <a:pt x="199" y="274"/>
                    <a:pt x="199" y="274"/>
                  </a:cubicBezTo>
                  <a:cubicBezTo>
                    <a:pt x="180" y="271"/>
                    <a:pt x="180" y="271"/>
                    <a:pt x="180" y="271"/>
                  </a:cubicBezTo>
                  <a:cubicBezTo>
                    <a:pt x="115" y="261"/>
                    <a:pt x="115" y="261"/>
                    <a:pt x="115" y="261"/>
                  </a:cubicBezTo>
                  <a:cubicBezTo>
                    <a:pt x="120" y="229"/>
                    <a:pt x="120" y="229"/>
                    <a:pt x="120" y="229"/>
                  </a:cubicBezTo>
                  <a:cubicBezTo>
                    <a:pt x="106" y="227"/>
                    <a:pt x="94" y="225"/>
                    <a:pt x="82" y="222"/>
                  </a:cubicBezTo>
                  <a:cubicBezTo>
                    <a:pt x="82" y="222"/>
                    <a:pt x="81" y="222"/>
                    <a:pt x="81" y="222"/>
                  </a:cubicBezTo>
                  <a:cubicBezTo>
                    <a:pt x="81" y="229"/>
                    <a:pt x="81" y="229"/>
                    <a:pt x="81" y="229"/>
                  </a:cubicBezTo>
                  <a:cubicBezTo>
                    <a:pt x="81" y="305"/>
                    <a:pt x="81" y="305"/>
                    <a:pt x="81" y="305"/>
                  </a:cubicBezTo>
                  <a:cubicBezTo>
                    <a:pt x="81" y="657"/>
                    <a:pt x="81" y="657"/>
                    <a:pt x="81" y="657"/>
                  </a:cubicBezTo>
                  <a:cubicBezTo>
                    <a:pt x="81" y="684"/>
                    <a:pt x="103" y="706"/>
                    <a:pt x="131" y="706"/>
                  </a:cubicBezTo>
                  <a:cubicBezTo>
                    <a:pt x="158" y="706"/>
                    <a:pt x="180" y="684"/>
                    <a:pt x="180" y="657"/>
                  </a:cubicBezTo>
                  <a:cubicBezTo>
                    <a:pt x="180" y="336"/>
                    <a:pt x="180" y="336"/>
                    <a:pt x="180" y="336"/>
                  </a:cubicBezTo>
                  <a:cubicBezTo>
                    <a:pt x="199" y="336"/>
                    <a:pt x="199" y="336"/>
                    <a:pt x="199" y="336"/>
                  </a:cubicBezTo>
                  <a:cubicBezTo>
                    <a:pt x="199" y="657"/>
                    <a:pt x="199" y="657"/>
                    <a:pt x="199" y="657"/>
                  </a:cubicBezTo>
                  <a:cubicBezTo>
                    <a:pt x="199" y="684"/>
                    <a:pt x="221" y="706"/>
                    <a:pt x="248" y="706"/>
                  </a:cubicBezTo>
                  <a:cubicBezTo>
                    <a:pt x="275" y="706"/>
                    <a:pt x="298" y="684"/>
                    <a:pt x="298" y="657"/>
                  </a:cubicBezTo>
                  <a:cubicBezTo>
                    <a:pt x="298" y="611"/>
                    <a:pt x="298" y="611"/>
                    <a:pt x="298" y="611"/>
                  </a:cubicBezTo>
                  <a:cubicBezTo>
                    <a:pt x="260" y="564"/>
                    <a:pt x="238" y="506"/>
                    <a:pt x="238" y="442"/>
                  </a:cubicBezTo>
                  <a:cubicBezTo>
                    <a:pt x="238" y="404"/>
                    <a:pt x="246" y="368"/>
                    <a:pt x="260" y="3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3" name="Freeform 82"/>
            <p:cNvSpPr>
              <a:spLocks/>
            </p:cNvSpPr>
            <p:nvPr/>
          </p:nvSpPr>
          <p:spPr bwMode="auto">
            <a:xfrm>
              <a:off x="4318000" y="4718050"/>
              <a:ext cx="277813" cy="276225"/>
            </a:xfrm>
            <a:custGeom>
              <a:avLst/>
              <a:gdLst/>
              <a:ahLst/>
              <a:cxnLst>
                <a:cxn ang="0">
                  <a:pos x="120" y="11"/>
                </a:cxn>
                <a:cxn ang="0">
                  <a:pos x="12" y="78"/>
                </a:cxn>
                <a:cxn ang="0">
                  <a:pos x="79" y="186"/>
                </a:cxn>
                <a:cxn ang="0">
                  <a:pos x="187" y="119"/>
                </a:cxn>
                <a:cxn ang="0">
                  <a:pos x="120" y="11"/>
                </a:cxn>
              </a:cxnLst>
              <a:rect l="0" t="0" r="r" b="b"/>
              <a:pathLst>
                <a:path w="198" h="197">
                  <a:moveTo>
                    <a:pt x="120" y="11"/>
                  </a:moveTo>
                  <a:cubicBezTo>
                    <a:pt x="71" y="0"/>
                    <a:pt x="23" y="30"/>
                    <a:pt x="12" y="78"/>
                  </a:cubicBezTo>
                  <a:cubicBezTo>
                    <a:pt x="0" y="126"/>
                    <a:pt x="30" y="175"/>
                    <a:pt x="79" y="186"/>
                  </a:cubicBezTo>
                  <a:cubicBezTo>
                    <a:pt x="127" y="197"/>
                    <a:pt x="176" y="167"/>
                    <a:pt x="187" y="119"/>
                  </a:cubicBezTo>
                  <a:cubicBezTo>
                    <a:pt x="198" y="71"/>
                    <a:pt x="168" y="22"/>
                    <a:pt x="120"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4" name="Freeform 83"/>
            <p:cNvSpPr>
              <a:spLocks/>
            </p:cNvSpPr>
            <p:nvPr/>
          </p:nvSpPr>
          <p:spPr bwMode="auto">
            <a:xfrm>
              <a:off x="4546600" y="5278438"/>
              <a:ext cx="731838" cy="731838"/>
            </a:xfrm>
            <a:custGeom>
              <a:avLst/>
              <a:gdLst/>
              <a:ahLst/>
              <a:cxnLst>
                <a:cxn ang="0">
                  <a:pos x="261" y="0"/>
                </a:cxn>
                <a:cxn ang="0">
                  <a:pos x="228" y="2"/>
                </a:cxn>
                <a:cxn ang="0">
                  <a:pos x="237" y="21"/>
                </a:cxn>
                <a:cxn ang="0">
                  <a:pos x="238" y="47"/>
                </a:cxn>
                <a:cxn ang="0">
                  <a:pos x="261" y="46"/>
                </a:cxn>
                <a:cxn ang="0">
                  <a:pos x="476" y="261"/>
                </a:cxn>
                <a:cxn ang="0">
                  <a:pos x="261" y="476"/>
                </a:cxn>
                <a:cxn ang="0">
                  <a:pos x="52" y="311"/>
                </a:cxn>
                <a:cxn ang="0">
                  <a:pos x="46" y="261"/>
                </a:cxn>
                <a:cxn ang="0">
                  <a:pos x="52" y="211"/>
                </a:cxn>
                <a:cxn ang="0">
                  <a:pos x="172" y="65"/>
                </a:cxn>
                <a:cxn ang="0">
                  <a:pos x="163" y="52"/>
                </a:cxn>
                <a:cxn ang="0">
                  <a:pos x="150" y="24"/>
                </a:cxn>
                <a:cxn ang="0">
                  <a:pos x="52" y="105"/>
                </a:cxn>
                <a:cxn ang="0">
                  <a:pos x="23" y="155"/>
                </a:cxn>
                <a:cxn ang="0">
                  <a:pos x="0" y="261"/>
                </a:cxn>
                <a:cxn ang="0">
                  <a:pos x="52" y="417"/>
                </a:cxn>
                <a:cxn ang="0">
                  <a:pos x="261" y="522"/>
                </a:cxn>
                <a:cxn ang="0">
                  <a:pos x="522" y="261"/>
                </a:cxn>
                <a:cxn ang="0">
                  <a:pos x="261" y="0"/>
                </a:cxn>
              </a:cxnLst>
              <a:rect l="0" t="0" r="r" b="b"/>
              <a:pathLst>
                <a:path w="522" h="522">
                  <a:moveTo>
                    <a:pt x="261" y="0"/>
                  </a:moveTo>
                  <a:cubicBezTo>
                    <a:pt x="250" y="0"/>
                    <a:pt x="239" y="1"/>
                    <a:pt x="228" y="2"/>
                  </a:cubicBezTo>
                  <a:cubicBezTo>
                    <a:pt x="231" y="8"/>
                    <a:pt x="234" y="14"/>
                    <a:pt x="237" y="21"/>
                  </a:cubicBezTo>
                  <a:cubicBezTo>
                    <a:pt x="240" y="29"/>
                    <a:pt x="241" y="38"/>
                    <a:pt x="238" y="47"/>
                  </a:cubicBezTo>
                  <a:cubicBezTo>
                    <a:pt x="246" y="46"/>
                    <a:pt x="253" y="46"/>
                    <a:pt x="261" y="46"/>
                  </a:cubicBezTo>
                  <a:cubicBezTo>
                    <a:pt x="380" y="46"/>
                    <a:pt x="476" y="142"/>
                    <a:pt x="476" y="261"/>
                  </a:cubicBezTo>
                  <a:cubicBezTo>
                    <a:pt x="476" y="380"/>
                    <a:pt x="380" y="476"/>
                    <a:pt x="261" y="476"/>
                  </a:cubicBezTo>
                  <a:cubicBezTo>
                    <a:pt x="159" y="476"/>
                    <a:pt x="74" y="406"/>
                    <a:pt x="52" y="311"/>
                  </a:cubicBezTo>
                  <a:cubicBezTo>
                    <a:pt x="48" y="295"/>
                    <a:pt x="46" y="278"/>
                    <a:pt x="46" y="261"/>
                  </a:cubicBezTo>
                  <a:cubicBezTo>
                    <a:pt x="46" y="244"/>
                    <a:pt x="48" y="227"/>
                    <a:pt x="52" y="211"/>
                  </a:cubicBezTo>
                  <a:cubicBezTo>
                    <a:pt x="67" y="146"/>
                    <a:pt x="112" y="92"/>
                    <a:pt x="172" y="65"/>
                  </a:cubicBezTo>
                  <a:cubicBezTo>
                    <a:pt x="168" y="61"/>
                    <a:pt x="165" y="57"/>
                    <a:pt x="163" y="52"/>
                  </a:cubicBezTo>
                  <a:cubicBezTo>
                    <a:pt x="159" y="42"/>
                    <a:pt x="155" y="33"/>
                    <a:pt x="150" y="24"/>
                  </a:cubicBezTo>
                  <a:cubicBezTo>
                    <a:pt x="111" y="43"/>
                    <a:pt x="77" y="71"/>
                    <a:pt x="52" y="105"/>
                  </a:cubicBezTo>
                  <a:cubicBezTo>
                    <a:pt x="40" y="120"/>
                    <a:pt x="30" y="137"/>
                    <a:pt x="23" y="155"/>
                  </a:cubicBezTo>
                  <a:cubicBezTo>
                    <a:pt x="8" y="187"/>
                    <a:pt x="0" y="223"/>
                    <a:pt x="0" y="261"/>
                  </a:cubicBezTo>
                  <a:cubicBezTo>
                    <a:pt x="0" y="319"/>
                    <a:pt x="19" y="373"/>
                    <a:pt x="52" y="417"/>
                  </a:cubicBezTo>
                  <a:cubicBezTo>
                    <a:pt x="99" y="481"/>
                    <a:pt x="175" y="522"/>
                    <a:pt x="261" y="522"/>
                  </a:cubicBezTo>
                  <a:cubicBezTo>
                    <a:pt x="405" y="522"/>
                    <a:pt x="522" y="405"/>
                    <a:pt x="522" y="261"/>
                  </a:cubicBezTo>
                  <a:cubicBezTo>
                    <a:pt x="522" y="117"/>
                    <a:pt x="405" y="0"/>
                    <a:pt x="26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5" name="Freeform 84"/>
            <p:cNvSpPr>
              <a:spLocks/>
            </p:cNvSpPr>
            <p:nvPr/>
          </p:nvSpPr>
          <p:spPr bwMode="auto">
            <a:xfrm>
              <a:off x="4716463" y="5707063"/>
              <a:ext cx="314325" cy="122238"/>
            </a:xfrm>
            <a:custGeom>
              <a:avLst/>
              <a:gdLst/>
              <a:ahLst/>
              <a:cxnLst>
                <a:cxn ang="0">
                  <a:pos x="112" y="41"/>
                </a:cxn>
                <a:cxn ang="0">
                  <a:pos x="41" y="0"/>
                </a:cxn>
                <a:cxn ang="0">
                  <a:pos x="0" y="87"/>
                </a:cxn>
                <a:cxn ang="0">
                  <a:pos x="224" y="87"/>
                </a:cxn>
                <a:cxn ang="0">
                  <a:pos x="182" y="0"/>
                </a:cxn>
                <a:cxn ang="0">
                  <a:pos x="112" y="41"/>
                </a:cxn>
              </a:cxnLst>
              <a:rect l="0" t="0" r="r" b="b"/>
              <a:pathLst>
                <a:path w="224" h="87">
                  <a:moveTo>
                    <a:pt x="112" y="41"/>
                  </a:moveTo>
                  <a:cubicBezTo>
                    <a:pt x="82" y="41"/>
                    <a:pt x="57" y="24"/>
                    <a:pt x="41" y="0"/>
                  </a:cubicBezTo>
                  <a:cubicBezTo>
                    <a:pt x="16" y="20"/>
                    <a:pt x="0" y="52"/>
                    <a:pt x="0" y="87"/>
                  </a:cubicBezTo>
                  <a:cubicBezTo>
                    <a:pt x="224" y="87"/>
                    <a:pt x="224" y="87"/>
                    <a:pt x="224" y="87"/>
                  </a:cubicBezTo>
                  <a:cubicBezTo>
                    <a:pt x="224" y="52"/>
                    <a:pt x="207" y="20"/>
                    <a:pt x="182" y="0"/>
                  </a:cubicBezTo>
                  <a:cubicBezTo>
                    <a:pt x="167" y="24"/>
                    <a:pt x="141" y="41"/>
                    <a:pt x="112"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6" name="Oval 85"/>
            <p:cNvSpPr>
              <a:spLocks noChangeArrowheads="1"/>
            </p:cNvSpPr>
            <p:nvPr/>
          </p:nvSpPr>
          <p:spPr bwMode="auto">
            <a:xfrm>
              <a:off x="4772025" y="5513388"/>
              <a:ext cx="200025" cy="2286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7" name="Freeform 86"/>
            <p:cNvSpPr>
              <a:spLocks/>
            </p:cNvSpPr>
            <p:nvPr/>
          </p:nvSpPr>
          <p:spPr bwMode="auto">
            <a:xfrm>
              <a:off x="4981575" y="5575300"/>
              <a:ext cx="155575" cy="109538"/>
            </a:xfrm>
            <a:custGeom>
              <a:avLst/>
              <a:gdLst/>
              <a:ahLst/>
              <a:cxnLst>
                <a:cxn ang="0">
                  <a:pos x="75" y="0"/>
                </a:cxn>
                <a:cxn ang="0">
                  <a:pos x="12" y="37"/>
                </a:cxn>
                <a:cxn ang="0">
                  <a:pos x="8" y="37"/>
                </a:cxn>
                <a:cxn ang="0">
                  <a:pos x="8" y="37"/>
                </a:cxn>
                <a:cxn ang="0">
                  <a:pos x="0" y="78"/>
                </a:cxn>
                <a:cxn ang="0">
                  <a:pos x="111" y="78"/>
                </a:cxn>
                <a:cxn ang="0">
                  <a:pos x="75" y="0"/>
                </a:cxn>
              </a:cxnLst>
              <a:rect l="0" t="0" r="r" b="b"/>
              <a:pathLst>
                <a:path w="111" h="78">
                  <a:moveTo>
                    <a:pt x="75" y="0"/>
                  </a:moveTo>
                  <a:cubicBezTo>
                    <a:pt x="61" y="22"/>
                    <a:pt x="38" y="37"/>
                    <a:pt x="12" y="37"/>
                  </a:cubicBezTo>
                  <a:cubicBezTo>
                    <a:pt x="11" y="37"/>
                    <a:pt x="10" y="37"/>
                    <a:pt x="8" y="37"/>
                  </a:cubicBezTo>
                  <a:cubicBezTo>
                    <a:pt x="8" y="37"/>
                    <a:pt x="8" y="37"/>
                    <a:pt x="8" y="37"/>
                  </a:cubicBezTo>
                  <a:cubicBezTo>
                    <a:pt x="8" y="51"/>
                    <a:pt x="5" y="65"/>
                    <a:pt x="0" y="78"/>
                  </a:cubicBezTo>
                  <a:cubicBezTo>
                    <a:pt x="111" y="78"/>
                    <a:pt x="111" y="78"/>
                    <a:pt x="111" y="78"/>
                  </a:cubicBezTo>
                  <a:cubicBezTo>
                    <a:pt x="111" y="46"/>
                    <a:pt x="97" y="19"/>
                    <a:pt x="7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8" name="Freeform 87"/>
            <p:cNvSpPr>
              <a:spLocks/>
            </p:cNvSpPr>
            <p:nvPr/>
          </p:nvSpPr>
          <p:spPr bwMode="auto">
            <a:xfrm>
              <a:off x="4910138" y="5407025"/>
              <a:ext cx="176213" cy="201613"/>
            </a:xfrm>
            <a:custGeom>
              <a:avLst/>
              <a:gdLst/>
              <a:ahLst/>
              <a:cxnLst>
                <a:cxn ang="0">
                  <a:pos x="62" y="0"/>
                </a:cxn>
                <a:cxn ang="0">
                  <a:pos x="0" y="66"/>
                </a:cxn>
                <a:cxn ang="0">
                  <a:pos x="57" y="144"/>
                </a:cxn>
                <a:cxn ang="0">
                  <a:pos x="62" y="144"/>
                </a:cxn>
                <a:cxn ang="0">
                  <a:pos x="125" y="72"/>
                </a:cxn>
                <a:cxn ang="0">
                  <a:pos x="62" y="0"/>
                </a:cxn>
              </a:cxnLst>
              <a:rect l="0" t="0" r="r" b="b"/>
              <a:pathLst>
                <a:path w="125" h="144">
                  <a:moveTo>
                    <a:pt x="62" y="0"/>
                  </a:moveTo>
                  <a:cubicBezTo>
                    <a:pt x="29" y="0"/>
                    <a:pt x="2" y="29"/>
                    <a:pt x="0" y="66"/>
                  </a:cubicBezTo>
                  <a:cubicBezTo>
                    <a:pt x="30" y="78"/>
                    <a:pt x="52" y="108"/>
                    <a:pt x="57" y="144"/>
                  </a:cubicBezTo>
                  <a:cubicBezTo>
                    <a:pt x="59" y="144"/>
                    <a:pt x="60" y="144"/>
                    <a:pt x="62" y="144"/>
                  </a:cubicBezTo>
                  <a:cubicBezTo>
                    <a:pt x="97" y="144"/>
                    <a:pt x="125" y="112"/>
                    <a:pt x="125" y="72"/>
                  </a:cubicBezTo>
                  <a:cubicBezTo>
                    <a:pt x="125" y="32"/>
                    <a:pt x="97" y="0"/>
                    <a:pt x="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330" name="Rectangle 18"/>
          <p:cNvSpPr>
            <a:spLocks noChangeArrowheads="1"/>
          </p:cNvSpPr>
          <p:nvPr/>
        </p:nvSpPr>
        <p:spPr bwMode="auto">
          <a:xfrm>
            <a:off x="7310854" y="2512532"/>
            <a:ext cx="244500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100" b="1" dirty="0">
                <a:latin typeface="微软雅黑" panose="020B0503020204020204" pitchFamily="34" charset="-122"/>
                <a:ea typeface="微软雅黑" panose="020B0503020204020204" pitchFamily="34" charset="-122"/>
                <a:cs typeface="Arial Unicode MS" panose="020B0604020202020204" pitchFamily="34" charset="-122"/>
              </a:rPr>
              <a:t>融合化界面 精细化管理 协作化团队</a:t>
            </a:r>
            <a:endParaRPr lang="en-US" altLang="zh-CN" sz="1100" b="1"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2" name="Freeform 4"/>
          <p:cNvSpPr>
            <a:spLocks/>
          </p:cNvSpPr>
          <p:nvPr/>
        </p:nvSpPr>
        <p:spPr bwMode="blackWhite">
          <a:xfrm rot="3251802">
            <a:off x="4978784" y="1034682"/>
            <a:ext cx="900000" cy="900000"/>
          </a:xfrm>
          <a:custGeom>
            <a:avLst/>
            <a:gdLst>
              <a:gd name="T0" fmla="*/ 12250 w 1725"/>
              <a:gd name="T1" fmla="*/ 170401 h 1724"/>
              <a:gd name="T2" fmla="*/ 2450 w 1725"/>
              <a:gd name="T3" fmla="*/ 224583 h 1724"/>
              <a:gd name="T4" fmla="*/ 817 w 1725"/>
              <a:gd name="T5" fmla="*/ 280337 h 1724"/>
              <a:gd name="T6" fmla="*/ 7350 w 1725"/>
              <a:gd name="T7" fmla="*/ 336090 h 1724"/>
              <a:gd name="T8" fmla="*/ 24500 w 1725"/>
              <a:gd name="T9" fmla="*/ 387917 h 1724"/>
              <a:gd name="T10" fmla="*/ 49000 w 1725"/>
              <a:gd name="T11" fmla="*/ 433462 h 1724"/>
              <a:gd name="T12" fmla="*/ 79217 w 1725"/>
              <a:gd name="T13" fmla="*/ 471939 h 1724"/>
              <a:gd name="T14" fmla="*/ 115150 w 1725"/>
              <a:gd name="T15" fmla="*/ 500208 h 1724"/>
              <a:gd name="T16" fmla="*/ 155984 w 1725"/>
              <a:gd name="T17" fmla="*/ 517484 h 1724"/>
              <a:gd name="T18" fmla="*/ 197634 w 1725"/>
              <a:gd name="T19" fmla="*/ 523766 h 1724"/>
              <a:gd name="T20" fmla="*/ 240101 w 1725"/>
              <a:gd name="T21" fmla="*/ 517484 h 1724"/>
              <a:gd name="T22" fmla="*/ 280118 w 1725"/>
              <a:gd name="T23" fmla="*/ 500208 h 1724"/>
              <a:gd name="T24" fmla="*/ 316051 w 1725"/>
              <a:gd name="T25" fmla="*/ 471939 h 1724"/>
              <a:gd name="T26" fmla="*/ 347085 w 1725"/>
              <a:gd name="T27" fmla="*/ 433462 h 1724"/>
              <a:gd name="T28" fmla="*/ 371585 w 1725"/>
              <a:gd name="T29" fmla="*/ 387917 h 1724"/>
              <a:gd name="T30" fmla="*/ 387918 w 1725"/>
              <a:gd name="T31" fmla="*/ 336090 h 1724"/>
              <a:gd name="T32" fmla="*/ 395268 w 1725"/>
              <a:gd name="T33" fmla="*/ 280337 h 1724"/>
              <a:gd name="T34" fmla="*/ 393635 w 1725"/>
              <a:gd name="T35" fmla="*/ 223798 h 1724"/>
              <a:gd name="T36" fmla="*/ 383018 w 1725"/>
              <a:gd name="T37" fmla="*/ 168830 h 1724"/>
              <a:gd name="T38" fmla="*/ 364235 w 1725"/>
              <a:gd name="T39" fmla="*/ 118574 h 1724"/>
              <a:gd name="T40" fmla="*/ 335651 w 1725"/>
              <a:gd name="T41" fmla="*/ 73814 h 1724"/>
              <a:gd name="T42" fmla="*/ 302168 w 1725"/>
              <a:gd name="T43" fmla="*/ 39263 h 1724"/>
              <a:gd name="T44" fmla="*/ 263784 w 1725"/>
              <a:gd name="T45" fmla="*/ 14135 h 1724"/>
              <a:gd name="T46" fmla="*/ 221317 w 1725"/>
              <a:gd name="T47" fmla="*/ 1571 h 1724"/>
              <a:gd name="T48" fmla="*/ 178034 w 1725"/>
              <a:gd name="T49" fmla="*/ 1571 h 1724"/>
              <a:gd name="T50" fmla="*/ 136384 w 1725"/>
              <a:gd name="T51" fmla="*/ 13349 h 1724"/>
              <a:gd name="T52" fmla="*/ 97184 w 1725"/>
              <a:gd name="T53" fmla="*/ 36907 h 1724"/>
              <a:gd name="T54" fmla="*/ 62884 w 1725"/>
              <a:gd name="T55" fmla="*/ 70673 h 1724"/>
              <a:gd name="T56" fmla="*/ 102900 w 1725"/>
              <a:gd name="T57" fmla="*/ 92660 h 1724"/>
              <a:gd name="T58" fmla="*/ 151901 w 1725"/>
              <a:gd name="T59" fmla="*/ 146843 h 1724"/>
              <a:gd name="T60" fmla="*/ 178034 w 1725"/>
              <a:gd name="T61" fmla="*/ 133494 h 1724"/>
              <a:gd name="T62" fmla="*/ 207434 w 1725"/>
              <a:gd name="T63" fmla="*/ 131138 h 1724"/>
              <a:gd name="T64" fmla="*/ 236018 w 1725"/>
              <a:gd name="T65" fmla="*/ 139776 h 1724"/>
              <a:gd name="T66" fmla="*/ 261334 w 1725"/>
              <a:gd name="T67" fmla="*/ 160978 h 1724"/>
              <a:gd name="T68" fmla="*/ 280934 w 1725"/>
              <a:gd name="T69" fmla="*/ 189247 h 1724"/>
              <a:gd name="T70" fmla="*/ 292368 w 1725"/>
              <a:gd name="T71" fmla="*/ 223798 h 1724"/>
              <a:gd name="T72" fmla="*/ 296451 w 1725"/>
              <a:gd name="T73" fmla="*/ 262276 h 1724"/>
              <a:gd name="T74" fmla="*/ 292368 w 1725"/>
              <a:gd name="T75" fmla="*/ 301538 h 1724"/>
              <a:gd name="T76" fmla="*/ 278484 w 1725"/>
              <a:gd name="T77" fmla="*/ 336875 h 1724"/>
              <a:gd name="T78" fmla="*/ 258884 w 1725"/>
              <a:gd name="T79" fmla="*/ 365144 h 1724"/>
              <a:gd name="T80" fmla="*/ 232751 w 1725"/>
              <a:gd name="T81" fmla="*/ 385561 h 1724"/>
              <a:gd name="T82" fmla="*/ 202534 w 1725"/>
              <a:gd name="T83" fmla="*/ 392628 h 1724"/>
              <a:gd name="T84" fmla="*/ 173134 w 1725"/>
              <a:gd name="T85" fmla="*/ 388702 h 1724"/>
              <a:gd name="T86" fmla="*/ 145367 w 1725"/>
              <a:gd name="T87" fmla="*/ 373782 h 1724"/>
              <a:gd name="T88" fmla="*/ 123317 w 1725"/>
              <a:gd name="T89" fmla="*/ 347869 h 1724"/>
              <a:gd name="T90" fmla="*/ 106984 w 1725"/>
              <a:gd name="T91" fmla="*/ 313317 h 1724"/>
              <a:gd name="T92" fmla="*/ 99634 w 1725"/>
              <a:gd name="T93" fmla="*/ 274840 h 1724"/>
              <a:gd name="T94" fmla="*/ 101267 w 1725"/>
              <a:gd name="T95" fmla="*/ 237147 h 1724"/>
              <a:gd name="T96" fmla="*/ 110250 w 1725"/>
              <a:gd name="T97" fmla="*/ 201026 h 1724"/>
              <a:gd name="T98" fmla="*/ 128217 w 1725"/>
              <a:gd name="T99" fmla="*/ 170401 h 1724"/>
              <a:gd name="T100" fmla="*/ 65334 w 1725"/>
              <a:gd name="T101" fmla="*/ 106795 h 1724"/>
              <a:gd name="T102" fmla="*/ 24500 w 1725"/>
              <a:gd name="T103" fmla="*/ 136635 h 172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25"/>
              <a:gd name="T157" fmla="*/ 0 h 1724"/>
              <a:gd name="T158" fmla="*/ 1725 w 1725"/>
              <a:gd name="T159" fmla="*/ 1724 h 172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25" h="1724">
                <a:moveTo>
                  <a:pt x="106" y="450"/>
                </a:moveTo>
                <a:lnTo>
                  <a:pt x="78" y="504"/>
                </a:lnTo>
                <a:lnTo>
                  <a:pt x="54" y="561"/>
                </a:lnTo>
                <a:lnTo>
                  <a:pt x="35" y="619"/>
                </a:lnTo>
                <a:lnTo>
                  <a:pt x="19" y="678"/>
                </a:lnTo>
                <a:lnTo>
                  <a:pt x="9" y="739"/>
                </a:lnTo>
                <a:lnTo>
                  <a:pt x="2" y="800"/>
                </a:lnTo>
                <a:lnTo>
                  <a:pt x="0" y="861"/>
                </a:lnTo>
                <a:lnTo>
                  <a:pt x="2" y="923"/>
                </a:lnTo>
                <a:lnTo>
                  <a:pt x="9" y="984"/>
                </a:lnTo>
                <a:lnTo>
                  <a:pt x="21" y="1045"/>
                </a:lnTo>
                <a:lnTo>
                  <a:pt x="35" y="1105"/>
                </a:lnTo>
                <a:lnTo>
                  <a:pt x="55" y="1162"/>
                </a:lnTo>
                <a:lnTo>
                  <a:pt x="78" y="1220"/>
                </a:lnTo>
                <a:lnTo>
                  <a:pt x="106" y="1275"/>
                </a:lnTo>
                <a:lnTo>
                  <a:pt x="137" y="1328"/>
                </a:lnTo>
                <a:lnTo>
                  <a:pt x="172" y="1378"/>
                </a:lnTo>
                <a:lnTo>
                  <a:pt x="211" y="1426"/>
                </a:lnTo>
                <a:lnTo>
                  <a:pt x="253" y="1471"/>
                </a:lnTo>
                <a:lnTo>
                  <a:pt x="298" y="1513"/>
                </a:lnTo>
                <a:lnTo>
                  <a:pt x="346" y="1552"/>
                </a:lnTo>
                <a:lnTo>
                  <a:pt x="396" y="1586"/>
                </a:lnTo>
                <a:lnTo>
                  <a:pt x="449" y="1618"/>
                </a:lnTo>
                <a:lnTo>
                  <a:pt x="504" y="1646"/>
                </a:lnTo>
                <a:lnTo>
                  <a:pt x="561" y="1669"/>
                </a:lnTo>
                <a:lnTo>
                  <a:pt x="619" y="1689"/>
                </a:lnTo>
                <a:lnTo>
                  <a:pt x="679" y="1703"/>
                </a:lnTo>
                <a:lnTo>
                  <a:pt x="740" y="1715"/>
                </a:lnTo>
                <a:lnTo>
                  <a:pt x="801" y="1721"/>
                </a:lnTo>
                <a:lnTo>
                  <a:pt x="862" y="1723"/>
                </a:lnTo>
                <a:lnTo>
                  <a:pt x="924" y="1721"/>
                </a:lnTo>
                <a:lnTo>
                  <a:pt x="985" y="1715"/>
                </a:lnTo>
                <a:lnTo>
                  <a:pt x="1046" y="1703"/>
                </a:lnTo>
                <a:lnTo>
                  <a:pt x="1105" y="1689"/>
                </a:lnTo>
                <a:lnTo>
                  <a:pt x="1163" y="1669"/>
                </a:lnTo>
                <a:lnTo>
                  <a:pt x="1220" y="1646"/>
                </a:lnTo>
                <a:lnTo>
                  <a:pt x="1276" y="1618"/>
                </a:lnTo>
                <a:lnTo>
                  <a:pt x="1329" y="1586"/>
                </a:lnTo>
                <a:lnTo>
                  <a:pt x="1379" y="1552"/>
                </a:lnTo>
                <a:lnTo>
                  <a:pt x="1427" y="1513"/>
                </a:lnTo>
                <a:lnTo>
                  <a:pt x="1472" y="1471"/>
                </a:lnTo>
                <a:lnTo>
                  <a:pt x="1514" y="1426"/>
                </a:lnTo>
                <a:lnTo>
                  <a:pt x="1553" y="1378"/>
                </a:lnTo>
                <a:lnTo>
                  <a:pt x="1587" y="1328"/>
                </a:lnTo>
                <a:lnTo>
                  <a:pt x="1619" y="1275"/>
                </a:lnTo>
                <a:lnTo>
                  <a:pt x="1647" y="1220"/>
                </a:lnTo>
                <a:lnTo>
                  <a:pt x="1670" y="1162"/>
                </a:lnTo>
                <a:lnTo>
                  <a:pt x="1689" y="1105"/>
                </a:lnTo>
                <a:lnTo>
                  <a:pt x="1704" y="1045"/>
                </a:lnTo>
                <a:lnTo>
                  <a:pt x="1716" y="984"/>
                </a:lnTo>
                <a:lnTo>
                  <a:pt x="1722" y="923"/>
                </a:lnTo>
                <a:lnTo>
                  <a:pt x="1724" y="861"/>
                </a:lnTo>
                <a:lnTo>
                  <a:pt x="1722" y="799"/>
                </a:lnTo>
                <a:lnTo>
                  <a:pt x="1715" y="737"/>
                </a:lnTo>
                <a:lnTo>
                  <a:pt x="1704" y="675"/>
                </a:lnTo>
                <a:lnTo>
                  <a:pt x="1688" y="615"/>
                </a:lnTo>
                <a:lnTo>
                  <a:pt x="1668" y="555"/>
                </a:lnTo>
                <a:lnTo>
                  <a:pt x="1643" y="498"/>
                </a:lnTo>
                <a:lnTo>
                  <a:pt x="1616" y="442"/>
                </a:lnTo>
                <a:lnTo>
                  <a:pt x="1583" y="389"/>
                </a:lnTo>
                <a:lnTo>
                  <a:pt x="1547" y="337"/>
                </a:lnTo>
                <a:lnTo>
                  <a:pt x="1507" y="289"/>
                </a:lnTo>
                <a:lnTo>
                  <a:pt x="1464" y="244"/>
                </a:lnTo>
                <a:lnTo>
                  <a:pt x="1417" y="201"/>
                </a:lnTo>
                <a:lnTo>
                  <a:pt x="1367" y="163"/>
                </a:lnTo>
                <a:lnTo>
                  <a:pt x="1316" y="129"/>
                </a:lnTo>
                <a:lnTo>
                  <a:pt x="1262" y="98"/>
                </a:lnTo>
                <a:lnTo>
                  <a:pt x="1205" y="70"/>
                </a:lnTo>
                <a:lnTo>
                  <a:pt x="1147" y="47"/>
                </a:lnTo>
                <a:lnTo>
                  <a:pt x="1087" y="29"/>
                </a:lnTo>
                <a:lnTo>
                  <a:pt x="1026" y="15"/>
                </a:lnTo>
                <a:lnTo>
                  <a:pt x="964" y="6"/>
                </a:lnTo>
                <a:lnTo>
                  <a:pt x="902" y="0"/>
                </a:lnTo>
                <a:lnTo>
                  <a:pt x="839" y="0"/>
                </a:lnTo>
                <a:lnTo>
                  <a:pt x="777" y="4"/>
                </a:lnTo>
                <a:lnTo>
                  <a:pt x="715" y="12"/>
                </a:lnTo>
                <a:lnTo>
                  <a:pt x="654" y="26"/>
                </a:lnTo>
                <a:lnTo>
                  <a:pt x="594" y="43"/>
                </a:lnTo>
                <a:lnTo>
                  <a:pt x="534" y="64"/>
                </a:lnTo>
                <a:lnTo>
                  <a:pt x="478" y="90"/>
                </a:lnTo>
                <a:lnTo>
                  <a:pt x="423" y="120"/>
                </a:lnTo>
                <a:lnTo>
                  <a:pt x="370" y="154"/>
                </a:lnTo>
                <a:lnTo>
                  <a:pt x="321" y="191"/>
                </a:lnTo>
                <a:lnTo>
                  <a:pt x="273" y="232"/>
                </a:lnTo>
                <a:lnTo>
                  <a:pt x="229" y="277"/>
                </a:lnTo>
                <a:lnTo>
                  <a:pt x="188" y="324"/>
                </a:lnTo>
                <a:lnTo>
                  <a:pt x="447" y="304"/>
                </a:lnTo>
                <a:lnTo>
                  <a:pt x="591" y="532"/>
                </a:lnTo>
                <a:lnTo>
                  <a:pt x="624" y="507"/>
                </a:lnTo>
                <a:lnTo>
                  <a:pt x="660" y="484"/>
                </a:lnTo>
                <a:lnTo>
                  <a:pt x="697" y="466"/>
                </a:lnTo>
                <a:lnTo>
                  <a:pt x="738" y="451"/>
                </a:lnTo>
                <a:lnTo>
                  <a:pt x="778" y="440"/>
                </a:lnTo>
                <a:lnTo>
                  <a:pt x="821" y="433"/>
                </a:lnTo>
                <a:lnTo>
                  <a:pt x="863" y="431"/>
                </a:lnTo>
                <a:lnTo>
                  <a:pt x="904" y="432"/>
                </a:lnTo>
                <a:lnTo>
                  <a:pt x="947" y="438"/>
                </a:lnTo>
                <a:lnTo>
                  <a:pt x="988" y="448"/>
                </a:lnTo>
                <a:lnTo>
                  <a:pt x="1027" y="462"/>
                </a:lnTo>
                <a:lnTo>
                  <a:pt x="1066" y="481"/>
                </a:lnTo>
                <a:lnTo>
                  <a:pt x="1103" y="502"/>
                </a:lnTo>
                <a:lnTo>
                  <a:pt x="1137" y="528"/>
                </a:lnTo>
                <a:lnTo>
                  <a:pt x="1169" y="555"/>
                </a:lnTo>
                <a:lnTo>
                  <a:pt x="1196" y="587"/>
                </a:lnTo>
                <a:lnTo>
                  <a:pt x="1222" y="621"/>
                </a:lnTo>
                <a:lnTo>
                  <a:pt x="1243" y="658"/>
                </a:lnTo>
                <a:lnTo>
                  <a:pt x="1262" y="696"/>
                </a:lnTo>
                <a:lnTo>
                  <a:pt x="1276" y="736"/>
                </a:lnTo>
                <a:lnTo>
                  <a:pt x="1286" y="777"/>
                </a:lnTo>
                <a:lnTo>
                  <a:pt x="1292" y="820"/>
                </a:lnTo>
                <a:lnTo>
                  <a:pt x="1293" y="861"/>
                </a:lnTo>
                <a:lnTo>
                  <a:pt x="1291" y="905"/>
                </a:lnTo>
                <a:lnTo>
                  <a:pt x="1285" y="948"/>
                </a:lnTo>
                <a:lnTo>
                  <a:pt x="1273" y="991"/>
                </a:lnTo>
                <a:lnTo>
                  <a:pt x="1258" y="1031"/>
                </a:lnTo>
                <a:lnTo>
                  <a:pt x="1239" y="1070"/>
                </a:lnTo>
                <a:lnTo>
                  <a:pt x="1216" y="1108"/>
                </a:lnTo>
                <a:lnTo>
                  <a:pt x="1189" y="1143"/>
                </a:lnTo>
                <a:lnTo>
                  <a:pt x="1160" y="1174"/>
                </a:lnTo>
                <a:lnTo>
                  <a:pt x="1126" y="1202"/>
                </a:lnTo>
                <a:lnTo>
                  <a:pt x="1091" y="1228"/>
                </a:lnTo>
                <a:lnTo>
                  <a:pt x="1053" y="1248"/>
                </a:lnTo>
                <a:lnTo>
                  <a:pt x="1012" y="1266"/>
                </a:lnTo>
                <a:lnTo>
                  <a:pt x="970" y="1278"/>
                </a:lnTo>
                <a:lnTo>
                  <a:pt x="927" y="1287"/>
                </a:lnTo>
                <a:lnTo>
                  <a:pt x="884" y="1292"/>
                </a:lnTo>
                <a:lnTo>
                  <a:pt x="840" y="1292"/>
                </a:lnTo>
                <a:lnTo>
                  <a:pt x="797" y="1287"/>
                </a:lnTo>
                <a:lnTo>
                  <a:pt x="754" y="1278"/>
                </a:lnTo>
                <a:lnTo>
                  <a:pt x="712" y="1266"/>
                </a:lnTo>
                <a:lnTo>
                  <a:pt x="672" y="1248"/>
                </a:lnTo>
                <a:lnTo>
                  <a:pt x="634" y="1228"/>
                </a:lnTo>
                <a:lnTo>
                  <a:pt x="599" y="1202"/>
                </a:lnTo>
                <a:lnTo>
                  <a:pt x="565" y="1174"/>
                </a:lnTo>
                <a:lnTo>
                  <a:pt x="535" y="1143"/>
                </a:lnTo>
                <a:lnTo>
                  <a:pt x="509" y="1108"/>
                </a:lnTo>
                <a:lnTo>
                  <a:pt x="485" y="1070"/>
                </a:lnTo>
                <a:lnTo>
                  <a:pt x="466" y="1031"/>
                </a:lnTo>
                <a:lnTo>
                  <a:pt x="452" y="991"/>
                </a:lnTo>
                <a:lnTo>
                  <a:pt x="440" y="948"/>
                </a:lnTo>
                <a:lnTo>
                  <a:pt x="433" y="905"/>
                </a:lnTo>
                <a:lnTo>
                  <a:pt x="431" y="861"/>
                </a:lnTo>
                <a:lnTo>
                  <a:pt x="435" y="820"/>
                </a:lnTo>
                <a:lnTo>
                  <a:pt x="442" y="779"/>
                </a:lnTo>
                <a:lnTo>
                  <a:pt x="452" y="739"/>
                </a:lnTo>
                <a:lnTo>
                  <a:pt x="465" y="699"/>
                </a:lnTo>
                <a:lnTo>
                  <a:pt x="481" y="661"/>
                </a:lnTo>
                <a:lnTo>
                  <a:pt x="501" y="624"/>
                </a:lnTo>
                <a:lnTo>
                  <a:pt x="623" y="670"/>
                </a:lnTo>
                <a:lnTo>
                  <a:pt x="560" y="559"/>
                </a:lnTo>
                <a:lnTo>
                  <a:pt x="494" y="447"/>
                </a:lnTo>
                <a:lnTo>
                  <a:pt x="426" y="339"/>
                </a:lnTo>
                <a:lnTo>
                  <a:pt x="285" y="350"/>
                </a:lnTo>
                <a:lnTo>
                  <a:pt x="146" y="365"/>
                </a:lnTo>
                <a:lnTo>
                  <a:pt x="6" y="382"/>
                </a:lnTo>
                <a:lnTo>
                  <a:pt x="106" y="450"/>
                </a:lnTo>
              </a:path>
            </a:pathLst>
          </a:custGeom>
          <a:solidFill>
            <a:schemeClr val="accent6">
              <a:lumMod val="40000"/>
              <a:lumOff val="60000"/>
            </a:schemeClr>
          </a:solidFill>
          <a:ln>
            <a:noFill/>
          </a:ln>
        </p:spPr>
        <p:txBody>
          <a:bodyPr/>
          <a:lstStyle/>
          <a:p>
            <a:pPr>
              <a:defRPr/>
            </a:pPr>
            <a:endParaRPr lang="en-US" sz="1200" ker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56" name="Freeform 4"/>
          <p:cNvSpPr>
            <a:spLocks/>
          </p:cNvSpPr>
          <p:nvPr/>
        </p:nvSpPr>
        <p:spPr bwMode="blackWhite">
          <a:xfrm rot="6550311">
            <a:off x="5358360" y="1489216"/>
            <a:ext cx="900000" cy="900000"/>
          </a:xfrm>
          <a:custGeom>
            <a:avLst/>
            <a:gdLst>
              <a:gd name="T0" fmla="*/ 12250 w 1725"/>
              <a:gd name="T1" fmla="*/ 170401 h 1724"/>
              <a:gd name="T2" fmla="*/ 2450 w 1725"/>
              <a:gd name="T3" fmla="*/ 224583 h 1724"/>
              <a:gd name="T4" fmla="*/ 817 w 1725"/>
              <a:gd name="T5" fmla="*/ 280337 h 1724"/>
              <a:gd name="T6" fmla="*/ 7350 w 1725"/>
              <a:gd name="T7" fmla="*/ 336090 h 1724"/>
              <a:gd name="T8" fmla="*/ 24500 w 1725"/>
              <a:gd name="T9" fmla="*/ 387917 h 1724"/>
              <a:gd name="T10" fmla="*/ 49000 w 1725"/>
              <a:gd name="T11" fmla="*/ 433462 h 1724"/>
              <a:gd name="T12" fmla="*/ 79217 w 1725"/>
              <a:gd name="T13" fmla="*/ 471939 h 1724"/>
              <a:gd name="T14" fmla="*/ 115150 w 1725"/>
              <a:gd name="T15" fmla="*/ 500208 h 1724"/>
              <a:gd name="T16" fmla="*/ 155984 w 1725"/>
              <a:gd name="T17" fmla="*/ 517484 h 1724"/>
              <a:gd name="T18" fmla="*/ 197634 w 1725"/>
              <a:gd name="T19" fmla="*/ 523766 h 1724"/>
              <a:gd name="T20" fmla="*/ 240101 w 1725"/>
              <a:gd name="T21" fmla="*/ 517484 h 1724"/>
              <a:gd name="T22" fmla="*/ 280118 w 1725"/>
              <a:gd name="T23" fmla="*/ 500208 h 1724"/>
              <a:gd name="T24" fmla="*/ 316051 w 1725"/>
              <a:gd name="T25" fmla="*/ 471939 h 1724"/>
              <a:gd name="T26" fmla="*/ 347085 w 1725"/>
              <a:gd name="T27" fmla="*/ 433462 h 1724"/>
              <a:gd name="T28" fmla="*/ 371585 w 1725"/>
              <a:gd name="T29" fmla="*/ 387917 h 1724"/>
              <a:gd name="T30" fmla="*/ 387918 w 1725"/>
              <a:gd name="T31" fmla="*/ 336090 h 1724"/>
              <a:gd name="T32" fmla="*/ 395268 w 1725"/>
              <a:gd name="T33" fmla="*/ 280337 h 1724"/>
              <a:gd name="T34" fmla="*/ 393635 w 1725"/>
              <a:gd name="T35" fmla="*/ 223798 h 1724"/>
              <a:gd name="T36" fmla="*/ 383018 w 1725"/>
              <a:gd name="T37" fmla="*/ 168830 h 1724"/>
              <a:gd name="T38" fmla="*/ 364235 w 1725"/>
              <a:gd name="T39" fmla="*/ 118574 h 1724"/>
              <a:gd name="T40" fmla="*/ 335651 w 1725"/>
              <a:gd name="T41" fmla="*/ 73814 h 1724"/>
              <a:gd name="T42" fmla="*/ 302168 w 1725"/>
              <a:gd name="T43" fmla="*/ 39263 h 1724"/>
              <a:gd name="T44" fmla="*/ 263784 w 1725"/>
              <a:gd name="T45" fmla="*/ 14135 h 1724"/>
              <a:gd name="T46" fmla="*/ 221317 w 1725"/>
              <a:gd name="T47" fmla="*/ 1571 h 1724"/>
              <a:gd name="T48" fmla="*/ 178034 w 1725"/>
              <a:gd name="T49" fmla="*/ 1571 h 1724"/>
              <a:gd name="T50" fmla="*/ 136384 w 1725"/>
              <a:gd name="T51" fmla="*/ 13349 h 1724"/>
              <a:gd name="T52" fmla="*/ 97184 w 1725"/>
              <a:gd name="T53" fmla="*/ 36907 h 1724"/>
              <a:gd name="T54" fmla="*/ 62884 w 1725"/>
              <a:gd name="T55" fmla="*/ 70673 h 1724"/>
              <a:gd name="T56" fmla="*/ 102900 w 1725"/>
              <a:gd name="T57" fmla="*/ 92660 h 1724"/>
              <a:gd name="T58" fmla="*/ 151901 w 1725"/>
              <a:gd name="T59" fmla="*/ 146843 h 1724"/>
              <a:gd name="T60" fmla="*/ 178034 w 1725"/>
              <a:gd name="T61" fmla="*/ 133494 h 1724"/>
              <a:gd name="T62" fmla="*/ 207434 w 1725"/>
              <a:gd name="T63" fmla="*/ 131138 h 1724"/>
              <a:gd name="T64" fmla="*/ 236018 w 1725"/>
              <a:gd name="T65" fmla="*/ 139776 h 1724"/>
              <a:gd name="T66" fmla="*/ 261334 w 1725"/>
              <a:gd name="T67" fmla="*/ 160978 h 1724"/>
              <a:gd name="T68" fmla="*/ 280934 w 1725"/>
              <a:gd name="T69" fmla="*/ 189247 h 1724"/>
              <a:gd name="T70" fmla="*/ 292368 w 1725"/>
              <a:gd name="T71" fmla="*/ 223798 h 1724"/>
              <a:gd name="T72" fmla="*/ 296451 w 1725"/>
              <a:gd name="T73" fmla="*/ 262276 h 1724"/>
              <a:gd name="T74" fmla="*/ 292368 w 1725"/>
              <a:gd name="T75" fmla="*/ 301538 h 1724"/>
              <a:gd name="T76" fmla="*/ 278484 w 1725"/>
              <a:gd name="T77" fmla="*/ 336875 h 1724"/>
              <a:gd name="T78" fmla="*/ 258884 w 1725"/>
              <a:gd name="T79" fmla="*/ 365144 h 1724"/>
              <a:gd name="T80" fmla="*/ 232751 w 1725"/>
              <a:gd name="T81" fmla="*/ 385561 h 1724"/>
              <a:gd name="T82" fmla="*/ 202534 w 1725"/>
              <a:gd name="T83" fmla="*/ 392628 h 1724"/>
              <a:gd name="T84" fmla="*/ 173134 w 1725"/>
              <a:gd name="T85" fmla="*/ 388702 h 1724"/>
              <a:gd name="T86" fmla="*/ 145367 w 1725"/>
              <a:gd name="T87" fmla="*/ 373782 h 1724"/>
              <a:gd name="T88" fmla="*/ 123317 w 1725"/>
              <a:gd name="T89" fmla="*/ 347869 h 1724"/>
              <a:gd name="T90" fmla="*/ 106984 w 1725"/>
              <a:gd name="T91" fmla="*/ 313317 h 1724"/>
              <a:gd name="T92" fmla="*/ 99634 w 1725"/>
              <a:gd name="T93" fmla="*/ 274840 h 1724"/>
              <a:gd name="T94" fmla="*/ 101267 w 1725"/>
              <a:gd name="T95" fmla="*/ 237147 h 1724"/>
              <a:gd name="T96" fmla="*/ 110250 w 1725"/>
              <a:gd name="T97" fmla="*/ 201026 h 1724"/>
              <a:gd name="T98" fmla="*/ 128217 w 1725"/>
              <a:gd name="T99" fmla="*/ 170401 h 1724"/>
              <a:gd name="T100" fmla="*/ 65334 w 1725"/>
              <a:gd name="T101" fmla="*/ 106795 h 1724"/>
              <a:gd name="T102" fmla="*/ 24500 w 1725"/>
              <a:gd name="T103" fmla="*/ 136635 h 172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25"/>
              <a:gd name="T157" fmla="*/ 0 h 1724"/>
              <a:gd name="T158" fmla="*/ 1725 w 1725"/>
              <a:gd name="T159" fmla="*/ 1724 h 172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25" h="1724">
                <a:moveTo>
                  <a:pt x="106" y="450"/>
                </a:moveTo>
                <a:lnTo>
                  <a:pt x="78" y="504"/>
                </a:lnTo>
                <a:lnTo>
                  <a:pt x="54" y="561"/>
                </a:lnTo>
                <a:lnTo>
                  <a:pt x="35" y="619"/>
                </a:lnTo>
                <a:lnTo>
                  <a:pt x="19" y="678"/>
                </a:lnTo>
                <a:lnTo>
                  <a:pt x="9" y="739"/>
                </a:lnTo>
                <a:lnTo>
                  <a:pt x="2" y="800"/>
                </a:lnTo>
                <a:lnTo>
                  <a:pt x="0" y="861"/>
                </a:lnTo>
                <a:lnTo>
                  <a:pt x="2" y="923"/>
                </a:lnTo>
                <a:lnTo>
                  <a:pt x="9" y="984"/>
                </a:lnTo>
                <a:lnTo>
                  <a:pt x="21" y="1045"/>
                </a:lnTo>
                <a:lnTo>
                  <a:pt x="35" y="1105"/>
                </a:lnTo>
                <a:lnTo>
                  <a:pt x="55" y="1162"/>
                </a:lnTo>
                <a:lnTo>
                  <a:pt x="78" y="1220"/>
                </a:lnTo>
                <a:lnTo>
                  <a:pt x="106" y="1275"/>
                </a:lnTo>
                <a:lnTo>
                  <a:pt x="137" y="1328"/>
                </a:lnTo>
                <a:lnTo>
                  <a:pt x="172" y="1378"/>
                </a:lnTo>
                <a:lnTo>
                  <a:pt x="211" y="1426"/>
                </a:lnTo>
                <a:lnTo>
                  <a:pt x="253" y="1471"/>
                </a:lnTo>
                <a:lnTo>
                  <a:pt x="298" y="1513"/>
                </a:lnTo>
                <a:lnTo>
                  <a:pt x="346" y="1552"/>
                </a:lnTo>
                <a:lnTo>
                  <a:pt x="396" y="1586"/>
                </a:lnTo>
                <a:lnTo>
                  <a:pt x="449" y="1618"/>
                </a:lnTo>
                <a:lnTo>
                  <a:pt x="504" y="1646"/>
                </a:lnTo>
                <a:lnTo>
                  <a:pt x="561" y="1669"/>
                </a:lnTo>
                <a:lnTo>
                  <a:pt x="619" y="1689"/>
                </a:lnTo>
                <a:lnTo>
                  <a:pt x="679" y="1703"/>
                </a:lnTo>
                <a:lnTo>
                  <a:pt x="740" y="1715"/>
                </a:lnTo>
                <a:lnTo>
                  <a:pt x="801" y="1721"/>
                </a:lnTo>
                <a:lnTo>
                  <a:pt x="862" y="1723"/>
                </a:lnTo>
                <a:lnTo>
                  <a:pt x="924" y="1721"/>
                </a:lnTo>
                <a:lnTo>
                  <a:pt x="985" y="1715"/>
                </a:lnTo>
                <a:lnTo>
                  <a:pt x="1046" y="1703"/>
                </a:lnTo>
                <a:lnTo>
                  <a:pt x="1105" y="1689"/>
                </a:lnTo>
                <a:lnTo>
                  <a:pt x="1163" y="1669"/>
                </a:lnTo>
                <a:lnTo>
                  <a:pt x="1220" y="1646"/>
                </a:lnTo>
                <a:lnTo>
                  <a:pt x="1276" y="1618"/>
                </a:lnTo>
                <a:lnTo>
                  <a:pt x="1329" y="1586"/>
                </a:lnTo>
                <a:lnTo>
                  <a:pt x="1379" y="1552"/>
                </a:lnTo>
                <a:lnTo>
                  <a:pt x="1427" y="1513"/>
                </a:lnTo>
                <a:lnTo>
                  <a:pt x="1472" y="1471"/>
                </a:lnTo>
                <a:lnTo>
                  <a:pt x="1514" y="1426"/>
                </a:lnTo>
                <a:lnTo>
                  <a:pt x="1553" y="1378"/>
                </a:lnTo>
                <a:lnTo>
                  <a:pt x="1587" y="1328"/>
                </a:lnTo>
                <a:lnTo>
                  <a:pt x="1619" y="1275"/>
                </a:lnTo>
                <a:lnTo>
                  <a:pt x="1647" y="1220"/>
                </a:lnTo>
                <a:lnTo>
                  <a:pt x="1670" y="1162"/>
                </a:lnTo>
                <a:lnTo>
                  <a:pt x="1689" y="1105"/>
                </a:lnTo>
                <a:lnTo>
                  <a:pt x="1704" y="1045"/>
                </a:lnTo>
                <a:lnTo>
                  <a:pt x="1716" y="984"/>
                </a:lnTo>
                <a:lnTo>
                  <a:pt x="1722" y="923"/>
                </a:lnTo>
                <a:lnTo>
                  <a:pt x="1724" y="861"/>
                </a:lnTo>
                <a:lnTo>
                  <a:pt x="1722" y="799"/>
                </a:lnTo>
                <a:lnTo>
                  <a:pt x="1715" y="737"/>
                </a:lnTo>
                <a:lnTo>
                  <a:pt x="1704" y="675"/>
                </a:lnTo>
                <a:lnTo>
                  <a:pt x="1688" y="615"/>
                </a:lnTo>
                <a:lnTo>
                  <a:pt x="1668" y="555"/>
                </a:lnTo>
                <a:lnTo>
                  <a:pt x="1643" y="498"/>
                </a:lnTo>
                <a:lnTo>
                  <a:pt x="1616" y="442"/>
                </a:lnTo>
                <a:lnTo>
                  <a:pt x="1583" y="389"/>
                </a:lnTo>
                <a:lnTo>
                  <a:pt x="1547" y="337"/>
                </a:lnTo>
                <a:lnTo>
                  <a:pt x="1507" y="289"/>
                </a:lnTo>
                <a:lnTo>
                  <a:pt x="1464" y="244"/>
                </a:lnTo>
                <a:lnTo>
                  <a:pt x="1417" y="201"/>
                </a:lnTo>
                <a:lnTo>
                  <a:pt x="1367" y="163"/>
                </a:lnTo>
                <a:lnTo>
                  <a:pt x="1316" y="129"/>
                </a:lnTo>
                <a:lnTo>
                  <a:pt x="1262" y="98"/>
                </a:lnTo>
                <a:lnTo>
                  <a:pt x="1205" y="70"/>
                </a:lnTo>
                <a:lnTo>
                  <a:pt x="1147" y="47"/>
                </a:lnTo>
                <a:lnTo>
                  <a:pt x="1087" y="29"/>
                </a:lnTo>
                <a:lnTo>
                  <a:pt x="1026" y="15"/>
                </a:lnTo>
                <a:lnTo>
                  <a:pt x="964" y="6"/>
                </a:lnTo>
                <a:lnTo>
                  <a:pt x="902" y="0"/>
                </a:lnTo>
                <a:lnTo>
                  <a:pt x="839" y="0"/>
                </a:lnTo>
                <a:lnTo>
                  <a:pt x="777" y="4"/>
                </a:lnTo>
                <a:lnTo>
                  <a:pt x="715" y="12"/>
                </a:lnTo>
                <a:lnTo>
                  <a:pt x="654" y="26"/>
                </a:lnTo>
                <a:lnTo>
                  <a:pt x="594" y="43"/>
                </a:lnTo>
                <a:lnTo>
                  <a:pt x="534" y="64"/>
                </a:lnTo>
                <a:lnTo>
                  <a:pt x="478" y="90"/>
                </a:lnTo>
                <a:lnTo>
                  <a:pt x="423" y="120"/>
                </a:lnTo>
                <a:lnTo>
                  <a:pt x="370" y="154"/>
                </a:lnTo>
                <a:lnTo>
                  <a:pt x="321" y="191"/>
                </a:lnTo>
                <a:lnTo>
                  <a:pt x="273" y="232"/>
                </a:lnTo>
                <a:lnTo>
                  <a:pt x="229" y="277"/>
                </a:lnTo>
                <a:lnTo>
                  <a:pt x="188" y="324"/>
                </a:lnTo>
                <a:lnTo>
                  <a:pt x="447" y="304"/>
                </a:lnTo>
                <a:lnTo>
                  <a:pt x="591" y="532"/>
                </a:lnTo>
                <a:lnTo>
                  <a:pt x="624" y="507"/>
                </a:lnTo>
                <a:lnTo>
                  <a:pt x="660" y="484"/>
                </a:lnTo>
                <a:lnTo>
                  <a:pt x="697" y="466"/>
                </a:lnTo>
                <a:lnTo>
                  <a:pt x="738" y="451"/>
                </a:lnTo>
                <a:lnTo>
                  <a:pt x="778" y="440"/>
                </a:lnTo>
                <a:lnTo>
                  <a:pt x="821" y="433"/>
                </a:lnTo>
                <a:lnTo>
                  <a:pt x="863" y="431"/>
                </a:lnTo>
                <a:lnTo>
                  <a:pt x="904" y="432"/>
                </a:lnTo>
                <a:lnTo>
                  <a:pt x="947" y="438"/>
                </a:lnTo>
                <a:lnTo>
                  <a:pt x="988" y="448"/>
                </a:lnTo>
                <a:lnTo>
                  <a:pt x="1027" y="462"/>
                </a:lnTo>
                <a:lnTo>
                  <a:pt x="1066" y="481"/>
                </a:lnTo>
                <a:lnTo>
                  <a:pt x="1103" y="502"/>
                </a:lnTo>
                <a:lnTo>
                  <a:pt x="1137" y="528"/>
                </a:lnTo>
                <a:lnTo>
                  <a:pt x="1169" y="555"/>
                </a:lnTo>
                <a:lnTo>
                  <a:pt x="1196" y="587"/>
                </a:lnTo>
                <a:lnTo>
                  <a:pt x="1222" y="621"/>
                </a:lnTo>
                <a:lnTo>
                  <a:pt x="1243" y="658"/>
                </a:lnTo>
                <a:lnTo>
                  <a:pt x="1262" y="696"/>
                </a:lnTo>
                <a:lnTo>
                  <a:pt x="1276" y="736"/>
                </a:lnTo>
                <a:lnTo>
                  <a:pt x="1286" y="777"/>
                </a:lnTo>
                <a:lnTo>
                  <a:pt x="1292" y="820"/>
                </a:lnTo>
                <a:lnTo>
                  <a:pt x="1293" y="861"/>
                </a:lnTo>
                <a:lnTo>
                  <a:pt x="1291" y="905"/>
                </a:lnTo>
                <a:lnTo>
                  <a:pt x="1285" y="948"/>
                </a:lnTo>
                <a:lnTo>
                  <a:pt x="1273" y="991"/>
                </a:lnTo>
                <a:lnTo>
                  <a:pt x="1258" y="1031"/>
                </a:lnTo>
                <a:lnTo>
                  <a:pt x="1239" y="1070"/>
                </a:lnTo>
                <a:lnTo>
                  <a:pt x="1216" y="1108"/>
                </a:lnTo>
                <a:lnTo>
                  <a:pt x="1189" y="1143"/>
                </a:lnTo>
                <a:lnTo>
                  <a:pt x="1160" y="1174"/>
                </a:lnTo>
                <a:lnTo>
                  <a:pt x="1126" y="1202"/>
                </a:lnTo>
                <a:lnTo>
                  <a:pt x="1091" y="1228"/>
                </a:lnTo>
                <a:lnTo>
                  <a:pt x="1053" y="1248"/>
                </a:lnTo>
                <a:lnTo>
                  <a:pt x="1012" y="1266"/>
                </a:lnTo>
                <a:lnTo>
                  <a:pt x="970" y="1278"/>
                </a:lnTo>
                <a:lnTo>
                  <a:pt x="927" y="1287"/>
                </a:lnTo>
                <a:lnTo>
                  <a:pt x="884" y="1292"/>
                </a:lnTo>
                <a:lnTo>
                  <a:pt x="840" y="1292"/>
                </a:lnTo>
                <a:lnTo>
                  <a:pt x="797" y="1287"/>
                </a:lnTo>
                <a:lnTo>
                  <a:pt x="754" y="1278"/>
                </a:lnTo>
                <a:lnTo>
                  <a:pt x="712" y="1266"/>
                </a:lnTo>
                <a:lnTo>
                  <a:pt x="672" y="1248"/>
                </a:lnTo>
                <a:lnTo>
                  <a:pt x="634" y="1228"/>
                </a:lnTo>
                <a:lnTo>
                  <a:pt x="599" y="1202"/>
                </a:lnTo>
                <a:lnTo>
                  <a:pt x="565" y="1174"/>
                </a:lnTo>
                <a:lnTo>
                  <a:pt x="535" y="1143"/>
                </a:lnTo>
                <a:lnTo>
                  <a:pt x="509" y="1108"/>
                </a:lnTo>
                <a:lnTo>
                  <a:pt x="485" y="1070"/>
                </a:lnTo>
                <a:lnTo>
                  <a:pt x="466" y="1031"/>
                </a:lnTo>
                <a:lnTo>
                  <a:pt x="452" y="991"/>
                </a:lnTo>
                <a:lnTo>
                  <a:pt x="440" y="948"/>
                </a:lnTo>
                <a:lnTo>
                  <a:pt x="433" y="905"/>
                </a:lnTo>
                <a:lnTo>
                  <a:pt x="431" y="861"/>
                </a:lnTo>
                <a:lnTo>
                  <a:pt x="435" y="820"/>
                </a:lnTo>
                <a:lnTo>
                  <a:pt x="442" y="779"/>
                </a:lnTo>
                <a:lnTo>
                  <a:pt x="452" y="739"/>
                </a:lnTo>
                <a:lnTo>
                  <a:pt x="465" y="699"/>
                </a:lnTo>
                <a:lnTo>
                  <a:pt x="481" y="661"/>
                </a:lnTo>
                <a:lnTo>
                  <a:pt x="501" y="624"/>
                </a:lnTo>
                <a:lnTo>
                  <a:pt x="623" y="670"/>
                </a:lnTo>
                <a:lnTo>
                  <a:pt x="560" y="559"/>
                </a:lnTo>
                <a:lnTo>
                  <a:pt x="494" y="447"/>
                </a:lnTo>
                <a:lnTo>
                  <a:pt x="426" y="339"/>
                </a:lnTo>
                <a:lnTo>
                  <a:pt x="285" y="350"/>
                </a:lnTo>
                <a:lnTo>
                  <a:pt x="146" y="365"/>
                </a:lnTo>
                <a:lnTo>
                  <a:pt x="6" y="382"/>
                </a:lnTo>
                <a:lnTo>
                  <a:pt x="106" y="450"/>
                </a:lnTo>
              </a:path>
            </a:pathLst>
          </a:custGeom>
          <a:solidFill>
            <a:schemeClr val="accent1">
              <a:lumMod val="20000"/>
              <a:lumOff val="80000"/>
            </a:schemeClr>
          </a:solidFill>
          <a:ln>
            <a:noFill/>
          </a:ln>
        </p:spPr>
        <p:txBody>
          <a:bodyPr/>
          <a:lstStyle/>
          <a:p>
            <a:pPr>
              <a:defRPr/>
            </a:pPr>
            <a:endParaRPr lang="en-US" sz="1200" ker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57" name="Freeform 4"/>
          <p:cNvSpPr>
            <a:spLocks/>
          </p:cNvSpPr>
          <p:nvPr/>
        </p:nvSpPr>
        <p:spPr bwMode="blackWhite">
          <a:xfrm rot="19997468">
            <a:off x="4674360" y="1497727"/>
            <a:ext cx="900000" cy="900000"/>
          </a:xfrm>
          <a:custGeom>
            <a:avLst/>
            <a:gdLst>
              <a:gd name="T0" fmla="*/ 12250 w 1725"/>
              <a:gd name="T1" fmla="*/ 170401 h 1724"/>
              <a:gd name="T2" fmla="*/ 2450 w 1725"/>
              <a:gd name="T3" fmla="*/ 224583 h 1724"/>
              <a:gd name="T4" fmla="*/ 817 w 1725"/>
              <a:gd name="T5" fmla="*/ 280337 h 1724"/>
              <a:gd name="T6" fmla="*/ 7350 w 1725"/>
              <a:gd name="T7" fmla="*/ 336090 h 1724"/>
              <a:gd name="T8" fmla="*/ 24500 w 1725"/>
              <a:gd name="T9" fmla="*/ 387917 h 1724"/>
              <a:gd name="T10" fmla="*/ 49000 w 1725"/>
              <a:gd name="T11" fmla="*/ 433462 h 1724"/>
              <a:gd name="T12" fmla="*/ 79217 w 1725"/>
              <a:gd name="T13" fmla="*/ 471939 h 1724"/>
              <a:gd name="T14" fmla="*/ 115150 w 1725"/>
              <a:gd name="T15" fmla="*/ 500208 h 1724"/>
              <a:gd name="T16" fmla="*/ 155984 w 1725"/>
              <a:gd name="T17" fmla="*/ 517484 h 1724"/>
              <a:gd name="T18" fmla="*/ 197634 w 1725"/>
              <a:gd name="T19" fmla="*/ 523766 h 1724"/>
              <a:gd name="T20" fmla="*/ 240101 w 1725"/>
              <a:gd name="T21" fmla="*/ 517484 h 1724"/>
              <a:gd name="T22" fmla="*/ 280118 w 1725"/>
              <a:gd name="T23" fmla="*/ 500208 h 1724"/>
              <a:gd name="T24" fmla="*/ 316051 w 1725"/>
              <a:gd name="T25" fmla="*/ 471939 h 1724"/>
              <a:gd name="T26" fmla="*/ 347085 w 1725"/>
              <a:gd name="T27" fmla="*/ 433462 h 1724"/>
              <a:gd name="T28" fmla="*/ 371585 w 1725"/>
              <a:gd name="T29" fmla="*/ 387917 h 1724"/>
              <a:gd name="T30" fmla="*/ 387918 w 1725"/>
              <a:gd name="T31" fmla="*/ 336090 h 1724"/>
              <a:gd name="T32" fmla="*/ 395268 w 1725"/>
              <a:gd name="T33" fmla="*/ 280337 h 1724"/>
              <a:gd name="T34" fmla="*/ 393635 w 1725"/>
              <a:gd name="T35" fmla="*/ 223798 h 1724"/>
              <a:gd name="T36" fmla="*/ 383018 w 1725"/>
              <a:gd name="T37" fmla="*/ 168830 h 1724"/>
              <a:gd name="T38" fmla="*/ 364235 w 1725"/>
              <a:gd name="T39" fmla="*/ 118574 h 1724"/>
              <a:gd name="T40" fmla="*/ 335651 w 1725"/>
              <a:gd name="T41" fmla="*/ 73814 h 1724"/>
              <a:gd name="T42" fmla="*/ 302168 w 1725"/>
              <a:gd name="T43" fmla="*/ 39263 h 1724"/>
              <a:gd name="T44" fmla="*/ 263784 w 1725"/>
              <a:gd name="T45" fmla="*/ 14135 h 1724"/>
              <a:gd name="T46" fmla="*/ 221317 w 1725"/>
              <a:gd name="T47" fmla="*/ 1571 h 1724"/>
              <a:gd name="T48" fmla="*/ 178034 w 1725"/>
              <a:gd name="T49" fmla="*/ 1571 h 1724"/>
              <a:gd name="T50" fmla="*/ 136384 w 1725"/>
              <a:gd name="T51" fmla="*/ 13349 h 1724"/>
              <a:gd name="T52" fmla="*/ 97184 w 1725"/>
              <a:gd name="T53" fmla="*/ 36907 h 1724"/>
              <a:gd name="T54" fmla="*/ 62884 w 1725"/>
              <a:gd name="T55" fmla="*/ 70673 h 1724"/>
              <a:gd name="T56" fmla="*/ 102900 w 1725"/>
              <a:gd name="T57" fmla="*/ 92660 h 1724"/>
              <a:gd name="T58" fmla="*/ 151901 w 1725"/>
              <a:gd name="T59" fmla="*/ 146843 h 1724"/>
              <a:gd name="T60" fmla="*/ 178034 w 1725"/>
              <a:gd name="T61" fmla="*/ 133494 h 1724"/>
              <a:gd name="T62" fmla="*/ 207434 w 1725"/>
              <a:gd name="T63" fmla="*/ 131138 h 1724"/>
              <a:gd name="T64" fmla="*/ 236018 w 1725"/>
              <a:gd name="T65" fmla="*/ 139776 h 1724"/>
              <a:gd name="T66" fmla="*/ 261334 w 1725"/>
              <a:gd name="T67" fmla="*/ 160978 h 1724"/>
              <a:gd name="T68" fmla="*/ 280934 w 1725"/>
              <a:gd name="T69" fmla="*/ 189247 h 1724"/>
              <a:gd name="T70" fmla="*/ 292368 w 1725"/>
              <a:gd name="T71" fmla="*/ 223798 h 1724"/>
              <a:gd name="T72" fmla="*/ 296451 w 1725"/>
              <a:gd name="T73" fmla="*/ 262276 h 1724"/>
              <a:gd name="T74" fmla="*/ 292368 w 1725"/>
              <a:gd name="T75" fmla="*/ 301538 h 1724"/>
              <a:gd name="T76" fmla="*/ 278484 w 1725"/>
              <a:gd name="T77" fmla="*/ 336875 h 1724"/>
              <a:gd name="T78" fmla="*/ 258884 w 1725"/>
              <a:gd name="T79" fmla="*/ 365144 h 1724"/>
              <a:gd name="T80" fmla="*/ 232751 w 1725"/>
              <a:gd name="T81" fmla="*/ 385561 h 1724"/>
              <a:gd name="T82" fmla="*/ 202534 w 1725"/>
              <a:gd name="T83" fmla="*/ 392628 h 1724"/>
              <a:gd name="T84" fmla="*/ 173134 w 1725"/>
              <a:gd name="T85" fmla="*/ 388702 h 1724"/>
              <a:gd name="T86" fmla="*/ 145367 w 1725"/>
              <a:gd name="T87" fmla="*/ 373782 h 1724"/>
              <a:gd name="T88" fmla="*/ 123317 w 1725"/>
              <a:gd name="T89" fmla="*/ 347869 h 1724"/>
              <a:gd name="T90" fmla="*/ 106984 w 1725"/>
              <a:gd name="T91" fmla="*/ 313317 h 1724"/>
              <a:gd name="T92" fmla="*/ 99634 w 1725"/>
              <a:gd name="T93" fmla="*/ 274840 h 1724"/>
              <a:gd name="T94" fmla="*/ 101267 w 1725"/>
              <a:gd name="T95" fmla="*/ 237147 h 1724"/>
              <a:gd name="T96" fmla="*/ 110250 w 1725"/>
              <a:gd name="T97" fmla="*/ 201026 h 1724"/>
              <a:gd name="T98" fmla="*/ 128217 w 1725"/>
              <a:gd name="T99" fmla="*/ 170401 h 1724"/>
              <a:gd name="T100" fmla="*/ 65334 w 1725"/>
              <a:gd name="T101" fmla="*/ 106795 h 1724"/>
              <a:gd name="T102" fmla="*/ 24500 w 1725"/>
              <a:gd name="T103" fmla="*/ 136635 h 172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25"/>
              <a:gd name="T157" fmla="*/ 0 h 1724"/>
              <a:gd name="T158" fmla="*/ 1725 w 1725"/>
              <a:gd name="T159" fmla="*/ 1724 h 172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25" h="1724">
                <a:moveTo>
                  <a:pt x="106" y="450"/>
                </a:moveTo>
                <a:lnTo>
                  <a:pt x="78" y="504"/>
                </a:lnTo>
                <a:lnTo>
                  <a:pt x="54" y="561"/>
                </a:lnTo>
                <a:lnTo>
                  <a:pt x="35" y="619"/>
                </a:lnTo>
                <a:lnTo>
                  <a:pt x="19" y="678"/>
                </a:lnTo>
                <a:lnTo>
                  <a:pt x="9" y="739"/>
                </a:lnTo>
                <a:lnTo>
                  <a:pt x="2" y="800"/>
                </a:lnTo>
                <a:lnTo>
                  <a:pt x="0" y="861"/>
                </a:lnTo>
                <a:lnTo>
                  <a:pt x="2" y="923"/>
                </a:lnTo>
                <a:lnTo>
                  <a:pt x="9" y="984"/>
                </a:lnTo>
                <a:lnTo>
                  <a:pt x="21" y="1045"/>
                </a:lnTo>
                <a:lnTo>
                  <a:pt x="35" y="1105"/>
                </a:lnTo>
                <a:lnTo>
                  <a:pt x="55" y="1162"/>
                </a:lnTo>
                <a:lnTo>
                  <a:pt x="78" y="1220"/>
                </a:lnTo>
                <a:lnTo>
                  <a:pt x="106" y="1275"/>
                </a:lnTo>
                <a:lnTo>
                  <a:pt x="137" y="1328"/>
                </a:lnTo>
                <a:lnTo>
                  <a:pt x="172" y="1378"/>
                </a:lnTo>
                <a:lnTo>
                  <a:pt x="211" y="1426"/>
                </a:lnTo>
                <a:lnTo>
                  <a:pt x="253" y="1471"/>
                </a:lnTo>
                <a:lnTo>
                  <a:pt x="298" y="1513"/>
                </a:lnTo>
                <a:lnTo>
                  <a:pt x="346" y="1552"/>
                </a:lnTo>
                <a:lnTo>
                  <a:pt x="396" y="1586"/>
                </a:lnTo>
                <a:lnTo>
                  <a:pt x="449" y="1618"/>
                </a:lnTo>
                <a:lnTo>
                  <a:pt x="504" y="1646"/>
                </a:lnTo>
                <a:lnTo>
                  <a:pt x="561" y="1669"/>
                </a:lnTo>
                <a:lnTo>
                  <a:pt x="619" y="1689"/>
                </a:lnTo>
                <a:lnTo>
                  <a:pt x="679" y="1703"/>
                </a:lnTo>
                <a:lnTo>
                  <a:pt x="740" y="1715"/>
                </a:lnTo>
                <a:lnTo>
                  <a:pt x="801" y="1721"/>
                </a:lnTo>
                <a:lnTo>
                  <a:pt x="862" y="1723"/>
                </a:lnTo>
                <a:lnTo>
                  <a:pt x="924" y="1721"/>
                </a:lnTo>
                <a:lnTo>
                  <a:pt x="985" y="1715"/>
                </a:lnTo>
                <a:lnTo>
                  <a:pt x="1046" y="1703"/>
                </a:lnTo>
                <a:lnTo>
                  <a:pt x="1105" y="1689"/>
                </a:lnTo>
                <a:lnTo>
                  <a:pt x="1163" y="1669"/>
                </a:lnTo>
                <a:lnTo>
                  <a:pt x="1220" y="1646"/>
                </a:lnTo>
                <a:lnTo>
                  <a:pt x="1276" y="1618"/>
                </a:lnTo>
                <a:lnTo>
                  <a:pt x="1329" y="1586"/>
                </a:lnTo>
                <a:lnTo>
                  <a:pt x="1379" y="1552"/>
                </a:lnTo>
                <a:lnTo>
                  <a:pt x="1427" y="1513"/>
                </a:lnTo>
                <a:lnTo>
                  <a:pt x="1472" y="1471"/>
                </a:lnTo>
                <a:lnTo>
                  <a:pt x="1514" y="1426"/>
                </a:lnTo>
                <a:lnTo>
                  <a:pt x="1553" y="1378"/>
                </a:lnTo>
                <a:lnTo>
                  <a:pt x="1587" y="1328"/>
                </a:lnTo>
                <a:lnTo>
                  <a:pt x="1619" y="1275"/>
                </a:lnTo>
                <a:lnTo>
                  <a:pt x="1647" y="1220"/>
                </a:lnTo>
                <a:lnTo>
                  <a:pt x="1670" y="1162"/>
                </a:lnTo>
                <a:lnTo>
                  <a:pt x="1689" y="1105"/>
                </a:lnTo>
                <a:lnTo>
                  <a:pt x="1704" y="1045"/>
                </a:lnTo>
                <a:lnTo>
                  <a:pt x="1716" y="984"/>
                </a:lnTo>
                <a:lnTo>
                  <a:pt x="1722" y="923"/>
                </a:lnTo>
                <a:lnTo>
                  <a:pt x="1724" y="861"/>
                </a:lnTo>
                <a:lnTo>
                  <a:pt x="1722" y="799"/>
                </a:lnTo>
                <a:lnTo>
                  <a:pt x="1715" y="737"/>
                </a:lnTo>
                <a:lnTo>
                  <a:pt x="1704" y="675"/>
                </a:lnTo>
                <a:lnTo>
                  <a:pt x="1688" y="615"/>
                </a:lnTo>
                <a:lnTo>
                  <a:pt x="1668" y="555"/>
                </a:lnTo>
                <a:lnTo>
                  <a:pt x="1643" y="498"/>
                </a:lnTo>
                <a:lnTo>
                  <a:pt x="1616" y="442"/>
                </a:lnTo>
                <a:lnTo>
                  <a:pt x="1583" y="389"/>
                </a:lnTo>
                <a:lnTo>
                  <a:pt x="1547" y="337"/>
                </a:lnTo>
                <a:lnTo>
                  <a:pt x="1507" y="289"/>
                </a:lnTo>
                <a:lnTo>
                  <a:pt x="1464" y="244"/>
                </a:lnTo>
                <a:lnTo>
                  <a:pt x="1417" y="201"/>
                </a:lnTo>
                <a:lnTo>
                  <a:pt x="1367" y="163"/>
                </a:lnTo>
                <a:lnTo>
                  <a:pt x="1316" y="129"/>
                </a:lnTo>
                <a:lnTo>
                  <a:pt x="1262" y="98"/>
                </a:lnTo>
                <a:lnTo>
                  <a:pt x="1205" y="70"/>
                </a:lnTo>
                <a:lnTo>
                  <a:pt x="1147" y="47"/>
                </a:lnTo>
                <a:lnTo>
                  <a:pt x="1087" y="29"/>
                </a:lnTo>
                <a:lnTo>
                  <a:pt x="1026" y="15"/>
                </a:lnTo>
                <a:lnTo>
                  <a:pt x="964" y="6"/>
                </a:lnTo>
                <a:lnTo>
                  <a:pt x="902" y="0"/>
                </a:lnTo>
                <a:lnTo>
                  <a:pt x="839" y="0"/>
                </a:lnTo>
                <a:lnTo>
                  <a:pt x="777" y="4"/>
                </a:lnTo>
                <a:lnTo>
                  <a:pt x="715" y="12"/>
                </a:lnTo>
                <a:lnTo>
                  <a:pt x="654" y="26"/>
                </a:lnTo>
                <a:lnTo>
                  <a:pt x="594" y="43"/>
                </a:lnTo>
                <a:lnTo>
                  <a:pt x="534" y="64"/>
                </a:lnTo>
                <a:lnTo>
                  <a:pt x="478" y="90"/>
                </a:lnTo>
                <a:lnTo>
                  <a:pt x="423" y="120"/>
                </a:lnTo>
                <a:lnTo>
                  <a:pt x="370" y="154"/>
                </a:lnTo>
                <a:lnTo>
                  <a:pt x="321" y="191"/>
                </a:lnTo>
                <a:lnTo>
                  <a:pt x="273" y="232"/>
                </a:lnTo>
                <a:lnTo>
                  <a:pt x="229" y="277"/>
                </a:lnTo>
                <a:lnTo>
                  <a:pt x="188" y="324"/>
                </a:lnTo>
                <a:lnTo>
                  <a:pt x="447" y="304"/>
                </a:lnTo>
                <a:lnTo>
                  <a:pt x="591" y="532"/>
                </a:lnTo>
                <a:lnTo>
                  <a:pt x="624" y="507"/>
                </a:lnTo>
                <a:lnTo>
                  <a:pt x="660" y="484"/>
                </a:lnTo>
                <a:lnTo>
                  <a:pt x="697" y="466"/>
                </a:lnTo>
                <a:lnTo>
                  <a:pt x="738" y="451"/>
                </a:lnTo>
                <a:lnTo>
                  <a:pt x="778" y="440"/>
                </a:lnTo>
                <a:lnTo>
                  <a:pt x="821" y="433"/>
                </a:lnTo>
                <a:lnTo>
                  <a:pt x="863" y="431"/>
                </a:lnTo>
                <a:lnTo>
                  <a:pt x="904" y="432"/>
                </a:lnTo>
                <a:lnTo>
                  <a:pt x="947" y="438"/>
                </a:lnTo>
                <a:lnTo>
                  <a:pt x="988" y="448"/>
                </a:lnTo>
                <a:lnTo>
                  <a:pt x="1027" y="462"/>
                </a:lnTo>
                <a:lnTo>
                  <a:pt x="1066" y="481"/>
                </a:lnTo>
                <a:lnTo>
                  <a:pt x="1103" y="502"/>
                </a:lnTo>
                <a:lnTo>
                  <a:pt x="1137" y="528"/>
                </a:lnTo>
                <a:lnTo>
                  <a:pt x="1169" y="555"/>
                </a:lnTo>
                <a:lnTo>
                  <a:pt x="1196" y="587"/>
                </a:lnTo>
                <a:lnTo>
                  <a:pt x="1222" y="621"/>
                </a:lnTo>
                <a:lnTo>
                  <a:pt x="1243" y="658"/>
                </a:lnTo>
                <a:lnTo>
                  <a:pt x="1262" y="696"/>
                </a:lnTo>
                <a:lnTo>
                  <a:pt x="1276" y="736"/>
                </a:lnTo>
                <a:lnTo>
                  <a:pt x="1286" y="777"/>
                </a:lnTo>
                <a:lnTo>
                  <a:pt x="1292" y="820"/>
                </a:lnTo>
                <a:lnTo>
                  <a:pt x="1293" y="861"/>
                </a:lnTo>
                <a:lnTo>
                  <a:pt x="1291" y="905"/>
                </a:lnTo>
                <a:lnTo>
                  <a:pt x="1285" y="948"/>
                </a:lnTo>
                <a:lnTo>
                  <a:pt x="1273" y="991"/>
                </a:lnTo>
                <a:lnTo>
                  <a:pt x="1258" y="1031"/>
                </a:lnTo>
                <a:lnTo>
                  <a:pt x="1239" y="1070"/>
                </a:lnTo>
                <a:lnTo>
                  <a:pt x="1216" y="1108"/>
                </a:lnTo>
                <a:lnTo>
                  <a:pt x="1189" y="1143"/>
                </a:lnTo>
                <a:lnTo>
                  <a:pt x="1160" y="1174"/>
                </a:lnTo>
                <a:lnTo>
                  <a:pt x="1126" y="1202"/>
                </a:lnTo>
                <a:lnTo>
                  <a:pt x="1091" y="1228"/>
                </a:lnTo>
                <a:lnTo>
                  <a:pt x="1053" y="1248"/>
                </a:lnTo>
                <a:lnTo>
                  <a:pt x="1012" y="1266"/>
                </a:lnTo>
                <a:lnTo>
                  <a:pt x="970" y="1278"/>
                </a:lnTo>
                <a:lnTo>
                  <a:pt x="927" y="1287"/>
                </a:lnTo>
                <a:lnTo>
                  <a:pt x="884" y="1292"/>
                </a:lnTo>
                <a:lnTo>
                  <a:pt x="840" y="1292"/>
                </a:lnTo>
                <a:lnTo>
                  <a:pt x="797" y="1287"/>
                </a:lnTo>
                <a:lnTo>
                  <a:pt x="754" y="1278"/>
                </a:lnTo>
                <a:lnTo>
                  <a:pt x="712" y="1266"/>
                </a:lnTo>
                <a:lnTo>
                  <a:pt x="672" y="1248"/>
                </a:lnTo>
                <a:lnTo>
                  <a:pt x="634" y="1228"/>
                </a:lnTo>
                <a:lnTo>
                  <a:pt x="599" y="1202"/>
                </a:lnTo>
                <a:lnTo>
                  <a:pt x="565" y="1174"/>
                </a:lnTo>
                <a:lnTo>
                  <a:pt x="535" y="1143"/>
                </a:lnTo>
                <a:lnTo>
                  <a:pt x="509" y="1108"/>
                </a:lnTo>
                <a:lnTo>
                  <a:pt x="485" y="1070"/>
                </a:lnTo>
                <a:lnTo>
                  <a:pt x="466" y="1031"/>
                </a:lnTo>
                <a:lnTo>
                  <a:pt x="452" y="991"/>
                </a:lnTo>
                <a:lnTo>
                  <a:pt x="440" y="948"/>
                </a:lnTo>
                <a:lnTo>
                  <a:pt x="433" y="905"/>
                </a:lnTo>
                <a:lnTo>
                  <a:pt x="431" y="861"/>
                </a:lnTo>
                <a:lnTo>
                  <a:pt x="435" y="820"/>
                </a:lnTo>
                <a:lnTo>
                  <a:pt x="442" y="779"/>
                </a:lnTo>
                <a:lnTo>
                  <a:pt x="452" y="739"/>
                </a:lnTo>
                <a:lnTo>
                  <a:pt x="465" y="699"/>
                </a:lnTo>
                <a:lnTo>
                  <a:pt x="481" y="661"/>
                </a:lnTo>
                <a:lnTo>
                  <a:pt x="501" y="624"/>
                </a:lnTo>
                <a:lnTo>
                  <a:pt x="623" y="670"/>
                </a:lnTo>
                <a:lnTo>
                  <a:pt x="560" y="559"/>
                </a:lnTo>
                <a:lnTo>
                  <a:pt x="494" y="447"/>
                </a:lnTo>
                <a:lnTo>
                  <a:pt x="426" y="339"/>
                </a:lnTo>
                <a:lnTo>
                  <a:pt x="285" y="350"/>
                </a:lnTo>
                <a:lnTo>
                  <a:pt x="146" y="365"/>
                </a:lnTo>
                <a:lnTo>
                  <a:pt x="6" y="382"/>
                </a:lnTo>
                <a:lnTo>
                  <a:pt x="106" y="450"/>
                </a:lnTo>
              </a:path>
            </a:pathLst>
          </a:custGeom>
          <a:solidFill>
            <a:schemeClr val="accent5">
              <a:lumMod val="40000"/>
              <a:lumOff val="60000"/>
            </a:schemeClr>
          </a:solidFill>
          <a:ln>
            <a:noFill/>
          </a:ln>
        </p:spPr>
        <p:txBody>
          <a:bodyPr/>
          <a:lstStyle/>
          <a:p>
            <a:pPr>
              <a:defRPr/>
            </a:pPr>
            <a:endParaRPr lang="en-US" sz="1200" ker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34" name="Group 33"/>
          <p:cNvGrpSpPr/>
          <p:nvPr/>
        </p:nvGrpSpPr>
        <p:grpSpPr>
          <a:xfrm>
            <a:off x="5266400" y="1670423"/>
            <a:ext cx="313602" cy="330948"/>
            <a:chOff x="1435100" y="1541463"/>
            <a:chExt cx="382588" cy="368300"/>
          </a:xfrm>
          <a:solidFill>
            <a:schemeClr val="tx2"/>
          </a:solidFill>
        </p:grpSpPr>
        <p:sp>
          <p:nvSpPr>
            <p:cNvPr id="35"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35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6"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35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7"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35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8"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35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35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0"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35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1"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350">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258" name="Rectangle 18"/>
          <p:cNvSpPr>
            <a:spLocks noChangeArrowheads="1"/>
          </p:cNvSpPr>
          <p:nvPr/>
        </p:nvSpPr>
        <p:spPr bwMode="auto">
          <a:xfrm>
            <a:off x="4854349" y="2200376"/>
            <a:ext cx="547416"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进销存</a:t>
            </a:r>
          </a:p>
        </p:txBody>
      </p:sp>
      <p:sp>
        <p:nvSpPr>
          <p:cNvPr id="259" name="Rectangle 18"/>
          <p:cNvSpPr>
            <a:spLocks noChangeArrowheads="1"/>
          </p:cNvSpPr>
          <p:nvPr/>
        </p:nvSpPr>
        <p:spPr bwMode="auto">
          <a:xfrm>
            <a:off x="4667757" y="1972803"/>
            <a:ext cx="255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生意</a:t>
            </a:r>
            <a:endParaRPr lang="en-US" altLang="zh-CN" sz="800" dirty="0">
              <a:latin typeface="微软雅黑" panose="020B0503020204020204" pitchFamily="34" charset="-122"/>
              <a:ea typeface="微软雅黑" panose="020B0503020204020204" pitchFamily="34" charset="-122"/>
              <a:cs typeface="Arial Unicode MS" panose="020B0604020202020204" pitchFamily="34" charset="-122"/>
            </a:endParaRPr>
          </a:p>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管家</a:t>
            </a:r>
          </a:p>
        </p:txBody>
      </p:sp>
      <p:sp>
        <p:nvSpPr>
          <p:cNvPr id="254" name="Rectangle 18"/>
          <p:cNvSpPr>
            <a:spLocks noChangeArrowheads="1"/>
          </p:cNvSpPr>
          <p:nvPr/>
        </p:nvSpPr>
        <p:spPr bwMode="auto">
          <a:xfrm>
            <a:off x="4695001" y="1553792"/>
            <a:ext cx="32027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物流</a:t>
            </a:r>
            <a:r>
              <a:rPr lang="en-US" altLang="zh-CN" sz="800" dirty="0">
                <a:latin typeface="微软雅黑" panose="020B0503020204020204" pitchFamily="34" charset="-122"/>
                <a:ea typeface="微软雅黑" panose="020B0503020204020204" pitchFamily="34" charset="-122"/>
                <a:cs typeface="Arial Unicode MS" panose="020B0604020202020204" pitchFamily="34" charset="-122"/>
              </a:rPr>
              <a:t>/</a:t>
            </a:r>
          </a:p>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仓储</a:t>
            </a:r>
          </a:p>
        </p:txBody>
      </p:sp>
      <p:sp>
        <p:nvSpPr>
          <p:cNvPr id="261" name="Rectangle 18"/>
          <p:cNvSpPr>
            <a:spLocks noChangeArrowheads="1"/>
          </p:cNvSpPr>
          <p:nvPr/>
        </p:nvSpPr>
        <p:spPr bwMode="auto">
          <a:xfrm>
            <a:off x="5434449" y="2192076"/>
            <a:ext cx="926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账户</a:t>
            </a:r>
            <a:r>
              <a:rPr lang="en-US" altLang="zh-CN" sz="8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信贷合作</a:t>
            </a:r>
          </a:p>
        </p:txBody>
      </p:sp>
      <p:sp>
        <p:nvSpPr>
          <p:cNvPr id="281" name="Rectangle 18"/>
          <p:cNvSpPr>
            <a:spLocks noChangeArrowheads="1"/>
          </p:cNvSpPr>
          <p:nvPr/>
        </p:nvSpPr>
        <p:spPr bwMode="auto">
          <a:xfrm>
            <a:off x="5716993" y="1939548"/>
            <a:ext cx="926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融资</a:t>
            </a:r>
          </a:p>
        </p:txBody>
      </p:sp>
      <p:sp>
        <p:nvSpPr>
          <p:cNvPr id="282" name="Rectangle 18"/>
          <p:cNvSpPr>
            <a:spLocks noChangeArrowheads="1"/>
          </p:cNvSpPr>
          <p:nvPr/>
        </p:nvSpPr>
        <p:spPr bwMode="auto">
          <a:xfrm>
            <a:off x="5545926" y="1577080"/>
            <a:ext cx="926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延伸服务</a:t>
            </a:r>
          </a:p>
        </p:txBody>
      </p:sp>
      <p:sp>
        <p:nvSpPr>
          <p:cNvPr id="283" name="Rectangle 18"/>
          <p:cNvSpPr>
            <a:spLocks noChangeArrowheads="1"/>
          </p:cNvSpPr>
          <p:nvPr/>
        </p:nvSpPr>
        <p:spPr bwMode="auto">
          <a:xfrm>
            <a:off x="5450800" y="1181644"/>
            <a:ext cx="35756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原料</a:t>
            </a:r>
          </a:p>
        </p:txBody>
      </p:sp>
      <p:sp>
        <p:nvSpPr>
          <p:cNvPr id="284" name="Rectangle 18"/>
          <p:cNvSpPr>
            <a:spLocks noChangeArrowheads="1"/>
          </p:cNvSpPr>
          <p:nvPr/>
        </p:nvSpPr>
        <p:spPr bwMode="auto">
          <a:xfrm>
            <a:off x="4817731" y="1933371"/>
            <a:ext cx="58391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b="1" i="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价值链</a:t>
            </a:r>
          </a:p>
        </p:txBody>
      </p:sp>
      <p:sp>
        <p:nvSpPr>
          <p:cNvPr id="285" name="Rectangle 18"/>
          <p:cNvSpPr>
            <a:spLocks noChangeArrowheads="1"/>
          </p:cNvSpPr>
          <p:nvPr/>
        </p:nvSpPr>
        <p:spPr bwMode="auto">
          <a:xfrm>
            <a:off x="5496893" y="1850421"/>
            <a:ext cx="5839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b="1" i="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生命</a:t>
            </a:r>
            <a:endParaRPr lang="en-US" altLang="zh-CN" sz="800" b="1" i="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a:p>
            <a:pPr indent="0" algn="ctr" eaLnBrk="0" fontAlgn="base" hangingPunct="0">
              <a:spcBef>
                <a:spcPct val="0"/>
              </a:spcBef>
              <a:spcAft>
                <a:spcPct val="0"/>
              </a:spcAft>
            </a:pPr>
            <a:r>
              <a:rPr lang="zh-CN" altLang="en-US" sz="800" b="1" i="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周期</a:t>
            </a:r>
          </a:p>
        </p:txBody>
      </p:sp>
      <p:sp>
        <p:nvSpPr>
          <p:cNvPr id="286" name="Rectangle 18"/>
          <p:cNvSpPr>
            <a:spLocks noChangeArrowheads="1"/>
          </p:cNvSpPr>
          <p:nvPr/>
        </p:nvSpPr>
        <p:spPr bwMode="auto">
          <a:xfrm>
            <a:off x="5111262" y="1387698"/>
            <a:ext cx="58391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b="1" i="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行业</a:t>
            </a:r>
          </a:p>
        </p:txBody>
      </p:sp>
      <p:sp>
        <p:nvSpPr>
          <p:cNvPr id="287" name="Rectangle 18"/>
          <p:cNvSpPr>
            <a:spLocks noChangeArrowheads="1"/>
          </p:cNvSpPr>
          <p:nvPr/>
        </p:nvSpPr>
        <p:spPr bwMode="auto">
          <a:xfrm>
            <a:off x="5518859" y="1441419"/>
            <a:ext cx="35756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制造</a:t>
            </a:r>
          </a:p>
        </p:txBody>
      </p:sp>
      <p:sp>
        <p:nvSpPr>
          <p:cNvPr id="288" name="Rectangle 18"/>
          <p:cNvSpPr>
            <a:spLocks noChangeArrowheads="1"/>
          </p:cNvSpPr>
          <p:nvPr/>
        </p:nvSpPr>
        <p:spPr bwMode="auto">
          <a:xfrm>
            <a:off x="4912114" y="1359280"/>
            <a:ext cx="35756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流通</a:t>
            </a:r>
          </a:p>
        </p:txBody>
      </p:sp>
      <p:sp>
        <p:nvSpPr>
          <p:cNvPr id="289" name="Rectangle 18"/>
          <p:cNvSpPr>
            <a:spLocks noChangeArrowheads="1"/>
          </p:cNvSpPr>
          <p:nvPr/>
        </p:nvSpPr>
        <p:spPr bwMode="auto">
          <a:xfrm>
            <a:off x="5102949" y="1137111"/>
            <a:ext cx="35756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square" lIns="0" tIns="0" rIns="0" bIns="0">
            <a:sp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800" dirty="0">
                <a:latin typeface="微软雅黑" panose="020B0503020204020204" pitchFamily="34" charset="-122"/>
                <a:ea typeface="微软雅黑" panose="020B0503020204020204" pitchFamily="34" charset="-122"/>
                <a:cs typeface="Arial Unicode MS" panose="020B0604020202020204" pitchFamily="34" charset="-122"/>
              </a:rPr>
              <a:t>贸易</a:t>
            </a:r>
          </a:p>
        </p:txBody>
      </p:sp>
      <p:cxnSp>
        <p:nvCxnSpPr>
          <p:cNvPr id="116" name="Straight Arrow Connector 115"/>
          <p:cNvCxnSpPr/>
          <p:nvPr/>
        </p:nvCxnSpPr>
        <p:spPr>
          <a:xfrm flipH="1" flipV="1">
            <a:off x="5466110" y="2001371"/>
            <a:ext cx="0" cy="43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Oval 138"/>
          <p:cNvSpPr/>
          <p:nvPr/>
        </p:nvSpPr>
        <p:spPr>
          <a:xfrm>
            <a:off x="10181994" y="3947567"/>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A</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140" name="Oval 139"/>
          <p:cNvSpPr/>
          <p:nvPr/>
        </p:nvSpPr>
        <p:spPr>
          <a:xfrm>
            <a:off x="608602" y="3998068"/>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B</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143" name="Oval 142"/>
          <p:cNvSpPr/>
          <p:nvPr/>
        </p:nvSpPr>
        <p:spPr>
          <a:xfrm>
            <a:off x="1563384" y="3416925"/>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C</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144" name="Oval 143"/>
          <p:cNvSpPr/>
          <p:nvPr/>
        </p:nvSpPr>
        <p:spPr>
          <a:xfrm>
            <a:off x="5933707" y="2628175"/>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D</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146" name="Oval 145"/>
          <p:cNvSpPr/>
          <p:nvPr/>
        </p:nvSpPr>
        <p:spPr>
          <a:xfrm>
            <a:off x="10891337" y="2145556"/>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E</a:t>
            </a:r>
            <a:endParaRPr lang="en-GB" dirty="0" err="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5051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ight Arrow 233"/>
          <p:cNvSpPr/>
          <p:nvPr/>
        </p:nvSpPr>
        <p:spPr>
          <a:xfrm>
            <a:off x="548543" y="1495690"/>
            <a:ext cx="8629324" cy="690143"/>
          </a:xfrm>
          <a:prstGeom prst="rightArrow">
            <a:avLst>
              <a:gd name="adj1" fmla="val 70727"/>
              <a:gd name="adj2"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228" name="Down Arrow 227"/>
          <p:cNvSpPr/>
          <p:nvPr/>
        </p:nvSpPr>
        <p:spPr>
          <a:xfrm>
            <a:off x="605180" y="2242033"/>
            <a:ext cx="1703612" cy="4141603"/>
          </a:xfrm>
          <a:prstGeom prst="downArrow">
            <a:avLst>
              <a:gd name="adj1" fmla="val 84789"/>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133" name="Right Arrow 132"/>
          <p:cNvSpPr/>
          <p:nvPr/>
        </p:nvSpPr>
        <p:spPr>
          <a:xfrm>
            <a:off x="560357" y="2555194"/>
            <a:ext cx="8617510" cy="690143"/>
          </a:xfrm>
          <a:prstGeom prst="rightArrow">
            <a:avLst>
              <a:gd name="adj1" fmla="val 70727"/>
              <a:gd name="adj2"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35" name="Title 1"/>
          <p:cNvSpPr>
            <a:spLocks noGrp="1"/>
          </p:cNvSpPr>
          <p:nvPr>
            <p:ph type="title"/>
          </p:nvPr>
        </p:nvSpPr>
        <p:spPr>
          <a:xfrm>
            <a:off x="587376" y="364197"/>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方法论：由战略解读得到南京银行新一代对公综合营销能力架构，由此分解出</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类场景集，由各个场景分析出对应的流程、环节信息需求、模型需求，以及系统应用功能好的数据需求，作为系统架构设计输入</a:t>
            </a:r>
            <a:endParaRPr lang="en-GB"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34" name="Right Arrow 133"/>
          <p:cNvSpPr/>
          <p:nvPr/>
        </p:nvSpPr>
        <p:spPr>
          <a:xfrm>
            <a:off x="587375" y="3253160"/>
            <a:ext cx="8617510" cy="690143"/>
          </a:xfrm>
          <a:prstGeom prst="rightArrow">
            <a:avLst>
              <a:gd name="adj1" fmla="val 70727"/>
              <a:gd name="adj2"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135" name="Right Arrow 134"/>
          <p:cNvSpPr/>
          <p:nvPr/>
        </p:nvSpPr>
        <p:spPr>
          <a:xfrm>
            <a:off x="587375" y="3987107"/>
            <a:ext cx="8617510" cy="690143"/>
          </a:xfrm>
          <a:prstGeom prst="rightArrow">
            <a:avLst>
              <a:gd name="adj1" fmla="val 70727"/>
              <a:gd name="adj2"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136" name="Right Arrow 135"/>
          <p:cNvSpPr/>
          <p:nvPr/>
        </p:nvSpPr>
        <p:spPr>
          <a:xfrm>
            <a:off x="597949" y="4713764"/>
            <a:ext cx="8617510" cy="690143"/>
          </a:xfrm>
          <a:prstGeom prst="rightArrow">
            <a:avLst>
              <a:gd name="adj1" fmla="val 70727"/>
              <a:gd name="adj2"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137" name="Right Arrow 136"/>
          <p:cNvSpPr/>
          <p:nvPr/>
        </p:nvSpPr>
        <p:spPr>
          <a:xfrm>
            <a:off x="597949" y="5516563"/>
            <a:ext cx="8617510" cy="690143"/>
          </a:xfrm>
          <a:prstGeom prst="rightArrow">
            <a:avLst>
              <a:gd name="adj1" fmla="val 70727"/>
              <a:gd name="adj2"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36" name="object 28"/>
          <p:cNvSpPr txBox="1"/>
          <p:nvPr/>
        </p:nvSpPr>
        <p:spPr>
          <a:xfrm>
            <a:off x="934836" y="4964944"/>
            <a:ext cx="1124671" cy="169277"/>
          </a:xfrm>
          <a:prstGeom prst="rect">
            <a:avLst/>
          </a:prstGeom>
        </p:spPr>
        <p:txBody>
          <a:bodyPr vert="horz" wrap="square" lIns="0" tIns="0" rIns="0" bIns="0" rtlCol="0">
            <a:spAutoFit/>
          </a:bodyPr>
          <a:lstStyle/>
          <a:p>
            <a:pPr marL="15239" algn="ctr"/>
            <a:r>
              <a:rPr lang="zh-CN" altLang="en-US" sz="1100" b="1" spc="-12" dirty="0">
                <a:solidFill>
                  <a:srgbClr val="111111"/>
                </a:solidFill>
                <a:latin typeface="微软雅黑" panose="020B0503020204020204" pitchFamily="34" charset="-122"/>
                <a:ea typeface="微软雅黑" panose="020B0503020204020204" pitchFamily="34" charset="-122"/>
                <a:cs typeface="Calibri"/>
              </a:rPr>
              <a:t>模型需求</a:t>
            </a:r>
            <a:endParaRPr sz="1100" dirty="0">
              <a:latin typeface="微软雅黑" panose="020B0503020204020204" pitchFamily="34" charset="-122"/>
              <a:ea typeface="微软雅黑" panose="020B0503020204020204" pitchFamily="34" charset="-122"/>
              <a:cs typeface="Calibri"/>
            </a:endParaRPr>
          </a:p>
        </p:txBody>
      </p:sp>
      <p:sp>
        <p:nvSpPr>
          <p:cNvPr id="37" name="object 28"/>
          <p:cNvSpPr txBox="1"/>
          <p:nvPr/>
        </p:nvSpPr>
        <p:spPr>
          <a:xfrm>
            <a:off x="709388" y="5692357"/>
            <a:ext cx="1478115" cy="338554"/>
          </a:xfrm>
          <a:prstGeom prst="rect">
            <a:avLst/>
          </a:prstGeom>
        </p:spPr>
        <p:txBody>
          <a:bodyPr vert="horz" wrap="square" lIns="0" tIns="0" rIns="0" bIns="0" rtlCol="0">
            <a:spAutoFit/>
          </a:bodyPr>
          <a:lstStyle/>
          <a:p>
            <a:pPr marL="15239" algn="ctr"/>
            <a:r>
              <a:rPr lang="zh-CN" altLang="en-US" sz="1100" b="1" spc="-12" dirty="0">
                <a:solidFill>
                  <a:srgbClr val="111111"/>
                </a:solidFill>
                <a:latin typeface="微软雅黑" panose="020B0503020204020204" pitchFamily="34" charset="-122"/>
                <a:ea typeface="微软雅黑" panose="020B0503020204020204" pitchFamily="34" charset="-122"/>
                <a:cs typeface="Calibri"/>
              </a:rPr>
              <a:t>系统功能</a:t>
            </a:r>
            <a:r>
              <a:rPr lang="en-US" altLang="zh-CN" sz="1100" b="1" spc="-12" dirty="0">
                <a:solidFill>
                  <a:srgbClr val="111111"/>
                </a:solidFill>
                <a:latin typeface="微软雅黑" panose="020B0503020204020204" pitchFamily="34" charset="-122"/>
                <a:ea typeface="微软雅黑" panose="020B0503020204020204" pitchFamily="34" charset="-122"/>
                <a:cs typeface="Calibri"/>
              </a:rPr>
              <a:t>/</a:t>
            </a:r>
          </a:p>
          <a:p>
            <a:pPr marL="15239" algn="ctr"/>
            <a:r>
              <a:rPr lang="zh-CN" altLang="en-US" sz="1100" b="1" spc="-12" dirty="0">
                <a:solidFill>
                  <a:srgbClr val="111111"/>
                </a:solidFill>
                <a:latin typeface="微软雅黑" panose="020B0503020204020204" pitchFamily="34" charset="-122"/>
                <a:ea typeface="微软雅黑" panose="020B0503020204020204" pitchFamily="34" charset="-122"/>
                <a:cs typeface="Calibri"/>
              </a:rPr>
              <a:t>数据需求</a:t>
            </a:r>
            <a:endParaRPr sz="1100" dirty="0">
              <a:latin typeface="微软雅黑" panose="020B0503020204020204" pitchFamily="34" charset="-122"/>
              <a:ea typeface="微软雅黑" panose="020B0503020204020204" pitchFamily="34" charset="-122"/>
              <a:cs typeface="Calibri"/>
            </a:endParaRPr>
          </a:p>
        </p:txBody>
      </p:sp>
      <p:sp>
        <p:nvSpPr>
          <p:cNvPr id="39" name="object 15"/>
          <p:cNvSpPr txBox="1"/>
          <p:nvPr/>
        </p:nvSpPr>
        <p:spPr>
          <a:xfrm>
            <a:off x="2810223" y="2233900"/>
            <a:ext cx="1025452" cy="338554"/>
          </a:xfrm>
          <a:prstGeom prst="rect">
            <a:avLst/>
          </a:prstGeom>
        </p:spPr>
        <p:txBody>
          <a:bodyPr vert="horz" wrap="square" lIns="0" tIns="0" rIns="0" bIns="0" rtlCol="0">
            <a:spAutoFit/>
          </a:bodyPr>
          <a:lstStyle/>
          <a:p>
            <a:pPr marL="15239" algn="ctr"/>
            <a:r>
              <a:rPr lang="zh-CN" altLang="en-US" sz="1100" b="1" dirty="0">
                <a:latin typeface="微软雅黑" panose="020B0503020204020204" pitchFamily="34" charset="-122"/>
                <a:ea typeface="微软雅黑" panose="020B0503020204020204" pitchFamily="34" charset="-122"/>
                <a:cs typeface="Calibri"/>
              </a:rPr>
              <a:t>精准客户管理</a:t>
            </a:r>
            <a:endParaRPr lang="en-US" altLang="zh-CN" sz="1100" b="1" dirty="0">
              <a:latin typeface="微软雅黑" panose="020B0503020204020204" pitchFamily="34" charset="-122"/>
              <a:ea typeface="微软雅黑" panose="020B0503020204020204" pitchFamily="34" charset="-122"/>
              <a:cs typeface="Calibri"/>
            </a:endParaRPr>
          </a:p>
          <a:p>
            <a:pPr marL="15239" algn="ctr"/>
            <a:r>
              <a:rPr lang="zh-CN" altLang="en-US" sz="1100" b="1" dirty="0">
                <a:latin typeface="微软雅黑" panose="020B0503020204020204" pitchFamily="34" charset="-122"/>
                <a:ea typeface="微软雅黑" panose="020B0503020204020204" pitchFamily="34" charset="-122"/>
                <a:cs typeface="Calibri"/>
              </a:rPr>
              <a:t>场景集</a:t>
            </a:r>
            <a:endParaRPr sz="1100" b="1" dirty="0">
              <a:latin typeface="微软雅黑" panose="020B0503020204020204" pitchFamily="34" charset="-122"/>
              <a:ea typeface="微软雅黑" panose="020B0503020204020204" pitchFamily="34" charset="-122"/>
              <a:cs typeface="Calibri"/>
            </a:endParaRPr>
          </a:p>
        </p:txBody>
      </p:sp>
      <p:sp>
        <p:nvSpPr>
          <p:cNvPr id="40" name="object 15"/>
          <p:cNvSpPr txBox="1"/>
          <p:nvPr/>
        </p:nvSpPr>
        <p:spPr>
          <a:xfrm>
            <a:off x="5498862" y="2240091"/>
            <a:ext cx="1026156" cy="338554"/>
          </a:xfrm>
          <a:prstGeom prst="rect">
            <a:avLst/>
          </a:prstGeom>
        </p:spPr>
        <p:txBody>
          <a:bodyPr vert="horz" wrap="square" lIns="0" tIns="0" rIns="0" bIns="0" rtlCol="0">
            <a:spAutoFit/>
          </a:bodyPr>
          <a:lstStyle/>
          <a:p>
            <a:pPr marL="15239" algn="ctr"/>
            <a:r>
              <a:rPr lang="zh-CN" altLang="en-US" sz="1100" b="1" dirty="0">
                <a:latin typeface="微软雅黑" panose="020B0503020204020204" pitchFamily="34" charset="-122"/>
                <a:ea typeface="微软雅黑" panose="020B0503020204020204" pitchFamily="34" charset="-122"/>
                <a:cs typeface="Calibri"/>
              </a:rPr>
              <a:t>综合营销</a:t>
            </a:r>
            <a:endParaRPr lang="en-US" altLang="zh-CN" sz="1100" b="1" dirty="0">
              <a:latin typeface="微软雅黑" panose="020B0503020204020204" pitchFamily="34" charset="-122"/>
              <a:ea typeface="微软雅黑" panose="020B0503020204020204" pitchFamily="34" charset="-122"/>
              <a:cs typeface="Calibri"/>
            </a:endParaRPr>
          </a:p>
          <a:p>
            <a:pPr marL="15239" algn="ctr"/>
            <a:r>
              <a:rPr lang="zh-CN" altLang="en-US" sz="1100" b="1" dirty="0">
                <a:latin typeface="微软雅黑" panose="020B0503020204020204" pitchFamily="34" charset="-122"/>
                <a:ea typeface="微软雅黑" panose="020B0503020204020204" pitchFamily="34" charset="-122"/>
                <a:cs typeface="Calibri"/>
              </a:rPr>
              <a:t>场景集</a:t>
            </a:r>
            <a:endParaRPr sz="1100" b="1" dirty="0">
              <a:latin typeface="微软雅黑" panose="020B0503020204020204" pitchFamily="34" charset="-122"/>
              <a:ea typeface="微软雅黑" panose="020B0503020204020204" pitchFamily="34" charset="-122"/>
              <a:cs typeface="Calibri"/>
            </a:endParaRPr>
          </a:p>
        </p:txBody>
      </p:sp>
      <p:sp>
        <p:nvSpPr>
          <p:cNvPr id="41" name="object 15"/>
          <p:cNvSpPr txBox="1"/>
          <p:nvPr/>
        </p:nvSpPr>
        <p:spPr>
          <a:xfrm>
            <a:off x="4157317" y="2233900"/>
            <a:ext cx="1026156" cy="338554"/>
          </a:xfrm>
          <a:prstGeom prst="rect">
            <a:avLst/>
          </a:prstGeom>
        </p:spPr>
        <p:txBody>
          <a:bodyPr vert="horz" wrap="square" lIns="0" tIns="0" rIns="0" bIns="0" rtlCol="0">
            <a:spAutoFit/>
          </a:bodyPr>
          <a:lstStyle/>
          <a:p>
            <a:pPr marL="15239" algn="ctr"/>
            <a:r>
              <a:rPr lang="zh-CN" altLang="en-US" sz="1100" b="1" dirty="0">
                <a:latin typeface="微软雅黑" panose="020B0503020204020204" pitchFamily="34" charset="-122"/>
                <a:ea typeface="微软雅黑" panose="020B0503020204020204" pitchFamily="34" charset="-122"/>
                <a:cs typeface="Calibri"/>
              </a:rPr>
              <a:t>专业产品管理</a:t>
            </a:r>
            <a:endParaRPr lang="en-US" altLang="zh-CN" sz="1100" b="1" dirty="0">
              <a:latin typeface="微软雅黑" panose="020B0503020204020204" pitchFamily="34" charset="-122"/>
              <a:ea typeface="微软雅黑" panose="020B0503020204020204" pitchFamily="34" charset="-122"/>
              <a:cs typeface="Calibri"/>
            </a:endParaRPr>
          </a:p>
          <a:p>
            <a:pPr marL="15239" algn="ctr"/>
            <a:r>
              <a:rPr lang="zh-CN" altLang="en-US" sz="1100" b="1" dirty="0">
                <a:latin typeface="微软雅黑" panose="020B0503020204020204" pitchFamily="34" charset="-122"/>
                <a:ea typeface="微软雅黑" panose="020B0503020204020204" pitchFamily="34" charset="-122"/>
                <a:cs typeface="Calibri"/>
              </a:rPr>
              <a:t>场景集</a:t>
            </a:r>
            <a:endParaRPr sz="1100" b="1" dirty="0">
              <a:latin typeface="微软雅黑" panose="020B0503020204020204" pitchFamily="34" charset="-122"/>
              <a:ea typeface="微软雅黑" panose="020B0503020204020204" pitchFamily="34" charset="-122"/>
              <a:cs typeface="Calibri"/>
            </a:endParaRPr>
          </a:p>
        </p:txBody>
      </p:sp>
      <p:sp>
        <p:nvSpPr>
          <p:cNvPr id="42" name="object 15"/>
          <p:cNvSpPr txBox="1"/>
          <p:nvPr/>
        </p:nvSpPr>
        <p:spPr>
          <a:xfrm>
            <a:off x="6426797" y="2242033"/>
            <a:ext cx="1484336" cy="338554"/>
          </a:xfrm>
          <a:prstGeom prst="rect">
            <a:avLst/>
          </a:prstGeom>
        </p:spPr>
        <p:txBody>
          <a:bodyPr vert="horz" wrap="square" lIns="0" tIns="0" rIns="0" bIns="0" rtlCol="0">
            <a:spAutoFit/>
          </a:bodyPr>
          <a:lstStyle/>
          <a:p>
            <a:pPr marL="15239" algn="ctr"/>
            <a:r>
              <a:rPr lang="zh-CN" altLang="en-US" sz="1100" b="1" dirty="0">
                <a:latin typeface="微软雅黑" panose="020B0503020204020204" pitchFamily="34" charset="-122"/>
                <a:ea typeface="微软雅黑" panose="020B0503020204020204" pitchFamily="34" charset="-122"/>
                <a:cs typeface="Calibri"/>
              </a:rPr>
              <a:t>协同团队</a:t>
            </a:r>
            <a:endParaRPr lang="en-GB" altLang="zh-CN" sz="1100" b="1" dirty="0">
              <a:latin typeface="微软雅黑" panose="020B0503020204020204" pitchFamily="34" charset="-122"/>
              <a:ea typeface="微软雅黑" panose="020B0503020204020204" pitchFamily="34" charset="-122"/>
              <a:cs typeface="Calibri"/>
            </a:endParaRPr>
          </a:p>
          <a:p>
            <a:pPr marL="15239" algn="ctr"/>
            <a:r>
              <a:rPr lang="zh-CN" altLang="en-US" sz="1100" b="1" dirty="0">
                <a:latin typeface="微软雅黑" panose="020B0503020204020204" pitchFamily="34" charset="-122"/>
                <a:ea typeface="微软雅黑" panose="020B0503020204020204" pitchFamily="34" charset="-122"/>
                <a:cs typeface="Calibri"/>
              </a:rPr>
              <a:t>绩效场景集</a:t>
            </a:r>
            <a:endParaRPr sz="1100" b="1" dirty="0">
              <a:latin typeface="微软雅黑" panose="020B0503020204020204" pitchFamily="34" charset="-122"/>
              <a:ea typeface="微软雅黑" panose="020B0503020204020204" pitchFamily="34" charset="-122"/>
              <a:cs typeface="Calibri"/>
            </a:endParaRPr>
          </a:p>
        </p:txBody>
      </p:sp>
      <p:sp>
        <p:nvSpPr>
          <p:cNvPr id="43" name="object 15"/>
          <p:cNvSpPr txBox="1"/>
          <p:nvPr/>
        </p:nvSpPr>
        <p:spPr>
          <a:xfrm>
            <a:off x="7988113" y="2235312"/>
            <a:ext cx="905933" cy="338554"/>
          </a:xfrm>
          <a:prstGeom prst="rect">
            <a:avLst/>
          </a:prstGeom>
        </p:spPr>
        <p:txBody>
          <a:bodyPr vert="horz" wrap="square" lIns="0" tIns="0" rIns="0" bIns="0" rtlCol="0">
            <a:spAutoFit/>
          </a:bodyPr>
          <a:lstStyle/>
          <a:p>
            <a:pPr marL="15239" algn="ctr"/>
            <a:r>
              <a:rPr lang="zh-CN" altLang="en-US" sz="1100" b="1" dirty="0">
                <a:latin typeface="微软雅黑" panose="020B0503020204020204" pitchFamily="34" charset="-122"/>
                <a:ea typeface="微软雅黑" panose="020B0503020204020204" pitchFamily="34" charset="-122"/>
                <a:cs typeface="Calibri"/>
              </a:rPr>
              <a:t>高效决策</a:t>
            </a:r>
            <a:endParaRPr lang="en-US" altLang="zh-CN" sz="1100" b="1" dirty="0">
              <a:latin typeface="微软雅黑" panose="020B0503020204020204" pitchFamily="34" charset="-122"/>
              <a:ea typeface="微软雅黑" panose="020B0503020204020204" pitchFamily="34" charset="-122"/>
              <a:cs typeface="Calibri"/>
            </a:endParaRPr>
          </a:p>
          <a:p>
            <a:pPr marL="15239" algn="ctr"/>
            <a:r>
              <a:rPr lang="zh-CN" altLang="en-US" sz="1100" b="1" dirty="0">
                <a:latin typeface="微软雅黑" panose="020B0503020204020204" pitchFamily="34" charset="-122"/>
                <a:ea typeface="微软雅黑" panose="020B0503020204020204" pitchFamily="34" charset="-122"/>
                <a:cs typeface="Calibri"/>
              </a:rPr>
              <a:t>场景集</a:t>
            </a:r>
            <a:endParaRPr sz="1100" b="1" dirty="0">
              <a:latin typeface="微软雅黑" panose="020B0503020204020204" pitchFamily="34" charset="-122"/>
              <a:ea typeface="微软雅黑" panose="020B0503020204020204" pitchFamily="34" charset="-122"/>
              <a:cs typeface="Calibri"/>
            </a:endParaRPr>
          </a:p>
        </p:txBody>
      </p:sp>
      <p:pic>
        <p:nvPicPr>
          <p:cNvPr id="59" name="Picture 58"/>
          <p:cNvPicPr>
            <a:picLocks noChangeAspect="1"/>
          </p:cNvPicPr>
          <p:nvPr/>
        </p:nvPicPr>
        <p:blipFill>
          <a:blip r:embed="rId2"/>
          <a:stretch>
            <a:fillRect/>
          </a:stretch>
        </p:blipFill>
        <p:spPr>
          <a:xfrm>
            <a:off x="2831859" y="3272332"/>
            <a:ext cx="897163" cy="40019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2" name="Picture 61"/>
          <p:cNvPicPr>
            <a:picLocks noChangeAspect="1"/>
          </p:cNvPicPr>
          <p:nvPr/>
        </p:nvPicPr>
        <p:blipFill>
          <a:blip r:embed="rId2"/>
          <a:stretch>
            <a:fillRect/>
          </a:stretch>
        </p:blipFill>
        <p:spPr>
          <a:xfrm>
            <a:off x="2955447" y="3343865"/>
            <a:ext cx="897163" cy="40019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3" name="Picture 62"/>
          <p:cNvPicPr>
            <a:picLocks noChangeAspect="1"/>
          </p:cNvPicPr>
          <p:nvPr/>
        </p:nvPicPr>
        <p:blipFill>
          <a:blip r:embed="rId2"/>
          <a:stretch>
            <a:fillRect/>
          </a:stretch>
        </p:blipFill>
        <p:spPr>
          <a:xfrm>
            <a:off x="3089927" y="3384246"/>
            <a:ext cx="897163" cy="40019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239" y="4083748"/>
            <a:ext cx="1117383" cy="420434"/>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153" y="4133918"/>
            <a:ext cx="1117383" cy="420434"/>
          </a:xfrm>
          <a:prstGeom prst="rect">
            <a:avLst/>
          </a:prstGeom>
        </p:spPr>
      </p:pic>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707" y="4187776"/>
            <a:ext cx="1117383" cy="420434"/>
          </a:xfrm>
          <a:prstGeom prst="rect">
            <a:avLst/>
          </a:prstGeom>
        </p:spPr>
      </p:pic>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11" y="4241633"/>
            <a:ext cx="1117383" cy="420434"/>
          </a:xfrm>
          <a:prstGeom prst="rect">
            <a:avLst/>
          </a:prstGeom>
        </p:spPr>
      </p:pic>
      <p:pic>
        <p:nvPicPr>
          <p:cNvPr id="87" name="Picture 86"/>
          <p:cNvPicPr>
            <a:picLocks noChangeAspect="1"/>
          </p:cNvPicPr>
          <p:nvPr/>
        </p:nvPicPr>
        <p:blipFill>
          <a:blip r:embed="rId4"/>
          <a:stretch>
            <a:fillRect/>
          </a:stretch>
        </p:blipFill>
        <p:spPr>
          <a:xfrm>
            <a:off x="2759400" y="5526910"/>
            <a:ext cx="926972" cy="44581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8" name="Picture 87"/>
          <p:cNvPicPr>
            <a:picLocks noChangeAspect="1"/>
          </p:cNvPicPr>
          <p:nvPr/>
        </p:nvPicPr>
        <p:blipFill>
          <a:blip r:embed="rId4"/>
          <a:stretch>
            <a:fillRect/>
          </a:stretch>
        </p:blipFill>
        <p:spPr>
          <a:xfrm>
            <a:off x="2812719" y="5593291"/>
            <a:ext cx="926972" cy="44581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9" name="Picture 88"/>
          <p:cNvPicPr>
            <a:picLocks noChangeAspect="1"/>
          </p:cNvPicPr>
          <p:nvPr/>
        </p:nvPicPr>
        <p:blipFill>
          <a:blip r:embed="rId4"/>
          <a:stretch>
            <a:fillRect/>
          </a:stretch>
        </p:blipFill>
        <p:spPr>
          <a:xfrm>
            <a:off x="2965305" y="5672310"/>
            <a:ext cx="926972" cy="44581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0" name="Picture 89"/>
          <p:cNvPicPr>
            <a:picLocks noChangeAspect="1"/>
          </p:cNvPicPr>
          <p:nvPr/>
        </p:nvPicPr>
        <p:blipFill>
          <a:blip r:embed="rId4"/>
          <a:stretch>
            <a:fillRect/>
          </a:stretch>
        </p:blipFill>
        <p:spPr>
          <a:xfrm>
            <a:off x="3150307" y="5763477"/>
            <a:ext cx="926972" cy="44581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40" name="object 15"/>
          <p:cNvSpPr txBox="1"/>
          <p:nvPr/>
        </p:nvSpPr>
        <p:spPr>
          <a:xfrm>
            <a:off x="597949" y="1680563"/>
            <a:ext cx="1615424" cy="338554"/>
          </a:xfrm>
          <a:prstGeom prst="rect">
            <a:avLst/>
          </a:prstGeom>
        </p:spPr>
        <p:txBody>
          <a:bodyPr vert="horz" wrap="square" lIns="0" tIns="0" rIns="0" bIns="0" rtlCol="0">
            <a:spAutoFit/>
          </a:bodyPr>
          <a:lstStyle/>
          <a:p>
            <a:pPr marL="15239" algn="ctr"/>
            <a:r>
              <a:rPr lang="zh-CN" altLang="en-US" sz="1100" b="1" dirty="0">
                <a:latin typeface="微软雅黑" panose="020B0503020204020204" pitchFamily="34" charset="-122"/>
                <a:ea typeface="微软雅黑" panose="020B0503020204020204" pitchFamily="34" charset="-122"/>
                <a:cs typeface="Calibri"/>
              </a:rPr>
              <a:t>战略解读</a:t>
            </a:r>
            <a:r>
              <a:rPr lang="en-US" altLang="zh-CN" sz="1100" b="1" dirty="0">
                <a:latin typeface="微软雅黑" panose="020B0503020204020204" pitchFamily="34" charset="-122"/>
                <a:ea typeface="微软雅黑" panose="020B0503020204020204" pitchFamily="34" charset="-122"/>
                <a:cs typeface="Calibri"/>
              </a:rPr>
              <a:t>/</a:t>
            </a:r>
          </a:p>
          <a:p>
            <a:pPr marL="15239" algn="ctr"/>
            <a:r>
              <a:rPr lang="zh-CN" altLang="en-US" sz="1100" b="1" dirty="0">
                <a:latin typeface="微软雅黑" panose="020B0503020204020204" pitchFamily="34" charset="-122"/>
                <a:ea typeface="微软雅黑" panose="020B0503020204020204" pitchFamily="34" charset="-122"/>
                <a:cs typeface="Calibri"/>
              </a:rPr>
              <a:t>对公营销能力分解</a:t>
            </a:r>
            <a:endParaRPr sz="1100" b="1" dirty="0">
              <a:latin typeface="微软雅黑" panose="020B0503020204020204" pitchFamily="34" charset="-122"/>
              <a:ea typeface="微软雅黑" panose="020B0503020204020204" pitchFamily="34" charset="-122"/>
              <a:cs typeface="Calibri"/>
            </a:endParaRPr>
          </a:p>
        </p:txBody>
      </p:sp>
      <p:sp>
        <p:nvSpPr>
          <p:cNvPr id="17" name="object 20"/>
          <p:cNvSpPr txBox="1"/>
          <p:nvPr/>
        </p:nvSpPr>
        <p:spPr>
          <a:xfrm>
            <a:off x="1108180" y="3520558"/>
            <a:ext cx="716513" cy="169277"/>
          </a:xfrm>
          <a:prstGeom prst="rect">
            <a:avLst/>
          </a:prstGeom>
        </p:spPr>
        <p:txBody>
          <a:bodyPr vert="horz" wrap="square" lIns="0" tIns="0" rIns="0" bIns="0" rtlCol="0">
            <a:spAutoFit/>
          </a:bodyPr>
          <a:lstStyle/>
          <a:p>
            <a:pPr marL="15239" algn="ctr"/>
            <a:r>
              <a:rPr lang="zh-CN" altLang="en-US" sz="1100" b="1" spc="-12" dirty="0">
                <a:solidFill>
                  <a:srgbClr val="111111"/>
                </a:solidFill>
                <a:latin typeface="微软雅黑" panose="020B0503020204020204" pitchFamily="34" charset="-122"/>
                <a:ea typeface="微软雅黑" panose="020B0503020204020204" pitchFamily="34" charset="-122"/>
                <a:cs typeface="Calibri"/>
              </a:rPr>
              <a:t>业务流程</a:t>
            </a:r>
            <a:endParaRPr sz="1100" dirty="0">
              <a:latin typeface="微软雅黑" panose="020B0503020204020204" pitchFamily="34" charset="-122"/>
              <a:ea typeface="微软雅黑" panose="020B0503020204020204" pitchFamily="34" charset="-122"/>
              <a:cs typeface="Calibri"/>
            </a:endParaRPr>
          </a:p>
        </p:txBody>
      </p:sp>
      <p:sp>
        <p:nvSpPr>
          <p:cNvPr id="21" name="object 28"/>
          <p:cNvSpPr txBox="1"/>
          <p:nvPr/>
        </p:nvSpPr>
        <p:spPr>
          <a:xfrm>
            <a:off x="886111" y="4269775"/>
            <a:ext cx="1124671" cy="169277"/>
          </a:xfrm>
          <a:prstGeom prst="rect">
            <a:avLst/>
          </a:prstGeom>
        </p:spPr>
        <p:txBody>
          <a:bodyPr vert="horz" wrap="square" lIns="0" tIns="0" rIns="0" bIns="0" rtlCol="0">
            <a:spAutoFit/>
          </a:bodyPr>
          <a:lstStyle/>
          <a:p>
            <a:pPr marL="15239" algn="ctr"/>
            <a:r>
              <a:rPr lang="zh-CN" altLang="en-US" sz="1100" b="1" spc="-12" dirty="0">
                <a:solidFill>
                  <a:srgbClr val="111111"/>
                </a:solidFill>
                <a:latin typeface="微软雅黑" panose="020B0503020204020204" pitchFamily="34" charset="-122"/>
                <a:ea typeface="微软雅黑" panose="020B0503020204020204" pitchFamily="34" charset="-122"/>
                <a:cs typeface="Calibri"/>
              </a:rPr>
              <a:t>环节信息需求</a:t>
            </a:r>
            <a:endParaRPr sz="1100" dirty="0">
              <a:latin typeface="微软雅黑" panose="020B0503020204020204" pitchFamily="34" charset="-122"/>
              <a:ea typeface="微软雅黑" panose="020B0503020204020204" pitchFamily="34" charset="-122"/>
              <a:cs typeface="Calibri"/>
            </a:endParaRPr>
          </a:p>
        </p:txBody>
      </p:sp>
      <p:sp>
        <p:nvSpPr>
          <p:cNvPr id="28" name="object 15"/>
          <p:cNvSpPr txBox="1"/>
          <p:nvPr/>
        </p:nvSpPr>
        <p:spPr>
          <a:xfrm>
            <a:off x="973274" y="2832028"/>
            <a:ext cx="986324" cy="169277"/>
          </a:xfrm>
          <a:prstGeom prst="rect">
            <a:avLst/>
          </a:prstGeom>
        </p:spPr>
        <p:txBody>
          <a:bodyPr vert="horz" wrap="square" lIns="0" tIns="0" rIns="0" bIns="0" rtlCol="0">
            <a:spAutoFit/>
          </a:bodyPr>
          <a:lstStyle/>
          <a:p>
            <a:pPr marL="15239" algn="ctr"/>
            <a:r>
              <a:rPr lang="zh-CN" altLang="en-US" sz="1100" b="1" dirty="0">
                <a:latin typeface="微软雅黑" panose="020B0503020204020204" pitchFamily="34" charset="-122"/>
                <a:ea typeface="微软雅黑" panose="020B0503020204020204" pitchFamily="34" charset="-122"/>
                <a:cs typeface="Calibri"/>
              </a:rPr>
              <a:t>场景</a:t>
            </a:r>
            <a:endParaRPr sz="1100" b="1" dirty="0">
              <a:latin typeface="微软雅黑" panose="020B0503020204020204" pitchFamily="34" charset="-122"/>
              <a:ea typeface="微软雅黑" panose="020B0503020204020204" pitchFamily="34" charset="-122"/>
              <a:cs typeface="Calibri"/>
            </a:endParaRPr>
          </a:p>
        </p:txBody>
      </p:sp>
      <p:grpSp>
        <p:nvGrpSpPr>
          <p:cNvPr id="229" name="Group 228"/>
          <p:cNvGrpSpPr/>
          <p:nvPr/>
        </p:nvGrpSpPr>
        <p:grpSpPr>
          <a:xfrm>
            <a:off x="9112937" y="2560202"/>
            <a:ext cx="1750323" cy="3779465"/>
            <a:chOff x="9230944" y="2138771"/>
            <a:chExt cx="2116680" cy="4572298"/>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792" y="4390919"/>
              <a:ext cx="2082071" cy="783415"/>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0944" y="5157602"/>
              <a:ext cx="2116680" cy="748349"/>
            </a:xfrm>
            <a:prstGeom prst="rect">
              <a:avLst/>
            </a:prstGeom>
          </p:spPr>
        </p:pic>
        <p:pic>
          <p:nvPicPr>
            <p:cNvPr id="33" name="Picture 32"/>
            <p:cNvPicPr>
              <a:picLocks noChangeAspect="1"/>
            </p:cNvPicPr>
            <p:nvPr/>
          </p:nvPicPr>
          <p:blipFill>
            <a:blip r:embed="rId2"/>
            <a:stretch>
              <a:fillRect/>
            </a:stretch>
          </p:blipFill>
          <p:spPr>
            <a:xfrm>
              <a:off x="9397175" y="3565867"/>
              <a:ext cx="1776982" cy="77525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4" name="Picture 33"/>
            <p:cNvPicPr>
              <a:picLocks noChangeAspect="1"/>
            </p:cNvPicPr>
            <p:nvPr/>
          </p:nvPicPr>
          <p:blipFill>
            <a:blip r:embed="rId4"/>
            <a:stretch>
              <a:fillRect/>
            </a:stretch>
          </p:blipFill>
          <p:spPr>
            <a:xfrm>
              <a:off x="9389378" y="5852700"/>
              <a:ext cx="1784780" cy="85836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41" name="Picture 140"/>
            <p:cNvPicPr>
              <a:picLocks noChangeAspect="1"/>
            </p:cNvPicPr>
            <p:nvPr/>
          </p:nvPicPr>
          <p:blipFill>
            <a:blip r:embed="rId6"/>
            <a:stretch>
              <a:fillRect/>
            </a:stretch>
          </p:blipFill>
          <p:spPr>
            <a:xfrm>
              <a:off x="9412731" y="2771735"/>
              <a:ext cx="1676736" cy="78783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57" name="object 16"/>
            <p:cNvSpPr/>
            <p:nvPr/>
          </p:nvSpPr>
          <p:spPr>
            <a:xfrm>
              <a:off x="9272260" y="2138771"/>
              <a:ext cx="1901897" cy="754656"/>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100" dirty="0">
                <a:latin typeface="微软雅黑" panose="020B0503020204020204" pitchFamily="34" charset="-122"/>
                <a:ea typeface="微软雅黑" panose="020B0503020204020204" pitchFamily="34" charset="-122"/>
              </a:endParaRPr>
            </a:p>
          </p:txBody>
        </p:sp>
      </p:grpSp>
      <p:sp>
        <p:nvSpPr>
          <p:cNvPr id="160" name="object 14"/>
          <p:cNvSpPr/>
          <p:nvPr/>
        </p:nvSpPr>
        <p:spPr>
          <a:xfrm>
            <a:off x="4135557" y="3262093"/>
            <a:ext cx="1018698" cy="462549"/>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sp>
        <p:nvSpPr>
          <p:cNvPr id="163" name="object 14"/>
          <p:cNvSpPr/>
          <p:nvPr/>
        </p:nvSpPr>
        <p:spPr>
          <a:xfrm>
            <a:off x="4237160" y="3329884"/>
            <a:ext cx="1018698" cy="462549"/>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sp>
        <p:nvSpPr>
          <p:cNvPr id="165" name="object 27"/>
          <p:cNvSpPr/>
          <p:nvPr/>
        </p:nvSpPr>
        <p:spPr>
          <a:xfrm>
            <a:off x="4118815" y="3988242"/>
            <a:ext cx="1188821" cy="495228"/>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sp>
        <p:nvSpPr>
          <p:cNvPr id="166" name="object 27"/>
          <p:cNvSpPr/>
          <p:nvPr/>
        </p:nvSpPr>
        <p:spPr>
          <a:xfrm>
            <a:off x="4316795" y="4063048"/>
            <a:ext cx="1188821" cy="495228"/>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sp>
        <p:nvSpPr>
          <p:cNvPr id="167" name="object 27"/>
          <p:cNvSpPr/>
          <p:nvPr/>
        </p:nvSpPr>
        <p:spPr>
          <a:xfrm>
            <a:off x="4493663" y="4156248"/>
            <a:ext cx="1188821" cy="495228"/>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sp>
        <p:nvSpPr>
          <p:cNvPr id="168" name="object 22"/>
          <p:cNvSpPr/>
          <p:nvPr/>
        </p:nvSpPr>
        <p:spPr>
          <a:xfrm>
            <a:off x="4116620" y="5526911"/>
            <a:ext cx="1125783" cy="51219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sp>
        <p:nvSpPr>
          <p:cNvPr id="169" name="object 22"/>
          <p:cNvSpPr/>
          <p:nvPr/>
        </p:nvSpPr>
        <p:spPr>
          <a:xfrm>
            <a:off x="4355764" y="5611571"/>
            <a:ext cx="1125783" cy="51219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sp>
        <p:nvSpPr>
          <p:cNvPr id="170" name="object 22"/>
          <p:cNvSpPr/>
          <p:nvPr/>
        </p:nvSpPr>
        <p:spPr>
          <a:xfrm>
            <a:off x="4507527" y="5711300"/>
            <a:ext cx="1125783" cy="51219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pic>
        <p:nvPicPr>
          <p:cNvPr id="173" name="Picture 1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3716" y="4800756"/>
            <a:ext cx="1250080" cy="441964"/>
          </a:xfrm>
          <a:prstGeom prst="rect">
            <a:avLst/>
          </a:prstGeom>
        </p:spPr>
      </p:pic>
      <p:pic>
        <p:nvPicPr>
          <p:cNvPr id="174" name="Picture 1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679" y="4843554"/>
            <a:ext cx="1250080" cy="441964"/>
          </a:xfrm>
          <a:prstGeom prst="rect">
            <a:avLst/>
          </a:prstGeom>
        </p:spPr>
      </p:pic>
      <p:pic>
        <p:nvPicPr>
          <p:cNvPr id="175" name="Picture 1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3224" y="4953439"/>
            <a:ext cx="1250080" cy="441964"/>
          </a:xfrm>
          <a:prstGeom prst="rect">
            <a:avLst/>
          </a:prstGeom>
        </p:spPr>
      </p:pic>
      <p:sp>
        <p:nvSpPr>
          <p:cNvPr id="176" name="object 23"/>
          <p:cNvSpPr/>
          <p:nvPr/>
        </p:nvSpPr>
        <p:spPr>
          <a:xfrm>
            <a:off x="4116620" y="4770621"/>
            <a:ext cx="1317583" cy="548585"/>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sp>
        <p:nvSpPr>
          <p:cNvPr id="177" name="object 23"/>
          <p:cNvSpPr/>
          <p:nvPr/>
        </p:nvSpPr>
        <p:spPr>
          <a:xfrm>
            <a:off x="4298314" y="4863611"/>
            <a:ext cx="1317583" cy="548585"/>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sp>
        <p:nvSpPr>
          <p:cNvPr id="178" name="object 23"/>
          <p:cNvSpPr/>
          <p:nvPr/>
        </p:nvSpPr>
        <p:spPr>
          <a:xfrm>
            <a:off x="4452161" y="4913696"/>
            <a:ext cx="1317583" cy="548585"/>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cxnSp>
        <p:nvCxnSpPr>
          <p:cNvPr id="109" name="Straight Arrow Connector 108"/>
          <p:cNvCxnSpPr/>
          <p:nvPr/>
        </p:nvCxnSpPr>
        <p:spPr>
          <a:xfrm flipH="1">
            <a:off x="5107024" y="4482113"/>
            <a:ext cx="61844" cy="517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a:off x="4673624" y="4420219"/>
            <a:ext cx="416399" cy="1265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3624529" y="4377993"/>
            <a:ext cx="198191" cy="637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89" idx="0"/>
          </p:cNvCxnSpPr>
          <p:nvPr/>
        </p:nvCxnSpPr>
        <p:spPr>
          <a:xfrm flipH="1">
            <a:off x="3428792" y="4468540"/>
            <a:ext cx="210599" cy="1203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5565930" y="1586488"/>
            <a:ext cx="201730" cy="202774"/>
          </a:xfrm>
          <a:prstGeom prst="rect">
            <a:avLst/>
          </a:prstGeom>
          <a:noFill/>
          <a:ln w="12700" cap="flat" cmpd="sng" algn="ctr">
            <a:solidFill>
              <a:schemeClr val="tx2"/>
            </a:solidFill>
            <a:prstDash val="solid"/>
            <a:miter lim="800000"/>
          </a:ln>
          <a:effectLst/>
        </p:spPr>
        <p:txBody>
          <a:bodyPr lIns="65532" tIns="65532" rIns="65532" bIns="65532" rtlCol="0" anchor="ctr"/>
          <a:lstStyle/>
          <a:p>
            <a:pPr defTabSz="1097280">
              <a:defRPr/>
            </a:pPr>
            <a:endParaRPr lang="en-US" sz="1800" kern="0" dirty="0" err="1">
              <a:solidFill>
                <a:prstClr val="white"/>
              </a:solidFill>
              <a:latin typeface="微软雅黑" panose="020B0503020204020204" pitchFamily="34" charset="-122"/>
              <a:ea typeface="微软雅黑" panose="020B0503020204020204" pitchFamily="34" charset="-122"/>
            </a:endParaRPr>
          </a:p>
        </p:txBody>
      </p:sp>
      <p:sp>
        <p:nvSpPr>
          <p:cNvPr id="191" name="Rectangle 190"/>
          <p:cNvSpPr/>
          <p:nvPr/>
        </p:nvSpPr>
        <p:spPr>
          <a:xfrm>
            <a:off x="5782963" y="1585900"/>
            <a:ext cx="215329" cy="203361"/>
          </a:xfrm>
          <a:prstGeom prst="rect">
            <a:avLst/>
          </a:prstGeom>
          <a:noFill/>
          <a:ln w="12700" cap="flat" cmpd="sng" algn="ctr">
            <a:solidFill>
              <a:schemeClr val="tx2"/>
            </a:solidFill>
            <a:prstDash val="solid"/>
            <a:miter lim="800000"/>
          </a:ln>
          <a:effectLst/>
        </p:spPr>
        <p:txBody>
          <a:bodyPr lIns="65532" tIns="65532" rIns="65532" bIns="65532" rtlCol="0" anchor="ctr"/>
          <a:lstStyle/>
          <a:p>
            <a:pPr defTabSz="1097280">
              <a:defRPr/>
            </a:pPr>
            <a:endParaRPr lang="en-US" sz="1800" kern="0" dirty="0" err="1">
              <a:solidFill>
                <a:prstClr val="white"/>
              </a:solidFill>
              <a:latin typeface="微软雅黑" panose="020B0503020204020204" pitchFamily="34" charset="-122"/>
              <a:ea typeface="微软雅黑" panose="020B0503020204020204" pitchFamily="34" charset="-122"/>
            </a:endParaRPr>
          </a:p>
        </p:txBody>
      </p:sp>
      <p:sp>
        <p:nvSpPr>
          <p:cNvPr id="193" name="Rectangle 192"/>
          <p:cNvSpPr/>
          <p:nvPr/>
        </p:nvSpPr>
        <p:spPr>
          <a:xfrm>
            <a:off x="6466884" y="1585900"/>
            <a:ext cx="204159" cy="402088"/>
          </a:xfrm>
          <a:prstGeom prst="rect">
            <a:avLst/>
          </a:prstGeom>
          <a:noFill/>
          <a:ln w="12700" cap="flat" cmpd="sng" algn="ctr">
            <a:solidFill>
              <a:schemeClr val="tx2"/>
            </a:solidFill>
            <a:prstDash val="solid"/>
            <a:miter lim="800000"/>
          </a:ln>
          <a:effectLst/>
        </p:spPr>
        <p:txBody>
          <a:bodyPr lIns="65532" tIns="65532" rIns="65532" bIns="65532" rtlCol="0" anchor="ctr"/>
          <a:lstStyle/>
          <a:p>
            <a:pPr defTabSz="1097280">
              <a:defRPr/>
            </a:pPr>
            <a:endParaRPr lang="en-US" sz="1800" kern="0" dirty="0" err="1">
              <a:solidFill>
                <a:prstClr val="white"/>
              </a:solidFill>
              <a:latin typeface="微软雅黑" panose="020B0503020204020204" pitchFamily="34" charset="-122"/>
              <a:ea typeface="微软雅黑" panose="020B0503020204020204" pitchFamily="34" charset="-122"/>
            </a:endParaRPr>
          </a:p>
        </p:txBody>
      </p:sp>
      <p:sp>
        <p:nvSpPr>
          <p:cNvPr id="195" name="Rectangle 194"/>
          <p:cNvSpPr/>
          <p:nvPr/>
        </p:nvSpPr>
        <p:spPr>
          <a:xfrm>
            <a:off x="6013595" y="1590532"/>
            <a:ext cx="440112" cy="220429"/>
          </a:xfrm>
          <a:prstGeom prst="rect">
            <a:avLst/>
          </a:prstGeom>
          <a:noFill/>
          <a:ln w="12700" cap="flat" cmpd="sng" algn="ctr">
            <a:solidFill>
              <a:schemeClr val="tx2"/>
            </a:solidFill>
            <a:prstDash val="solid"/>
            <a:miter lim="800000"/>
          </a:ln>
          <a:effectLst/>
        </p:spPr>
        <p:txBody>
          <a:bodyPr lIns="65532" tIns="65532" rIns="65532" bIns="65532" rtlCol="0" anchor="ctr"/>
          <a:lstStyle/>
          <a:p>
            <a:pPr defTabSz="1097280">
              <a:defRPr/>
            </a:pPr>
            <a:endParaRPr lang="en-US" sz="1800" kern="0" dirty="0" err="1">
              <a:solidFill>
                <a:prstClr val="white"/>
              </a:solidFill>
              <a:latin typeface="微软雅黑" panose="020B0503020204020204" pitchFamily="34" charset="-122"/>
              <a:ea typeface="微软雅黑" panose="020B0503020204020204" pitchFamily="34" charset="-122"/>
            </a:endParaRPr>
          </a:p>
        </p:txBody>
      </p:sp>
      <p:sp>
        <p:nvSpPr>
          <p:cNvPr id="217" name="Rectangle 216"/>
          <p:cNvSpPr/>
          <p:nvPr/>
        </p:nvSpPr>
        <p:spPr>
          <a:xfrm>
            <a:off x="5565817" y="1815111"/>
            <a:ext cx="887890" cy="172878"/>
          </a:xfrm>
          <a:prstGeom prst="rect">
            <a:avLst/>
          </a:prstGeom>
          <a:noFill/>
          <a:ln w="12700" cap="flat" cmpd="sng" algn="ctr">
            <a:solidFill>
              <a:schemeClr val="tx2"/>
            </a:solidFill>
            <a:prstDash val="solid"/>
            <a:miter lim="800000"/>
          </a:ln>
          <a:effectLst/>
        </p:spPr>
        <p:txBody>
          <a:bodyPr lIns="65532" tIns="65532" rIns="65532" bIns="65532" rtlCol="0" anchor="ctr"/>
          <a:lstStyle/>
          <a:p>
            <a:pPr defTabSz="1097280">
              <a:defRPr/>
            </a:pPr>
            <a:endParaRPr lang="en-US" sz="1800" kern="0" dirty="0" err="1">
              <a:solidFill>
                <a:prstClr val="white"/>
              </a:solidFill>
              <a:latin typeface="微软雅黑" panose="020B0503020204020204" pitchFamily="34" charset="-122"/>
              <a:ea typeface="微软雅黑" panose="020B0503020204020204" pitchFamily="34" charset="-122"/>
            </a:endParaRPr>
          </a:p>
        </p:txBody>
      </p:sp>
      <p:sp>
        <p:nvSpPr>
          <p:cNvPr id="231" name="object 15"/>
          <p:cNvSpPr txBox="1"/>
          <p:nvPr/>
        </p:nvSpPr>
        <p:spPr>
          <a:xfrm>
            <a:off x="9235794" y="2306072"/>
            <a:ext cx="1323892" cy="169277"/>
          </a:xfrm>
          <a:prstGeom prst="rect">
            <a:avLst/>
          </a:prstGeom>
        </p:spPr>
        <p:txBody>
          <a:bodyPr vert="horz" wrap="square" lIns="0" tIns="0" rIns="0" bIns="0" rtlCol="0">
            <a:spAutoFit/>
          </a:bodyPr>
          <a:lstStyle/>
          <a:p>
            <a:pPr marL="15239" algn="ctr"/>
            <a:r>
              <a:rPr lang="zh-CN" altLang="en-US" sz="1100" b="1" dirty="0">
                <a:latin typeface="微软雅黑" panose="020B0503020204020204" pitchFamily="34" charset="-122"/>
                <a:ea typeface="微软雅黑" panose="020B0503020204020204" pitchFamily="34" charset="-122"/>
                <a:cs typeface="Calibri"/>
              </a:rPr>
              <a:t>综合分析和关联梳理</a:t>
            </a:r>
            <a:endParaRPr sz="1100" b="1" dirty="0">
              <a:latin typeface="微软雅黑" panose="020B0503020204020204" pitchFamily="34" charset="-122"/>
              <a:ea typeface="微软雅黑" panose="020B0503020204020204" pitchFamily="34" charset="-122"/>
              <a:cs typeface="Calibri"/>
            </a:endParaRPr>
          </a:p>
        </p:txBody>
      </p:sp>
      <p:sp>
        <p:nvSpPr>
          <p:cNvPr id="232" name="Oval 231"/>
          <p:cNvSpPr/>
          <p:nvPr/>
        </p:nvSpPr>
        <p:spPr>
          <a:xfrm>
            <a:off x="2288843" y="1665031"/>
            <a:ext cx="360000"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233" name="Oval 232"/>
          <p:cNvSpPr/>
          <p:nvPr/>
        </p:nvSpPr>
        <p:spPr>
          <a:xfrm>
            <a:off x="754836" y="2318994"/>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235" name="Oval 234"/>
          <p:cNvSpPr/>
          <p:nvPr/>
        </p:nvSpPr>
        <p:spPr>
          <a:xfrm>
            <a:off x="8236516" y="4147638"/>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3</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236" name="Isosceles Triangle 235"/>
          <p:cNvSpPr/>
          <p:nvPr/>
        </p:nvSpPr>
        <p:spPr>
          <a:xfrm rot="5400000">
            <a:off x="10033969" y="5297832"/>
            <a:ext cx="1893781" cy="23520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237" name="object 15"/>
          <p:cNvSpPr txBox="1"/>
          <p:nvPr/>
        </p:nvSpPr>
        <p:spPr>
          <a:xfrm>
            <a:off x="11123069" y="5262647"/>
            <a:ext cx="909112" cy="507831"/>
          </a:xfrm>
          <a:prstGeom prst="rect">
            <a:avLst/>
          </a:prstGeom>
        </p:spPr>
        <p:txBody>
          <a:bodyPr vert="horz" wrap="square" lIns="0" tIns="0" rIns="0" bIns="0" rtlCol="0">
            <a:spAutoFit/>
          </a:bodyPr>
          <a:lstStyle/>
          <a:p>
            <a:pPr marL="93663" indent="-79375">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cs typeface="Calibri"/>
              </a:rPr>
              <a:t>数据架构</a:t>
            </a:r>
            <a:endParaRPr lang="en-US" altLang="zh-CN" sz="1100" dirty="0">
              <a:latin typeface="微软雅黑" panose="020B0503020204020204" pitchFamily="34" charset="-122"/>
              <a:ea typeface="微软雅黑" panose="020B0503020204020204" pitchFamily="34" charset="-122"/>
              <a:cs typeface="Calibri"/>
            </a:endParaRPr>
          </a:p>
          <a:p>
            <a:pPr marL="93663" indent="-79375">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cs typeface="Calibri"/>
              </a:rPr>
              <a:t>系统架构</a:t>
            </a:r>
            <a:endParaRPr lang="en-US" altLang="zh-CN" sz="1100" dirty="0">
              <a:latin typeface="微软雅黑" panose="020B0503020204020204" pitchFamily="34" charset="-122"/>
              <a:ea typeface="微软雅黑" panose="020B0503020204020204" pitchFamily="34" charset="-122"/>
              <a:cs typeface="Calibri"/>
            </a:endParaRPr>
          </a:p>
          <a:p>
            <a:pPr marL="93663" indent="-79375">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cs typeface="Calibri"/>
              </a:rPr>
              <a:t>技术架构</a:t>
            </a:r>
            <a:endParaRPr lang="en-US" altLang="zh-CN" sz="1100" dirty="0">
              <a:latin typeface="微软雅黑" panose="020B0503020204020204" pitchFamily="34" charset="-122"/>
              <a:ea typeface="微软雅黑" panose="020B0503020204020204" pitchFamily="34" charset="-122"/>
              <a:cs typeface="Calibri"/>
            </a:endParaRPr>
          </a:p>
        </p:txBody>
      </p:sp>
      <p:sp>
        <p:nvSpPr>
          <p:cNvPr id="238" name="Isosceles Triangle 237"/>
          <p:cNvSpPr/>
          <p:nvPr/>
        </p:nvSpPr>
        <p:spPr>
          <a:xfrm rot="10800000">
            <a:off x="519545" y="1445362"/>
            <a:ext cx="1893781" cy="23520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239" name="object 15"/>
          <p:cNvSpPr txBox="1"/>
          <p:nvPr/>
        </p:nvSpPr>
        <p:spPr>
          <a:xfrm>
            <a:off x="561881" y="1243305"/>
            <a:ext cx="2054170" cy="169277"/>
          </a:xfrm>
          <a:prstGeom prst="rect">
            <a:avLst/>
          </a:prstGeom>
        </p:spPr>
        <p:txBody>
          <a:bodyPr vert="horz" wrap="square" lIns="0" tIns="0" rIns="0" bIns="0" rtlCol="0">
            <a:spAutoFit/>
          </a:bodyPr>
          <a:lstStyle/>
          <a:p>
            <a:pPr marL="14288"/>
            <a:r>
              <a:rPr lang="zh-CN" altLang="en-US" sz="1100" b="1" dirty="0">
                <a:latin typeface="微软雅黑" panose="020B0503020204020204" pitchFamily="34" charset="-122"/>
                <a:ea typeface="微软雅黑" panose="020B0503020204020204" pitchFamily="34" charset="-122"/>
                <a:cs typeface="Calibri"/>
              </a:rPr>
              <a:t>输入：公司对公业务发展战略</a:t>
            </a:r>
            <a:endParaRPr lang="en-US" altLang="zh-CN" sz="1100" b="1" dirty="0">
              <a:latin typeface="微软雅黑" panose="020B0503020204020204" pitchFamily="34" charset="-122"/>
              <a:ea typeface="微软雅黑" panose="020B0503020204020204" pitchFamily="34" charset="-122"/>
              <a:cs typeface="Calibri"/>
            </a:endParaRPr>
          </a:p>
        </p:txBody>
      </p:sp>
      <p:sp>
        <p:nvSpPr>
          <p:cNvPr id="86" name="Oval 85"/>
          <p:cNvSpPr/>
          <p:nvPr/>
        </p:nvSpPr>
        <p:spPr>
          <a:xfrm>
            <a:off x="2552369" y="2202556"/>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A</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92" name="Oval 91"/>
          <p:cNvSpPr/>
          <p:nvPr/>
        </p:nvSpPr>
        <p:spPr>
          <a:xfrm>
            <a:off x="3900158" y="2190130"/>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B</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93" name="Oval 92"/>
          <p:cNvSpPr/>
          <p:nvPr/>
        </p:nvSpPr>
        <p:spPr>
          <a:xfrm>
            <a:off x="5377353" y="2197041"/>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C</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94" name="Oval 93"/>
          <p:cNvSpPr/>
          <p:nvPr/>
        </p:nvSpPr>
        <p:spPr>
          <a:xfrm>
            <a:off x="6552973" y="2190130"/>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D</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95" name="Oval 94"/>
          <p:cNvSpPr/>
          <p:nvPr/>
        </p:nvSpPr>
        <p:spPr>
          <a:xfrm>
            <a:off x="7804469" y="2196615"/>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E</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96" name="Oval 95"/>
          <p:cNvSpPr/>
          <p:nvPr/>
        </p:nvSpPr>
        <p:spPr>
          <a:xfrm>
            <a:off x="708930" y="2760355"/>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2.1</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97" name="Oval 96"/>
          <p:cNvSpPr/>
          <p:nvPr/>
        </p:nvSpPr>
        <p:spPr>
          <a:xfrm>
            <a:off x="708930" y="3435615"/>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2.2</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98" name="Oval 97"/>
          <p:cNvSpPr/>
          <p:nvPr/>
        </p:nvSpPr>
        <p:spPr>
          <a:xfrm>
            <a:off x="708930" y="417877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2.3</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99" name="Oval 98"/>
          <p:cNvSpPr/>
          <p:nvPr/>
        </p:nvSpPr>
        <p:spPr>
          <a:xfrm>
            <a:off x="708930" y="4916305"/>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2.4</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100" name="Oval 99"/>
          <p:cNvSpPr/>
          <p:nvPr/>
        </p:nvSpPr>
        <p:spPr>
          <a:xfrm>
            <a:off x="708930" y="5717058"/>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2.5</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101" name="Oval 100"/>
          <p:cNvSpPr/>
          <p:nvPr/>
        </p:nvSpPr>
        <p:spPr>
          <a:xfrm>
            <a:off x="2953384" y="1687784"/>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1.1</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102" name="Oval 101"/>
          <p:cNvSpPr/>
          <p:nvPr/>
        </p:nvSpPr>
        <p:spPr>
          <a:xfrm>
            <a:off x="4957946" y="1700201"/>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1.2</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106" name="object 32"/>
          <p:cNvSpPr/>
          <p:nvPr/>
        </p:nvSpPr>
        <p:spPr>
          <a:xfrm>
            <a:off x="3330190" y="1485139"/>
            <a:ext cx="1241268" cy="748157"/>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64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13"/>
          <a:stretch>
            <a:fillRect/>
          </a:stretch>
        </p:blipFill>
        <p:spPr>
          <a:xfrm>
            <a:off x="2739358" y="2626839"/>
            <a:ext cx="1279401" cy="51873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Picture 2"/>
          <p:cNvPicPr>
            <a:picLocks noChangeAspect="1"/>
          </p:cNvPicPr>
          <p:nvPr/>
        </p:nvPicPr>
        <p:blipFill>
          <a:blip r:embed="rId14"/>
          <a:stretch>
            <a:fillRect/>
          </a:stretch>
        </p:blipFill>
        <p:spPr>
          <a:xfrm>
            <a:off x="4191212" y="2602657"/>
            <a:ext cx="1197043" cy="57054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cxnSp>
        <p:nvCxnSpPr>
          <p:cNvPr id="103" name="Straight Arrow Connector 102"/>
          <p:cNvCxnSpPr/>
          <p:nvPr/>
        </p:nvCxnSpPr>
        <p:spPr>
          <a:xfrm>
            <a:off x="4670396" y="2864389"/>
            <a:ext cx="451808" cy="598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15"/>
          <a:stretch>
            <a:fillRect/>
          </a:stretch>
        </p:blipFill>
        <p:spPr>
          <a:xfrm>
            <a:off x="5294925" y="1400732"/>
            <a:ext cx="1600984" cy="76768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07" name="Rectangle 106"/>
          <p:cNvSpPr/>
          <p:nvPr/>
        </p:nvSpPr>
        <p:spPr>
          <a:xfrm>
            <a:off x="5345488" y="1554444"/>
            <a:ext cx="1499858" cy="96078"/>
          </a:xfrm>
          <a:prstGeom prst="rect">
            <a:avLst/>
          </a:prstGeom>
          <a:noFill/>
          <a:ln w="9525">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108" name="Rectangle 107"/>
          <p:cNvSpPr/>
          <p:nvPr/>
        </p:nvSpPr>
        <p:spPr>
          <a:xfrm>
            <a:off x="5345488" y="1654796"/>
            <a:ext cx="1499858" cy="96078"/>
          </a:xfrm>
          <a:prstGeom prst="rect">
            <a:avLst/>
          </a:prstGeom>
          <a:noFill/>
          <a:ln w="9525">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110" name="Rectangle 109"/>
          <p:cNvSpPr/>
          <p:nvPr/>
        </p:nvSpPr>
        <p:spPr>
          <a:xfrm>
            <a:off x="5345488" y="1759782"/>
            <a:ext cx="1499858" cy="96078"/>
          </a:xfrm>
          <a:prstGeom prst="rect">
            <a:avLst/>
          </a:prstGeom>
          <a:noFill/>
          <a:ln w="9525">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111" name="Rectangle 110"/>
          <p:cNvSpPr/>
          <p:nvPr/>
        </p:nvSpPr>
        <p:spPr>
          <a:xfrm>
            <a:off x="5344859" y="1843273"/>
            <a:ext cx="1499858" cy="96078"/>
          </a:xfrm>
          <a:prstGeom prst="rect">
            <a:avLst/>
          </a:prstGeom>
          <a:noFill/>
          <a:ln w="9525">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112" name="Rectangle 111"/>
          <p:cNvSpPr/>
          <p:nvPr/>
        </p:nvSpPr>
        <p:spPr>
          <a:xfrm>
            <a:off x="5344859" y="1948259"/>
            <a:ext cx="1499858" cy="96078"/>
          </a:xfrm>
          <a:prstGeom prst="rect">
            <a:avLst/>
          </a:prstGeom>
          <a:noFill/>
          <a:ln w="9525">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cxnSp>
        <p:nvCxnSpPr>
          <p:cNvPr id="145" name="Elbow Connector 144"/>
          <p:cNvCxnSpPr>
            <a:stCxn id="107" idx="1"/>
            <a:endCxn id="39" idx="0"/>
          </p:cNvCxnSpPr>
          <p:nvPr/>
        </p:nvCxnSpPr>
        <p:spPr>
          <a:xfrm rot="10800000" flipV="1">
            <a:off x="3322950" y="1602482"/>
            <a:ext cx="2022539" cy="63141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p:cNvCxnSpPr>
            <a:stCxn id="108" idx="1"/>
            <a:endCxn id="41" idx="0"/>
          </p:cNvCxnSpPr>
          <p:nvPr/>
        </p:nvCxnSpPr>
        <p:spPr>
          <a:xfrm rot="10800000" flipV="1">
            <a:off x="4670396" y="1702834"/>
            <a:ext cx="675093" cy="53106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10" idx="1"/>
            <a:endCxn id="40" idx="0"/>
          </p:cNvCxnSpPr>
          <p:nvPr/>
        </p:nvCxnSpPr>
        <p:spPr>
          <a:xfrm rot="10800000" flipH="1" flipV="1">
            <a:off x="5345488" y="1807821"/>
            <a:ext cx="666452" cy="432270"/>
          </a:xfrm>
          <a:prstGeom prst="bentConnector4">
            <a:avLst>
              <a:gd name="adj1" fmla="val -34301"/>
              <a:gd name="adj2" fmla="val 7876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112" idx="3"/>
            <a:endCxn id="43" idx="0"/>
          </p:cNvCxnSpPr>
          <p:nvPr/>
        </p:nvCxnSpPr>
        <p:spPr>
          <a:xfrm>
            <a:off x="6844717" y="1996298"/>
            <a:ext cx="1596363" cy="23901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78"/>
          <p:cNvCxnSpPr>
            <a:stCxn id="111" idx="3"/>
            <a:endCxn id="42" idx="0"/>
          </p:cNvCxnSpPr>
          <p:nvPr/>
        </p:nvCxnSpPr>
        <p:spPr>
          <a:xfrm>
            <a:off x="6844717" y="1891312"/>
            <a:ext cx="324248" cy="3507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16"/>
          <a:stretch>
            <a:fillRect/>
          </a:stretch>
        </p:blipFill>
        <p:spPr>
          <a:xfrm>
            <a:off x="3182540" y="3434132"/>
            <a:ext cx="918149" cy="38145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2" name="Picture 11"/>
          <p:cNvPicPr>
            <a:picLocks noChangeAspect="1"/>
          </p:cNvPicPr>
          <p:nvPr/>
        </p:nvPicPr>
        <p:blipFill>
          <a:blip r:embed="rId17"/>
          <a:stretch>
            <a:fillRect/>
          </a:stretch>
        </p:blipFill>
        <p:spPr>
          <a:xfrm>
            <a:off x="4475691" y="3404581"/>
            <a:ext cx="985947" cy="39486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cxnSp>
        <p:nvCxnSpPr>
          <p:cNvPr id="77" name="Straight Arrow Connector 76"/>
          <p:cNvCxnSpPr/>
          <p:nvPr/>
        </p:nvCxnSpPr>
        <p:spPr>
          <a:xfrm>
            <a:off x="3530503" y="2892336"/>
            <a:ext cx="109204" cy="691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75" idx="0"/>
          </p:cNvCxnSpPr>
          <p:nvPr/>
        </p:nvCxnSpPr>
        <p:spPr>
          <a:xfrm flipH="1">
            <a:off x="3530503" y="3777060"/>
            <a:ext cx="7761" cy="464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3080095" y="3689835"/>
            <a:ext cx="250095" cy="189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4786244" y="3830611"/>
            <a:ext cx="226754" cy="395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4464042" y="3691492"/>
            <a:ext cx="111033" cy="19097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99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战略解读分解出对公营销能力（客户管理提升方案、产品管理提升方案、综合营销提升方案等）</a:t>
            </a:r>
          </a:p>
        </p:txBody>
      </p:sp>
      <p:sp>
        <p:nvSpPr>
          <p:cNvPr id="16" name="Oval 15"/>
          <p:cNvSpPr/>
          <p:nvPr/>
        </p:nvSpPr>
        <p:spPr>
          <a:xfrm>
            <a:off x="587375" y="91781"/>
            <a:ext cx="324000" cy="32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4" name="Oval 3"/>
          <p:cNvSpPr/>
          <p:nvPr/>
        </p:nvSpPr>
        <p:spPr>
          <a:xfrm>
            <a:off x="932477" y="182879"/>
            <a:ext cx="249209" cy="2329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1.1</a:t>
            </a: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5" name="Title 1"/>
          <p:cNvSpPr txBox="1">
            <a:spLocks/>
          </p:cNvSpPr>
          <p:nvPr/>
        </p:nvSpPr>
        <p:spPr>
          <a:xfrm>
            <a:off x="579867" y="1120459"/>
            <a:ext cx="3970557" cy="193549"/>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4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国际标杆银行对公营销最佳实践研究</a:t>
            </a:r>
          </a:p>
        </p:txBody>
      </p:sp>
      <p:sp>
        <p:nvSpPr>
          <p:cNvPr id="7" name="Title 1"/>
          <p:cNvSpPr txBox="1">
            <a:spLocks/>
          </p:cNvSpPr>
          <p:nvPr/>
        </p:nvSpPr>
        <p:spPr>
          <a:xfrm>
            <a:off x="7465271" y="1164723"/>
            <a:ext cx="3725374" cy="2160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4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南京银行对公业务发展战略解读</a:t>
            </a:r>
          </a:p>
        </p:txBody>
      </p:sp>
      <p:grpSp>
        <p:nvGrpSpPr>
          <p:cNvPr id="9" name="组合 8"/>
          <p:cNvGrpSpPr/>
          <p:nvPr/>
        </p:nvGrpSpPr>
        <p:grpSpPr>
          <a:xfrm>
            <a:off x="7468269" y="1522812"/>
            <a:ext cx="3046598" cy="4792510"/>
            <a:chOff x="7101966" y="1520779"/>
            <a:chExt cx="3631603" cy="4753021"/>
          </a:xfrm>
        </p:grpSpPr>
        <p:sp>
          <p:nvSpPr>
            <p:cNvPr id="6" name="Title 1"/>
            <p:cNvSpPr txBox="1">
              <a:spLocks/>
            </p:cNvSpPr>
            <p:nvPr/>
          </p:nvSpPr>
          <p:spPr>
            <a:xfrm>
              <a:off x="7102695" y="2716635"/>
              <a:ext cx="3211905" cy="23485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重点关注指标体系</a:t>
              </a:r>
              <a:endParaRPr lang="en-US" altLang="zh-CN"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3" name="Straight Arrow Connector 2"/>
            <p:cNvCxnSpPr/>
            <p:nvPr/>
          </p:nvCxnSpPr>
          <p:spPr>
            <a:xfrm>
              <a:off x="7101966" y="2962819"/>
              <a:ext cx="3211905"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7101966" y="2995256"/>
              <a:ext cx="1139486"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毛利率</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Title 1"/>
            <p:cNvSpPr txBox="1">
              <a:spLocks/>
            </p:cNvSpPr>
            <p:nvPr/>
          </p:nvSpPr>
          <p:spPr>
            <a:xfrm>
              <a:off x="9425702" y="2995256"/>
              <a:ext cx="935501"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r"/>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存贷款规模</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Isosceles Triangle 7"/>
            <p:cNvSpPr/>
            <p:nvPr/>
          </p:nvSpPr>
          <p:spPr>
            <a:xfrm rot="10800000">
              <a:off x="8491917" y="2895190"/>
              <a:ext cx="216000" cy="216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15" name="Title 1"/>
            <p:cNvSpPr txBox="1">
              <a:spLocks/>
            </p:cNvSpPr>
            <p:nvPr/>
          </p:nvSpPr>
          <p:spPr>
            <a:xfrm>
              <a:off x="7102695" y="3283200"/>
              <a:ext cx="3211905" cy="23485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行业发展策略</a:t>
              </a:r>
              <a:endParaRPr lang="en-US" altLang="zh-CN"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17" name="Straight Arrow Connector 16"/>
            <p:cNvCxnSpPr/>
            <p:nvPr/>
          </p:nvCxnSpPr>
          <p:spPr>
            <a:xfrm>
              <a:off x="7123069" y="3522350"/>
              <a:ext cx="3211905"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p:nvSpPr>
          <p:spPr>
            <a:xfrm>
              <a:off x="7101966" y="3554787"/>
              <a:ext cx="1368848"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聚焦重点战略客户</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9" name="Title 1"/>
            <p:cNvSpPr txBox="1">
              <a:spLocks/>
            </p:cNvSpPr>
            <p:nvPr/>
          </p:nvSpPr>
          <p:spPr>
            <a:xfrm>
              <a:off x="9425702" y="3554787"/>
              <a:ext cx="935501"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r"/>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客户规模</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0" name="Isosceles Triangle 19"/>
            <p:cNvSpPr/>
            <p:nvPr/>
          </p:nvSpPr>
          <p:spPr>
            <a:xfrm rot="10800000">
              <a:off x="8428614" y="3454721"/>
              <a:ext cx="216000" cy="216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21" name="Title 1"/>
            <p:cNvSpPr txBox="1">
              <a:spLocks/>
            </p:cNvSpPr>
            <p:nvPr/>
          </p:nvSpPr>
          <p:spPr>
            <a:xfrm>
              <a:off x="7102695" y="3928709"/>
              <a:ext cx="3211905" cy="23485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行业聚焦策略</a:t>
              </a:r>
              <a:endParaRPr lang="en-US" altLang="zh-CN"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22" name="Straight Arrow Connector 21"/>
            <p:cNvCxnSpPr/>
            <p:nvPr/>
          </p:nvCxnSpPr>
          <p:spPr>
            <a:xfrm>
              <a:off x="7139701" y="4167859"/>
              <a:ext cx="3211905"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7101966" y="4200296"/>
              <a:ext cx="1368848"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上游基础设施</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4" name="Title 1"/>
            <p:cNvSpPr txBox="1">
              <a:spLocks/>
            </p:cNvSpPr>
            <p:nvPr/>
          </p:nvSpPr>
          <p:spPr>
            <a:xfrm>
              <a:off x="9425702" y="4200296"/>
              <a:ext cx="935501"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r"/>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终端流通</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5" name="Isosceles Triangle 24"/>
            <p:cNvSpPr/>
            <p:nvPr/>
          </p:nvSpPr>
          <p:spPr>
            <a:xfrm rot="10800000">
              <a:off x="8775837" y="4100230"/>
              <a:ext cx="216000" cy="216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26" name="Title 1"/>
            <p:cNvSpPr txBox="1">
              <a:spLocks/>
            </p:cNvSpPr>
            <p:nvPr/>
          </p:nvSpPr>
          <p:spPr>
            <a:xfrm>
              <a:off x="7102695" y="4522031"/>
              <a:ext cx="3211905" cy="23485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客户管理策略</a:t>
              </a:r>
              <a:endParaRPr lang="en-US" altLang="zh-CN"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27" name="Straight Arrow Connector 26"/>
            <p:cNvCxnSpPr/>
            <p:nvPr/>
          </p:nvCxnSpPr>
          <p:spPr>
            <a:xfrm>
              <a:off x="7139701" y="4761181"/>
              <a:ext cx="3211905"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itle 1"/>
            <p:cNvSpPr txBox="1">
              <a:spLocks/>
            </p:cNvSpPr>
            <p:nvPr/>
          </p:nvSpPr>
          <p:spPr>
            <a:xfrm>
              <a:off x="7101966" y="4793618"/>
              <a:ext cx="1605623" cy="207234"/>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深挖行业</a:t>
              </a:r>
              <a:r>
                <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客户价值</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9" name="Title 1"/>
            <p:cNvSpPr txBox="1">
              <a:spLocks/>
            </p:cNvSpPr>
            <p:nvPr/>
          </p:nvSpPr>
          <p:spPr>
            <a:xfrm>
              <a:off x="9176938" y="4793618"/>
              <a:ext cx="1184266" cy="23205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r"/>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客户规模第一</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0" name="Isosceles Triangle 29"/>
            <p:cNvSpPr/>
            <p:nvPr/>
          </p:nvSpPr>
          <p:spPr>
            <a:xfrm rot="10800000">
              <a:off x="8775837" y="4693552"/>
              <a:ext cx="216000" cy="216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31" name="Title 1"/>
            <p:cNvSpPr txBox="1">
              <a:spLocks/>
            </p:cNvSpPr>
            <p:nvPr/>
          </p:nvSpPr>
          <p:spPr>
            <a:xfrm>
              <a:off x="7102695" y="5158981"/>
              <a:ext cx="3211905" cy="23485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产品管理策略</a:t>
              </a:r>
              <a:endParaRPr lang="en-US" altLang="zh-CN"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32" name="Straight Arrow Connector 31"/>
            <p:cNvCxnSpPr/>
            <p:nvPr/>
          </p:nvCxnSpPr>
          <p:spPr>
            <a:xfrm>
              <a:off x="7127538" y="5398131"/>
              <a:ext cx="3211905"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itle 1"/>
            <p:cNvSpPr txBox="1">
              <a:spLocks/>
            </p:cNvSpPr>
            <p:nvPr/>
          </p:nvSpPr>
          <p:spPr>
            <a:xfrm>
              <a:off x="7101966" y="5430568"/>
              <a:ext cx="1368848"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综合金融解决方案</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4" name="Title 1"/>
            <p:cNvSpPr txBox="1">
              <a:spLocks/>
            </p:cNvSpPr>
            <p:nvPr/>
          </p:nvSpPr>
          <p:spPr>
            <a:xfrm>
              <a:off x="9272533" y="5430568"/>
              <a:ext cx="1088671" cy="212691"/>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r"/>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主打核心产品</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5" name="Isosceles Triangle 34"/>
            <p:cNvSpPr/>
            <p:nvPr/>
          </p:nvSpPr>
          <p:spPr>
            <a:xfrm rot="10800000">
              <a:off x="8763674" y="5330502"/>
              <a:ext cx="216000" cy="216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36" name="Title 1"/>
            <p:cNvSpPr txBox="1">
              <a:spLocks/>
            </p:cNvSpPr>
            <p:nvPr/>
          </p:nvSpPr>
          <p:spPr>
            <a:xfrm>
              <a:off x="7102695" y="5700954"/>
              <a:ext cx="3211905" cy="23485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营销管理策略</a:t>
              </a:r>
              <a:endParaRPr lang="en-US" altLang="zh-CN"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37" name="Straight Arrow Connector 36"/>
            <p:cNvCxnSpPr/>
            <p:nvPr/>
          </p:nvCxnSpPr>
          <p:spPr>
            <a:xfrm>
              <a:off x="7139701" y="5940104"/>
              <a:ext cx="3211905"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7101966" y="5972541"/>
              <a:ext cx="1368848"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一线赋能</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itle 1"/>
            <p:cNvSpPr txBox="1">
              <a:spLocks/>
            </p:cNvSpPr>
            <p:nvPr/>
          </p:nvSpPr>
          <p:spPr>
            <a:xfrm>
              <a:off x="8979673" y="5972541"/>
              <a:ext cx="1381530"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管控和精细化管理</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0" name="Isosceles Triangle 39"/>
            <p:cNvSpPr/>
            <p:nvPr/>
          </p:nvSpPr>
          <p:spPr>
            <a:xfrm rot="10800000">
              <a:off x="8775837" y="5872475"/>
              <a:ext cx="216000" cy="216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49" name="Title 1"/>
            <p:cNvSpPr txBox="1">
              <a:spLocks/>
            </p:cNvSpPr>
            <p:nvPr/>
          </p:nvSpPr>
          <p:spPr>
            <a:xfrm>
              <a:off x="7102695" y="1520779"/>
              <a:ext cx="2647095" cy="7898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南京银行对公业务发展和转型目标</a:t>
              </a:r>
              <a:endParaRPr lang="en-US" altLang="zh-CN"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50" name="Straight Arrow Connector 49"/>
            <p:cNvCxnSpPr/>
            <p:nvPr/>
          </p:nvCxnSpPr>
          <p:spPr>
            <a:xfrm>
              <a:off x="7114125" y="1832931"/>
              <a:ext cx="3211905"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7114125" y="1865368"/>
              <a:ext cx="1139486"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全能行</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2" name="Title 1"/>
            <p:cNvSpPr txBox="1">
              <a:spLocks/>
            </p:cNvSpPr>
            <p:nvPr/>
          </p:nvSpPr>
          <p:spPr>
            <a:xfrm>
              <a:off x="9437861" y="1865368"/>
              <a:ext cx="935501"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r"/>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特色行</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3" name="Isosceles Triangle 52"/>
            <p:cNvSpPr/>
            <p:nvPr/>
          </p:nvSpPr>
          <p:spPr>
            <a:xfrm rot="10800000">
              <a:off x="8504076" y="1765302"/>
              <a:ext cx="216000" cy="216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54" name="Title 1"/>
            <p:cNvSpPr txBox="1">
              <a:spLocks/>
            </p:cNvSpPr>
            <p:nvPr/>
          </p:nvSpPr>
          <p:spPr>
            <a:xfrm>
              <a:off x="7102695" y="2090567"/>
              <a:ext cx="1604894" cy="214059"/>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能力基础</a:t>
              </a:r>
              <a:endParaRPr lang="en-US" altLang="zh-CN" sz="1100" b="1"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55" name="Straight Arrow Connector 54"/>
            <p:cNvCxnSpPr/>
            <p:nvPr/>
          </p:nvCxnSpPr>
          <p:spPr>
            <a:xfrm>
              <a:off x="7123069" y="2402720"/>
              <a:ext cx="3211905"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itle 1"/>
            <p:cNvSpPr txBox="1">
              <a:spLocks/>
            </p:cNvSpPr>
            <p:nvPr/>
          </p:nvSpPr>
          <p:spPr>
            <a:xfrm>
              <a:off x="7123069" y="2435157"/>
              <a:ext cx="1139486"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7" name="Title 1"/>
            <p:cNvSpPr txBox="1">
              <a:spLocks/>
            </p:cNvSpPr>
            <p:nvPr/>
          </p:nvSpPr>
          <p:spPr>
            <a:xfrm>
              <a:off x="9446805" y="2435157"/>
              <a:ext cx="935501" cy="2335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r"/>
              <a:r>
                <a:rPr lang="zh-CN" altLang="en-US"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低</a:t>
              </a:r>
              <a:endParaRPr lang="en-US" altLang="zh-CN" sz="11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8" name="Isosceles Triangle 57"/>
            <p:cNvSpPr/>
            <p:nvPr/>
          </p:nvSpPr>
          <p:spPr>
            <a:xfrm rot="10800000">
              <a:off x="8513020" y="2335091"/>
              <a:ext cx="216000" cy="216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59" name="Isosceles Triangle 58"/>
            <p:cNvSpPr/>
            <p:nvPr/>
          </p:nvSpPr>
          <p:spPr>
            <a:xfrm rot="5400000">
              <a:off x="8344226" y="3884457"/>
              <a:ext cx="4578030" cy="20065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900" dirty="0" err="1">
                <a:solidFill>
                  <a:schemeClr val="bg1"/>
                </a:solidFill>
                <a:latin typeface="微软雅黑" panose="020B0503020204020204" pitchFamily="34" charset="-122"/>
                <a:ea typeface="微软雅黑" panose="020B0503020204020204" pitchFamily="34" charset="-122"/>
              </a:endParaRPr>
            </a:p>
          </p:txBody>
        </p:sp>
      </p:grpSp>
      <p:sp>
        <p:nvSpPr>
          <p:cNvPr id="60" name="Rectangle 59"/>
          <p:cNvSpPr/>
          <p:nvPr/>
        </p:nvSpPr>
        <p:spPr>
          <a:xfrm>
            <a:off x="10416077" y="2815361"/>
            <a:ext cx="1261884" cy="2973103"/>
          </a:xfrm>
          <a:prstGeom prst="rect">
            <a:avLst/>
          </a:prstGeom>
        </p:spPr>
        <p:txBody>
          <a:bodyPr vert="eaVert" wrap="square">
            <a:spAutoFit/>
          </a:bodyPr>
          <a:lstStyle/>
          <a:p>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kern="1500" spc="200" dirty="0">
                <a:latin typeface="微软雅黑" panose="020B0503020204020204" pitchFamily="34" charset="-122"/>
                <a:ea typeface="微软雅黑" panose="020B0503020204020204" pitchFamily="34" charset="-122"/>
                <a:cs typeface="Arial Unicode MS" panose="020B0604020202020204" pitchFamily="34" charset="-122"/>
              </a:rPr>
              <a:t>客户管理能力提升专题方案</a:t>
            </a:r>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p>
          <a:p>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kern="1500" spc="200" dirty="0">
                <a:latin typeface="微软雅黑" panose="020B0503020204020204" pitchFamily="34" charset="-122"/>
                <a:ea typeface="微软雅黑" panose="020B0503020204020204" pitchFamily="34" charset="-122"/>
                <a:cs typeface="Arial Unicode MS" panose="020B0604020202020204" pitchFamily="34" charset="-122"/>
              </a:rPr>
              <a:t>产品管理能力提升专题方案</a:t>
            </a:r>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p>
          <a:p>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kern="1500" spc="200" dirty="0">
                <a:latin typeface="微软雅黑" panose="020B0503020204020204" pitchFamily="34" charset="-122"/>
                <a:ea typeface="微软雅黑" panose="020B0503020204020204" pitchFamily="34" charset="-122"/>
                <a:cs typeface="Arial Unicode MS" panose="020B0604020202020204" pitchFamily="34" charset="-122"/>
              </a:rPr>
              <a:t>营销管理能力提升专题方案</a:t>
            </a:r>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p>
          <a:p>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kern="1500" spc="200" dirty="0">
                <a:latin typeface="微软雅黑" panose="020B0503020204020204" pitchFamily="34" charset="-122"/>
                <a:ea typeface="微软雅黑" panose="020B0503020204020204" pitchFamily="34" charset="-122"/>
                <a:cs typeface="Arial Unicode MS" panose="020B0604020202020204" pitchFamily="34" charset="-122"/>
              </a:rPr>
              <a:t>绩效管理能力提升专题方案</a:t>
            </a:r>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p>
          <a:p>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kern="1500" spc="200" dirty="0">
                <a:latin typeface="微软雅黑" panose="020B0503020204020204" pitchFamily="34" charset="-122"/>
                <a:ea typeface="微软雅黑" panose="020B0503020204020204" pitchFamily="34" charset="-122"/>
                <a:cs typeface="Arial Unicode MS" panose="020B0604020202020204" pitchFamily="34" charset="-122"/>
              </a:rPr>
              <a:t>分析决策能力提升专题方案</a:t>
            </a:r>
            <a:r>
              <a:rPr lang="en-US" altLang="zh-CN" sz="1400" b="1" kern="1500" spc="200" dirty="0">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61" name="Plus 60"/>
          <p:cNvSpPr/>
          <p:nvPr/>
        </p:nvSpPr>
        <p:spPr>
          <a:xfrm>
            <a:off x="6676193" y="3418276"/>
            <a:ext cx="832056" cy="774103"/>
          </a:xfrm>
          <a:prstGeom prst="mathPlus">
            <a:avLst>
              <a:gd name="adj1" fmla="val 2819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pic>
        <p:nvPicPr>
          <p:cNvPr id="3076" name="Picture 4" descr="http://miada2014.ctbu.edu.cn/images/14/08/06/1na2jfllpd/2FFEE5E62EED8D3C4631EDD7B321707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3881" y="2891060"/>
            <a:ext cx="914265" cy="214649"/>
          </a:xfrm>
          <a:prstGeom prst="rect">
            <a:avLst/>
          </a:prstGeom>
          <a:noFill/>
          <a:extLst>
            <a:ext uri="{909E8E84-426E-40DD-AFC4-6F175D3DCCD1}">
              <a14:hiddenFill xmlns:a14="http://schemas.microsoft.com/office/drawing/2010/main">
                <a:solidFill>
                  <a:srgbClr val="FFFFFF"/>
                </a:solidFill>
              </a14:hiddenFill>
            </a:ext>
          </a:extLst>
        </p:spPr>
      </p:pic>
      <p:pic>
        <p:nvPicPr>
          <p:cNvPr id="128" name="图片 127"/>
          <p:cNvPicPr>
            <a:picLocks noChangeAspect="1"/>
          </p:cNvPicPr>
          <p:nvPr/>
        </p:nvPicPr>
        <p:blipFill>
          <a:blip r:embed="rId3"/>
          <a:stretch>
            <a:fillRect/>
          </a:stretch>
        </p:blipFill>
        <p:spPr>
          <a:xfrm>
            <a:off x="5357973" y="2888853"/>
            <a:ext cx="1159116" cy="272079"/>
          </a:xfrm>
          <a:prstGeom prst="rect">
            <a:avLst/>
          </a:prstGeom>
        </p:spPr>
      </p:pic>
      <p:pic>
        <p:nvPicPr>
          <p:cNvPr id="70" name="图片 69"/>
          <p:cNvPicPr>
            <a:picLocks noChangeAspect="1"/>
          </p:cNvPicPr>
          <p:nvPr/>
        </p:nvPicPr>
        <p:blipFill>
          <a:blip r:embed="rId4"/>
          <a:stretch>
            <a:fillRect/>
          </a:stretch>
        </p:blipFill>
        <p:spPr>
          <a:xfrm>
            <a:off x="1013265" y="5858725"/>
            <a:ext cx="586069" cy="474230"/>
          </a:xfrm>
          <a:prstGeom prst="rect">
            <a:avLst/>
          </a:prstGeom>
        </p:spPr>
      </p:pic>
      <p:pic>
        <p:nvPicPr>
          <p:cNvPr id="84" name="图片 83"/>
          <p:cNvPicPr>
            <a:picLocks noChangeAspect="1"/>
          </p:cNvPicPr>
          <p:nvPr/>
        </p:nvPicPr>
        <p:blipFill>
          <a:blip r:embed="rId5"/>
          <a:stretch>
            <a:fillRect/>
          </a:stretch>
        </p:blipFill>
        <p:spPr>
          <a:xfrm>
            <a:off x="2315132" y="5899882"/>
            <a:ext cx="706588" cy="388008"/>
          </a:xfrm>
          <a:prstGeom prst="rect">
            <a:avLst/>
          </a:prstGeom>
        </p:spPr>
      </p:pic>
      <p:pic>
        <p:nvPicPr>
          <p:cNvPr id="45" name="图片 44"/>
          <p:cNvPicPr>
            <a:picLocks noChangeAspect="1"/>
          </p:cNvPicPr>
          <p:nvPr/>
        </p:nvPicPr>
        <p:blipFill>
          <a:blip r:embed="rId6"/>
          <a:stretch>
            <a:fillRect/>
          </a:stretch>
        </p:blipFill>
        <p:spPr>
          <a:xfrm>
            <a:off x="2111779" y="4735840"/>
            <a:ext cx="1220703" cy="302215"/>
          </a:xfrm>
          <a:prstGeom prst="rect">
            <a:avLst/>
          </a:prstGeom>
        </p:spPr>
      </p:pic>
      <p:sp>
        <p:nvSpPr>
          <p:cNvPr id="62" name="AutoShape 3"/>
          <p:cNvSpPr>
            <a:spLocks noChangeArrowheads="1"/>
          </p:cNvSpPr>
          <p:nvPr/>
        </p:nvSpPr>
        <p:spPr bwMode="auto">
          <a:xfrm>
            <a:off x="599052" y="1665373"/>
            <a:ext cx="1983975" cy="384813"/>
          </a:xfrm>
          <a:prstGeom prst="chevron">
            <a:avLst>
              <a:gd name="adj" fmla="val 19245"/>
            </a:avLst>
          </a:prstGeom>
          <a:solidFill>
            <a:schemeClr val="tx2">
              <a:lumMod val="20000"/>
              <a:lumOff val="80000"/>
            </a:schemeClr>
          </a:solidFill>
          <a:ln>
            <a:noFill/>
          </a:ln>
        </p:spPr>
        <p:txBody>
          <a:bodyPr wrap="none" lIns="91440" tIns="37140" rIns="0" bIns="3714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zh-CN" altLang="en-US" sz="1000" b="1" dirty="0">
                <a:latin typeface="微软雅黑" pitchFamily="34" charset="-122"/>
                <a:ea typeface="微软雅黑" pitchFamily="34" charset="-122"/>
              </a:rPr>
              <a:t>提升销售效率和</a:t>
            </a:r>
            <a:endParaRPr lang="en-US" altLang="zh-CN" sz="1000" b="1" dirty="0">
              <a:latin typeface="微软雅黑" pitchFamily="34" charset="-122"/>
              <a:ea typeface="微软雅黑" pitchFamily="34" charset="-122"/>
            </a:endParaRPr>
          </a:p>
          <a:p>
            <a:pPr algn="ctr"/>
            <a:r>
              <a:rPr lang="zh-CN" altLang="en-US" sz="1000" b="1" dirty="0">
                <a:latin typeface="微软雅黑" pitchFamily="34" charset="-122"/>
                <a:ea typeface="微软雅黑" pitchFamily="34" charset="-122"/>
              </a:rPr>
              <a:t>优化客户服务体验</a:t>
            </a:r>
          </a:p>
        </p:txBody>
      </p:sp>
      <p:sp>
        <p:nvSpPr>
          <p:cNvPr id="64" name="AutoShape 3"/>
          <p:cNvSpPr>
            <a:spLocks noChangeArrowheads="1"/>
          </p:cNvSpPr>
          <p:nvPr/>
        </p:nvSpPr>
        <p:spPr bwMode="auto">
          <a:xfrm>
            <a:off x="2615022" y="1665373"/>
            <a:ext cx="1753856" cy="384813"/>
          </a:xfrm>
          <a:prstGeom prst="chevron">
            <a:avLst>
              <a:gd name="adj" fmla="val 19245"/>
            </a:avLst>
          </a:prstGeom>
          <a:solidFill>
            <a:schemeClr val="tx2">
              <a:lumMod val="20000"/>
              <a:lumOff val="80000"/>
            </a:schemeClr>
          </a:solidFill>
          <a:ln>
            <a:noFill/>
          </a:ln>
        </p:spPr>
        <p:txBody>
          <a:bodyPr wrap="none" lIns="91440" tIns="37140" rIns="0" bIns="3714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zh-CN" altLang="en-US" sz="1000" b="1" dirty="0">
                <a:latin typeface="微软雅黑" pitchFamily="34" charset="-122"/>
                <a:ea typeface="微软雅黑" pitchFamily="34" charset="-122"/>
              </a:rPr>
              <a:t>围绕企业自金融趋势</a:t>
            </a:r>
            <a:endParaRPr lang="en-US" altLang="zh-CN" sz="1000" b="1" dirty="0">
              <a:latin typeface="微软雅黑" pitchFamily="34" charset="-122"/>
              <a:ea typeface="微软雅黑" pitchFamily="34" charset="-122"/>
            </a:endParaRPr>
          </a:p>
          <a:p>
            <a:pPr algn="ctr"/>
            <a:r>
              <a:rPr lang="zh-CN" altLang="en-US" sz="1000" b="1" dirty="0">
                <a:latin typeface="微软雅黑" pitchFamily="34" charset="-122"/>
                <a:ea typeface="微软雅黑" pitchFamily="34" charset="-122"/>
              </a:rPr>
              <a:t>打造一站式金融综合解决方案</a:t>
            </a:r>
          </a:p>
        </p:txBody>
      </p:sp>
      <p:sp>
        <p:nvSpPr>
          <p:cNvPr id="65" name="AutoShape 3"/>
          <p:cNvSpPr>
            <a:spLocks noChangeArrowheads="1"/>
          </p:cNvSpPr>
          <p:nvPr/>
        </p:nvSpPr>
        <p:spPr bwMode="auto">
          <a:xfrm>
            <a:off x="4368877" y="1665373"/>
            <a:ext cx="2269059" cy="384813"/>
          </a:xfrm>
          <a:prstGeom prst="chevron">
            <a:avLst>
              <a:gd name="adj" fmla="val 19245"/>
            </a:avLst>
          </a:prstGeom>
          <a:solidFill>
            <a:schemeClr val="tx2">
              <a:lumMod val="20000"/>
              <a:lumOff val="80000"/>
            </a:schemeClr>
          </a:solidFill>
          <a:ln>
            <a:noFill/>
          </a:ln>
        </p:spPr>
        <p:txBody>
          <a:bodyPr wrap="none" lIns="91440" tIns="37140" rIns="0" bIns="3714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zh-CN" altLang="en-US" sz="1000" b="1" dirty="0">
                <a:latin typeface="微软雅黑" pitchFamily="34" charset="-122"/>
                <a:ea typeface="微软雅黑" pitchFamily="34" charset="-122"/>
              </a:rPr>
              <a:t>“全面风险转型”</a:t>
            </a:r>
            <a:endParaRPr lang="en-US" altLang="zh-CN" sz="1000" b="1" dirty="0">
              <a:latin typeface="微软雅黑" pitchFamily="34" charset="-122"/>
              <a:ea typeface="微软雅黑" pitchFamily="34" charset="-122"/>
            </a:endParaRPr>
          </a:p>
          <a:p>
            <a:pPr algn="ctr"/>
            <a:r>
              <a:rPr lang="zh-CN" altLang="en-US" sz="1000" b="1" dirty="0">
                <a:latin typeface="微软雅黑" pitchFamily="34" charset="-122"/>
                <a:ea typeface="微软雅黑" pitchFamily="34" charset="-122"/>
              </a:rPr>
              <a:t>利用互联网技术降低风险</a:t>
            </a:r>
          </a:p>
        </p:txBody>
      </p:sp>
      <p:sp>
        <p:nvSpPr>
          <p:cNvPr id="2" name="矩形 1"/>
          <p:cNvSpPr/>
          <p:nvPr/>
        </p:nvSpPr>
        <p:spPr>
          <a:xfrm>
            <a:off x="599052" y="2064936"/>
            <a:ext cx="1934629" cy="11343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54000" rIns="0" bIns="54000" rtlCol="0" anchor="t"/>
          <a:lstStyle/>
          <a:p>
            <a:pPr marL="60325" indent="-60325">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构建智能的客户管理体系，实现精确化的交叉销售</a:t>
            </a:r>
            <a:endParaRPr lang="en-US" altLang="zh-CN" sz="1000" dirty="0">
              <a:solidFill>
                <a:schemeClr val="tx1"/>
              </a:solidFill>
              <a:latin typeface="微软雅黑" panose="020B0503020204020204" pitchFamily="34" charset="-122"/>
              <a:ea typeface="微软雅黑" panose="020B0503020204020204" pitchFamily="34" charset="-122"/>
            </a:endParaRPr>
          </a:p>
          <a:p>
            <a:pPr marL="60325" indent="-60325">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推广线上线下协同的客户服务模式，不断完善客户体验</a:t>
            </a:r>
          </a:p>
        </p:txBody>
      </p:sp>
      <p:sp>
        <p:nvSpPr>
          <p:cNvPr id="66" name="矩形 65"/>
          <p:cNvSpPr/>
          <p:nvPr/>
        </p:nvSpPr>
        <p:spPr>
          <a:xfrm>
            <a:off x="2629912" y="2064937"/>
            <a:ext cx="1662314" cy="11459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54000" rIns="0" bIns="54000" rtlCol="0" anchor="t"/>
          <a:lstStyle/>
          <a:p>
            <a:pPr marL="57150" indent="-57150">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推广强关系型顾问式服务</a:t>
            </a:r>
            <a:endParaRPr lang="en-US" altLang="zh-CN" sz="1000" dirty="0">
              <a:solidFill>
                <a:schemeClr val="tx1"/>
              </a:solidFill>
              <a:latin typeface="微软雅黑" panose="020B0503020204020204" pitchFamily="34" charset="-122"/>
              <a:ea typeface="微软雅黑" panose="020B0503020204020204" pitchFamily="34" charset="-122"/>
            </a:endParaRPr>
          </a:p>
          <a:p>
            <a:pPr marL="57150" indent="-57150">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构建差异化定价体系</a:t>
            </a:r>
            <a:r>
              <a:rPr lang="en-US" altLang="zh-CN"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有效提升精细化运营能力</a:t>
            </a:r>
          </a:p>
        </p:txBody>
      </p:sp>
      <p:sp>
        <p:nvSpPr>
          <p:cNvPr id="67" name="矩形 66"/>
          <p:cNvSpPr/>
          <p:nvPr/>
        </p:nvSpPr>
        <p:spPr>
          <a:xfrm>
            <a:off x="4368878" y="2064938"/>
            <a:ext cx="2218538" cy="11459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54000" rIns="0" bIns="54000" rtlCol="0" anchor="t"/>
          <a:lstStyle/>
          <a:p>
            <a:pPr marL="57150" indent="-57150">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银行管理与客户财务系统对接</a:t>
            </a:r>
            <a:endParaRPr lang="en-US" altLang="zh-CN" sz="1000" dirty="0">
              <a:solidFill>
                <a:schemeClr val="tx1"/>
              </a:solidFill>
              <a:latin typeface="微软雅黑" panose="020B0503020204020204" pitchFamily="34" charset="-122"/>
              <a:ea typeface="微软雅黑" panose="020B0503020204020204" pitchFamily="34" charset="-122"/>
            </a:endParaRPr>
          </a:p>
          <a:p>
            <a:pPr marL="57150" indent="-57150">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深入企业运营流程，优化审批流程</a:t>
            </a:r>
            <a:endParaRPr lang="en-US" altLang="zh-CN" sz="1000" dirty="0">
              <a:solidFill>
                <a:schemeClr val="tx1"/>
              </a:solidFill>
              <a:latin typeface="微软雅黑" panose="020B0503020204020204" pitchFamily="34" charset="-122"/>
              <a:ea typeface="微软雅黑" panose="020B0503020204020204" pitchFamily="34" charset="-122"/>
            </a:endParaRPr>
          </a:p>
          <a:p>
            <a:pPr marL="57150" indent="-57150">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建立高效的不良重组和清收机制</a:t>
            </a:r>
            <a:endParaRPr lang="en-US" altLang="zh-CN" sz="1000" dirty="0">
              <a:solidFill>
                <a:schemeClr val="tx1"/>
              </a:solidFill>
              <a:latin typeface="微软雅黑" panose="020B0503020204020204" pitchFamily="34" charset="-122"/>
              <a:ea typeface="微软雅黑" panose="020B0503020204020204" pitchFamily="34" charset="-122"/>
            </a:endParaRPr>
          </a:p>
          <a:p>
            <a:pPr marL="57150" indent="-57150">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启动数据质量提升工作</a:t>
            </a:r>
          </a:p>
        </p:txBody>
      </p:sp>
      <p:sp>
        <p:nvSpPr>
          <p:cNvPr id="71" name="AutoShape 3"/>
          <p:cNvSpPr>
            <a:spLocks noChangeArrowheads="1"/>
          </p:cNvSpPr>
          <p:nvPr/>
        </p:nvSpPr>
        <p:spPr bwMode="auto">
          <a:xfrm>
            <a:off x="599051" y="3572472"/>
            <a:ext cx="2907178" cy="384813"/>
          </a:xfrm>
          <a:prstGeom prst="chevron">
            <a:avLst>
              <a:gd name="adj" fmla="val 19245"/>
            </a:avLst>
          </a:prstGeom>
          <a:solidFill>
            <a:schemeClr val="tx2">
              <a:lumMod val="20000"/>
              <a:lumOff val="80000"/>
            </a:schemeClr>
          </a:solidFill>
          <a:ln>
            <a:noFill/>
          </a:ln>
        </p:spPr>
        <p:txBody>
          <a:bodyPr wrap="none" lIns="91440" tIns="37140" rIns="0" bIns="3714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zh-CN" altLang="en-US" sz="1000" b="1" dirty="0">
                <a:latin typeface="微软雅黑" pitchFamily="34" charset="-122"/>
                <a:ea typeface="微软雅黑" pitchFamily="34" charset="-122"/>
              </a:rPr>
              <a:t>围绕核心客户流程，</a:t>
            </a:r>
            <a:endParaRPr lang="en-US" altLang="zh-CN" sz="1000" b="1" dirty="0">
              <a:latin typeface="微软雅黑" pitchFamily="34" charset="-122"/>
              <a:ea typeface="微软雅黑" pitchFamily="34" charset="-122"/>
            </a:endParaRPr>
          </a:p>
          <a:p>
            <a:pPr algn="ctr"/>
            <a:r>
              <a:rPr lang="zh-CN" altLang="en-US" sz="1000" b="1" dirty="0">
                <a:latin typeface="微软雅黑" pitchFamily="34" charset="-122"/>
                <a:ea typeface="微软雅黑" pitchFamily="34" charset="-122"/>
              </a:rPr>
              <a:t>推动端到端的数字化转型</a:t>
            </a:r>
          </a:p>
        </p:txBody>
      </p:sp>
      <p:sp>
        <p:nvSpPr>
          <p:cNvPr id="72" name="AutoShape 3"/>
          <p:cNvSpPr>
            <a:spLocks noChangeArrowheads="1"/>
          </p:cNvSpPr>
          <p:nvPr/>
        </p:nvSpPr>
        <p:spPr bwMode="auto">
          <a:xfrm>
            <a:off x="3730759" y="3572473"/>
            <a:ext cx="2973192" cy="384813"/>
          </a:xfrm>
          <a:prstGeom prst="chevron">
            <a:avLst>
              <a:gd name="adj" fmla="val 19245"/>
            </a:avLst>
          </a:prstGeom>
          <a:solidFill>
            <a:schemeClr val="tx2">
              <a:lumMod val="20000"/>
              <a:lumOff val="80000"/>
            </a:schemeClr>
          </a:solidFill>
          <a:ln>
            <a:noFill/>
          </a:ln>
        </p:spPr>
        <p:txBody>
          <a:bodyPr wrap="none" lIns="91440" tIns="37140" rIns="0" bIns="3714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zh-CN" altLang="en-US" sz="1000" b="1" dirty="0">
                <a:latin typeface="微软雅黑" pitchFamily="34" charset="-122"/>
                <a:ea typeface="微软雅黑" pitchFamily="34" charset="-122"/>
              </a:rPr>
              <a:t>通过收购、投资、战略合作</a:t>
            </a:r>
            <a:endParaRPr lang="en-US" altLang="zh-CN" sz="1000" b="1" dirty="0">
              <a:latin typeface="微软雅黑" pitchFamily="34" charset="-122"/>
              <a:ea typeface="微软雅黑" pitchFamily="34" charset="-122"/>
            </a:endParaRPr>
          </a:p>
          <a:p>
            <a:pPr algn="ctr"/>
            <a:r>
              <a:rPr lang="zh-CN" altLang="en-US" sz="1000" b="1" dirty="0">
                <a:latin typeface="微软雅黑" pitchFamily="34" charset="-122"/>
                <a:ea typeface="微软雅黑" pitchFamily="34" charset="-122"/>
              </a:rPr>
              <a:t>等多种形式布局金融科技</a:t>
            </a:r>
          </a:p>
        </p:txBody>
      </p:sp>
      <p:sp>
        <p:nvSpPr>
          <p:cNvPr id="73" name="AutoShape 3"/>
          <p:cNvSpPr>
            <a:spLocks noChangeArrowheads="1"/>
          </p:cNvSpPr>
          <p:nvPr/>
        </p:nvSpPr>
        <p:spPr bwMode="auto">
          <a:xfrm>
            <a:off x="599051" y="5105750"/>
            <a:ext cx="2907178" cy="384813"/>
          </a:xfrm>
          <a:prstGeom prst="chevron">
            <a:avLst>
              <a:gd name="adj" fmla="val 19245"/>
            </a:avLst>
          </a:prstGeom>
          <a:solidFill>
            <a:schemeClr val="tx2">
              <a:lumMod val="20000"/>
              <a:lumOff val="80000"/>
            </a:schemeClr>
          </a:solidFill>
          <a:ln>
            <a:noFill/>
          </a:ln>
        </p:spPr>
        <p:txBody>
          <a:bodyPr wrap="none" lIns="91440" tIns="37140" rIns="0" bIns="3714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zh-CN" altLang="en-US" sz="1000" b="1" dirty="0">
                <a:latin typeface="微软雅黑" pitchFamily="34" charset="-122"/>
                <a:ea typeface="微软雅黑" pitchFamily="34" charset="-122"/>
              </a:rPr>
              <a:t>建设“双速</a:t>
            </a:r>
            <a:r>
              <a:rPr lang="en-US" altLang="zh-CN" sz="1000" b="1" dirty="0">
                <a:latin typeface="微软雅黑" pitchFamily="34" charset="-122"/>
                <a:ea typeface="微软雅黑" pitchFamily="34" charset="-122"/>
              </a:rPr>
              <a:t>IT”</a:t>
            </a:r>
            <a:r>
              <a:rPr lang="zh-CN" altLang="en-US" sz="1000" b="1" dirty="0">
                <a:latin typeface="微软雅黑" pitchFamily="34" charset="-122"/>
                <a:ea typeface="微软雅黑" pitchFamily="34" charset="-122"/>
              </a:rPr>
              <a:t>架构</a:t>
            </a:r>
            <a:endParaRPr lang="en-US" altLang="zh-CN" sz="1000" b="1" dirty="0">
              <a:latin typeface="微软雅黑" pitchFamily="34" charset="-122"/>
              <a:ea typeface="微软雅黑" pitchFamily="34" charset="-122"/>
            </a:endParaRPr>
          </a:p>
          <a:p>
            <a:pPr algn="ctr"/>
            <a:r>
              <a:rPr lang="zh-CN" altLang="en-US" sz="1000" b="1" dirty="0">
                <a:latin typeface="微软雅黑" pitchFamily="34" charset="-122"/>
                <a:ea typeface="微软雅黑" pitchFamily="34" charset="-122"/>
              </a:rPr>
              <a:t>打造全面数字化的支撑引擎</a:t>
            </a:r>
          </a:p>
        </p:txBody>
      </p:sp>
      <p:sp>
        <p:nvSpPr>
          <p:cNvPr id="75" name="矩形 74"/>
          <p:cNvSpPr/>
          <p:nvPr/>
        </p:nvSpPr>
        <p:spPr>
          <a:xfrm>
            <a:off x="3730760" y="3978586"/>
            <a:ext cx="2877623" cy="10594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54000" rIns="0" bIns="54000" rtlCol="0" anchor="ctr"/>
          <a:lstStyle/>
          <a:p>
            <a:pPr marL="60325" lvl="0" indent="-60325">
              <a:buFont typeface="Arial" panose="020B0604020202020204" pitchFamily="34" charset="0"/>
              <a:buChar char="•"/>
            </a:pPr>
            <a:r>
              <a:rPr lang="zh-CN" altLang="en-US" sz="1000" dirty="0">
                <a:solidFill>
                  <a:srgbClr val="000000"/>
                </a:solidFill>
                <a:latin typeface="微软雅黑" panose="020B0503020204020204" pitchFamily="34" charset="-122"/>
                <a:ea typeface="微软雅黑" panose="020B0503020204020204" pitchFamily="34" charset="-122"/>
              </a:rPr>
              <a:t>跨机构和行业合作</a:t>
            </a:r>
            <a:endParaRPr lang="en-US" altLang="zh-CN" sz="1000" u="sng" dirty="0">
              <a:solidFill>
                <a:srgbClr val="000000"/>
              </a:solidFill>
              <a:latin typeface="微软雅黑" panose="020B0503020204020204" pitchFamily="34" charset="-122"/>
              <a:ea typeface="微软雅黑" panose="020B0503020204020204" pitchFamily="34" charset="-122"/>
            </a:endParaRPr>
          </a:p>
          <a:p>
            <a:pPr marL="60325" lvl="0" indent="-60325">
              <a:buFont typeface="Arial" panose="020B0604020202020204" pitchFamily="34" charset="0"/>
              <a:buChar char="•"/>
            </a:pPr>
            <a:r>
              <a:rPr lang="zh-CN" altLang="en-US" sz="1000" dirty="0">
                <a:solidFill>
                  <a:srgbClr val="000000"/>
                </a:solidFill>
                <a:latin typeface="微软雅黑" panose="020B0503020204020204" pitchFamily="34" charset="-122"/>
                <a:ea typeface="微软雅黑" panose="020B0503020204020204" pitchFamily="34" charset="-122"/>
              </a:rPr>
              <a:t>与初创公司联合</a:t>
            </a:r>
            <a:endParaRPr lang="en-US" altLang="zh-CN" sz="1000" dirty="0">
              <a:solidFill>
                <a:srgbClr val="000000"/>
              </a:solidFill>
              <a:latin typeface="微软雅黑" panose="020B0503020204020204" pitchFamily="34" charset="-122"/>
              <a:ea typeface="微软雅黑" panose="020B0503020204020204" pitchFamily="34" charset="-122"/>
            </a:endParaRPr>
          </a:p>
          <a:p>
            <a:pPr marL="60325" lvl="0" indent="-60325">
              <a:buFont typeface="Arial" panose="020B0604020202020204" pitchFamily="34" charset="0"/>
              <a:buChar char="•"/>
            </a:pPr>
            <a:r>
              <a:rPr lang="zh-CN" altLang="en-US" sz="1000" dirty="0">
                <a:solidFill>
                  <a:srgbClr val="000000"/>
                </a:solidFill>
                <a:latin typeface="微软雅黑" panose="020B0503020204020204" pitchFamily="34" charset="-122"/>
                <a:ea typeface="微软雅黑" panose="020B0503020204020204" pitchFamily="34" charset="-122"/>
              </a:rPr>
              <a:t>购买金融科技公司服务</a:t>
            </a:r>
            <a:endParaRPr lang="en-US" altLang="zh-CN" sz="1000" dirty="0">
              <a:solidFill>
                <a:srgbClr val="000000"/>
              </a:solidFill>
              <a:latin typeface="微软雅黑" panose="020B0503020204020204" pitchFamily="34" charset="-122"/>
              <a:ea typeface="微软雅黑" panose="020B0503020204020204" pitchFamily="34" charset="-122"/>
            </a:endParaRPr>
          </a:p>
          <a:p>
            <a:pPr marL="60325" lvl="0" indent="-60325">
              <a:buFont typeface="Arial" panose="020B0604020202020204" pitchFamily="34" charset="0"/>
              <a:buChar char="•"/>
            </a:pPr>
            <a:r>
              <a:rPr lang="zh-CN" altLang="en-US" sz="1000" dirty="0">
                <a:solidFill>
                  <a:srgbClr val="000000"/>
                </a:solidFill>
                <a:latin typeface="微软雅黑" panose="020B0503020204020204" pitchFamily="34" charset="-122"/>
                <a:ea typeface="微软雅黑" panose="020B0503020204020204" pitchFamily="34" charset="-122"/>
              </a:rPr>
              <a:t>投资或并购初创公司</a:t>
            </a:r>
          </a:p>
        </p:txBody>
      </p:sp>
      <p:sp>
        <p:nvSpPr>
          <p:cNvPr id="74" name="矩形 73"/>
          <p:cNvSpPr/>
          <p:nvPr/>
        </p:nvSpPr>
        <p:spPr>
          <a:xfrm>
            <a:off x="599052" y="3978586"/>
            <a:ext cx="2893972" cy="10594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54000" rIns="0" bIns="54000" rtlCol="0" anchor="t"/>
          <a:lstStyle/>
          <a:p>
            <a:pPr marL="60325" indent="-60325">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建立网络数字化平台，简化流程并节约时间</a:t>
            </a:r>
            <a:endParaRPr lang="en-US" altLang="zh-CN" sz="1000" dirty="0">
              <a:solidFill>
                <a:schemeClr val="tx1"/>
              </a:solidFill>
              <a:latin typeface="微软雅黑" panose="020B0503020204020204" pitchFamily="34" charset="-122"/>
              <a:ea typeface="微软雅黑" panose="020B0503020204020204" pitchFamily="34" charset="-122"/>
            </a:endParaRPr>
          </a:p>
          <a:p>
            <a:pPr marL="60325" indent="-60325">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构建云平台管理体系，扩大公司业务覆盖面</a:t>
            </a:r>
            <a:endParaRPr lang="en-US" altLang="zh-CN" sz="1000" dirty="0">
              <a:solidFill>
                <a:schemeClr val="tx1"/>
              </a:solidFill>
              <a:latin typeface="微软雅黑" panose="020B0503020204020204" pitchFamily="34" charset="-122"/>
              <a:ea typeface="微软雅黑" panose="020B0503020204020204" pitchFamily="34" charset="-122"/>
            </a:endParaRPr>
          </a:p>
          <a:p>
            <a:pPr marL="60325" indent="-60325">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rPr>
              <a:t>与其他金融机构开展技术合作提高公司业务效率</a:t>
            </a:r>
          </a:p>
        </p:txBody>
      </p:sp>
      <p:sp>
        <p:nvSpPr>
          <p:cNvPr id="77" name="AutoShape 3"/>
          <p:cNvSpPr>
            <a:spLocks noChangeArrowheads="1"/>
          </p:cNvSpPr>
          <p:nvPr/>
        </p:nvSpPr>
        <p:spPr bwMode="auto">
          <a:xfrm>
            <a:off x="3730759" y="5105750"/>
            <a:ext cx="2907178" cy="384813"/>
          </a:xfrm>
          <a:prstGeom prst="chevron">
            <a:avLst>
              <a:gd name="adj" fmla="val 19245"/>
            </a:avLst>
          </a:prstGeom>
          <a:solidFill>
            <a:schemeClr val="tx2">
              <a:lumMod val="20000"/>
              <a:lumOff val="80000"/>
            </a:schemeClr>
          </a:solidFill>
          <a:ln>
            <a:noFill/>
          </a:ln>
        </p:spPr>
        <p:txBody>
          <a:bodyPr wrap="none" lIns="91440" tIns="37140" rIns="0" bIns="37140" anchor="ctr"/>
          <a:lstStyle/>
          <a:p>
            <a:pPr algn="ctr" eaLnBrk="0" hangingPunct="0"/>
            <a:r>
              <a:rPr lang="zh-CN" altLang="en-US" sz="1000" b="1" dirty="0">
                <a:latin typeface="微软雅黑" pitchFamily="34" charset="-122"/>
                <a:ea typeface="微软雅黑" pitchFamily="34" charset="-122"/>
                <a:cs typeface="Arial" charset="0"/>
              </a:rPr>
              <a:t>推动大规模组织机制革新</a:t>
            </a:r>
            <a:endParaRPr lang="en-US" altLang="zh-CN" sz="1000" b="1" dirty="0">
              <a:latin typeface="微软雅黑" pitchFamily="34" charset="-122"/>
              <a:ea typeface="微软雅黑" pitchFamily="34" charset="-122"/>
              <a:cs typeface="Arial" charset="0"/>
            </a:endParaRPr>
          </a:p>
          <a:p>
            <a:pPr algn="ctr" eaLnBrk="0" hangingPunct="0"/>
            <a:r>
              <a:rPr lang="zh-CN" altLang="en-US" sz="1000" b="1" dirty="0">
                <a:latin typeface="微软雅黑" pitchFamily="34" charset="-122"/>
                <a:ea typeface="微软雅黑" pitchFamily="34" charset="-122"/>
                <a:cs typeface="Arial" charset="0"/>
              </a:rPr>
              <a:t>设立独立部门驱动创新业务快速发展</a:t>
            </a:r>
          </a:p>
        </p:txBody>
      </p:sp>
      <p:sp>
        <p:nvSpPr>
          <p:cNvPr id="76" name="矩形 75"/>
          <p:cNvSpPr/>
          <p:nvPr/>
        </p:nvSpPr>
        <p:spPr>
          <a:xfrm>
            <a:off x="599051" y="5508408"/>
            <a:ext cx="2893971" cy="7896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54000" rIns="0" bIns="54000" rtlCol="0" anchor="t"/>
          <a:lstStyle/>
          <a:p>
            <a:pPr marL="60325" lvl="0" indent="-60325">
              <a:buFont typeface="Arial" panose="020B0604020202020204" pitchFamily="34" charset="0"/>
              <a:buChar char="•"/>
            </a:pPr>
            <a:r>
              <a:rPr lang="zh-CN" altLang="en-US" sz="1000" dirty="0">
                <a:solidFill>
                  <a:srgbClr val="000000"/>
                </a:solidFill>
                <a:latin typeface="微软雅黑" panose="020B0503020204020204" pitchFamily="34" charset="-122"/>
                <a:ea typeface="微软雅黑" panose="020B0503020204020204" pitchFamily="34" charset="-122"/>
              </a:rPr>
              <a:t>借鉴互联网公司，打造双速</a:t>
            </a:r>
            <a:r>
              <a:rPr lang="en-US" altLang="zh-CN" sz="1000" dirty="0">
                <a:solidFill>
                  <a:srgbClr val="000000"/>
                </a:solidFill>
                <a:latin typeface="微软雅黑" panose="020B0503020204020204" pitchFamily="34" charset="-122"/>
                <a:ea typeface="微软雅黑" panose="020B0503020204020204" pitchFamily="34" charset="-122"/>
              </a:rPr>
              <a:t>IT</a:t>
            </a:r>
            <a:r>
              <a:rPr lang="zh-CN" altLang="en-US" sz="1000" dirty="0">
                <a:solidFill>
                  <a:srgbClr val="000000"/>
                </a:solidFill>
                <a:latin typeface="微软雅黑" panose="020B0503020204020204" pitchFamily="34" charset="-122"/>
                <a:ea typeface="微软雅黑" panose="020B0503020204020204" pitchFamily="34" charset="-122"/>
              </a:rPr>
              <a:t>开发模式</a:t>
            </a:r>
            <a:endParaRPr lang="en-US" altLang="zh-CN" sz="1000" dirty="0">
              <a:solidFill>
                <a:srgbClr val="000000"/>
              </a:solidFill>
              <a:latin typeface="微软雅黑" panose="020B0503020204020204" pitchFamily="34" charset="-122"/>
              <a:ea typeface="微软雅黑" panose="020B0503020204020204" pitchFamily="34" charset="-122"/>
            </a:endParaRPr>
          </a:p>
          <a:p>
            <a:pPr marL="60325" lvl="0" indent="-60325">
              <a:buFont typeface="Arial" panose="020B0604020202020204" pitchFamily="34" charset="0"/>
              <a:buChar char="•"/>
            </a:pPr>
            <a:r>
              <a:rPr lang="zh-CN" altLang="en-US" sz="1000" dirty="0">
                <a:solidFill>
                  <a:srgbClr val="000000"/>
                </a:solidFill>
                <a:latin typeface="微软雅黑" panose="020B0503020204020204" pitchFamily="34" charset="-122"/>
                <a:ea typeface="微软雅黑" panose="020B0503020204020204" pitchFamily="34" charset="-122"/>
              </a:rPr>
              <a:t>借助云科技突破传统硬件能力，全面提升效率</a:t>
            </a:r>
            <a:endParaRPr lang="en-US" altLang="zh-CN" sz="1000" dirty="0">
              <a:solidFill>
                <a:srgbClr val="000000"/>
              </a:solidFill>
              <a:latin typeface="微软雅黑" panose="020B0503020204020204" pitchFamily="34" charset="-122"/>
              <a:ea typeface="微软雅黑" panose="020B0503020204020204" pitchFamily="34" charset="-122"/>
            </a:endParaRPr>
          </a:p>
        </p:txBody>
      </p:sp>
      <p:sp>
        <p:nvSpPr>
          <p:cNvPr id="79" name="矩形 78"/>
          <p:cNvSpPr/>
          <p:nvPr/>
        </p:nvSpPr>
        <p:spPr>
          <a:xfrm>
            <a:off x="3730760" y="5508408"/>
            <a:ext cx="2861183" cy="7896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54000" rIns="0" bIns="54000" rtlCol="0" anchor="t"/>
          <a:lstStyle/>
          <a:p>
            <a:pPr marL="60325" lvl="0" indent="-60325">
              <a:buFont typeface="Arial" panose="020B0604020202020204" pitchFamily="34" charset="0"/>
              <a:buChar char="•"/>
            </a:pPr>
            <a:r>
              <a:rPr lang="zh-CN" altLang="en-US" sz="1000" dirty="0">
                <a:solidFill>
                  <a:srgbClr val="000000"/>
                </a:solidFill>
                <a:latin typeface="微软雅黑" panose="020B0503020204020204" pitchFamily="34" charset="-122"/>
                <a:ea typeface="微软雅黑" panose="020B0503020204020204" pitchFamily="34" charset="-122"/>
              </a:rPr>
              <a:t>打破传统部门条限制，设立专门的组织架构和管理体制开展创新业务和数字化转型</a:t>
            </a:r>
            <a:endParaRPr lang="en-US" altLang="zh-CN" sz="1000" dirty="0">
              <a:solidFill>
                <a:srgbClr val="000000"/>
              </a:solidFill>
              <a:latin typeface="微软雅黑" panose="020B0503020204020204" pitchFamily="34" charset="-122"/>
              <a:ea typeface="微软雅黑" panose="020B0503020204020204" pitchFamily="34" charset="-122"/>
            </a:endParaRPr>
          </a:p>
        </p:txBody>
      </p:sp>
      <p:grpSp>
        <p:nvGrpSpPr>
          <p:cNvPr id="106" name="组合 105"/>
          <p:cNvGrpSpPr/>
          <p:nvPr/>
        </p:nvGrpSpPr>
        <p:grpSpPr>
          <a:xfrm>
            <a:off x="617773" y="1452788"/>
            <a:ext cx="6839278" cy="210467"/>
            <a:chOff x="848816" y="1548668"/>
            <a:chExt cx="6023278" cy="200046"/>
          </a:xfrm>
        </p:grpSpPr>
        <p:sp>
          <p:nvSpPr>
            <p:cNvPr id="83" name="Rectangle 3"/>
            <p:cNvSpPr>
              <a:spLocks noChangeArrowheads="1"/>
            </p:cNvSpPr>
            <p:nvPr/>
          </p:nvSpPr>
          <p:spPr bwMode="gray">
            <a:xfrm>
              <a:off x="1098259" y="1548668"/>
              <a:ext cx="5773835" cy="200046"/>
            </a:xfrm>
            <a:prstGeom prst="rect">
              <a:avLst/>
            </a:prstGeom>
            <a:noFill/>
            <a:ln w="9525" algn="ctr">
              <a:noFill/>
              <a:miter lim="800000"/>
              <a:headEnd/>
              <a:tailEnd/>
            </a:ln>
          </p:spPr>
          <p:txBody>
            <a:bodyPr lIns="91440" tIns="88900" rIns="88900" bIns="88900" anchor="ctr" anchorCtr="0"/>
            <a:lstStyle/>
            <a:p>
              <a:pPr>
                <a:buClr>
                  <a:schemeClr val="bg1"/>
                </a:buClr>
                <a:buSzPct val="100000"/>
              </a:pPr>
              <a:r>
                <a:rPr lang="zh-CN" altLang="en-US" sz="1000" b="1" dirty="0">
                  <a:solidFill>
                    <a:srgbClr val="005EB8"/>
                  </a:solidFill>
                  <a:latin typeface="微软雅黑" panose="020B0503020204020204" pitchFamily="34" charset="-122"/>
                  <a:ea typeface="微软雅黑" panose="020B0503020204020204" pitchFamily="34" charset="-122"/>
                  <a:cs typeface="Arial" charset="0"/>
                </a:rPr>
                <a:t>针对传统产业和业务，深度推动传统业务“适应性转型”，持续提升客户体验</a:t>
              </a:r>
            </a:p>
          </p:txBody>
        </p:sp>
        <p:grpSp>
          <p:nvGrpSpPr>
            <p:cNvPr id="43" name="组合 42"/>
            <p:cNvGrpSpPr/>
            <p:nvPr/>
          </p:nvGrpSpPr>
          <p:grpSpPr>
            <a:xfrm>
              <a:off x="848816" y="1577738"/>
              <a:ext cx="231191" cy="169671"/>
              <a:chOff x="848816" y="1540568"/>
              <a:chExt cx="415489" cy="221217"/>
            </a:xfrm>
          </p:grpSpPr>
          <p:sp>
            <p:nvSpPr>
              <p:cNvPr id="86" name="燕尾形 85"/>
              <p:cNvSpPr/>
              <p:nvPr/>
            </p:nvSpPr>
            <p:spPr>
              <a:xfrm>
                <a:off x="848816" y="1540568"/>
                <a:ext cx="153075" cy="221217"/>
              </a:xfrm>
              <a:prstGeom prst="chevron">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endParaRPr lang="zh-CN" altLang="en-US" sz="1000">
                  <a:solidFill>
                    <a:schemeClr val="tx1"/>
                  </a:solidFill>
                </a:endParaRPr>
              </a:p>
            </p:txBody>
          </p:sp>
          <p:sp>
            <p:nvSpPr>
              <p:cNvPr id="87" name="燕尾形 86"/>
              <p:cNvSpPr/>
              <p:nvPr/>
            </p:nvSpPr>
            <p:spPr>
              <a:xfrm>
                <a:off x="980023" y="1540568"/>
                <a:ext cx="153075" cy="221217"/>
              </a:xfrm>
              <a:prstGeom prst="chevron">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endParaRPr lang="zh-CN" altLang="en-US" sz="1000">
                  <a:solidFill>
                    <a:schemeClr val="tx1"/>
                  </a:solidFill>
                </a:endParaRPr>
              </a:p>
            </p:txBody>
          </p:sp>
          <p:sp>
            <p:nvSpPr>
              <p:cNvPr id="88" name="燕尾形 87"/>
              <p:cNvSpPr/>
              <p:nvPr/>
            </p:nvSpPr>
            <p:spPr>
              <a:xfrm>
                <a:off x="1111230" y="1540568"/>
                <a:ext cx="153075" cy="221217"/>
              </a:xfrm>
              <a:prstGeom prst="chevron">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endParaRPr lang="zh-CN" altLang="en-US" sz="1000">
                  <a:solidFill>
                    <a:schemeClr val="tx1"/>
                  </a:solidFill>
                </a:endParaRPr>
              </a:p>
            </p:txBody>
          </p:sp>
        </p:grpSp>
      </p:grpSp>
      <p:pic>
        <p:nvPicPr>
          <p:cNvPr id="10" name="图片 9"/>
          <p:cNvPicPr>
            <a:picLocks noChangeAspect="1"/>
          </p:cNvPicPr>
          <p:nvPr/>
        </p:nvPicPr>
        <p:blipFill>
          <a:blip r:embed="rId7"/>
          <a:stretch>
            <a:fillRect/>
          </a:stretch>
        </p:blipFill>
        <p:spPr>
          <a:xfrm>
            <a:off x="881025" y="2812797"/>
            <a:ext cx="369529" cy="348135"/>
          </a:xfrm>
          <a:prstGeom prst="rect">
            <a:avLst/>
          </a:prstGeom>
        </p:spPr>
      </p:pic>
      <p:pic>
        <p:nvPicPr>
          <p:cNvPr id="44" name="图片 43"/>
          <p:cNvPicPr>
            <a:picLocks noChangeAspect="1"/>
          </p:cNvPicPr>
          <p:nvPr/>
        </p:nvPicPr>
        <p:blipFill>
          <a:blip r:embed="rId3"/>
          <a:stretch>
            <a:fillRect/>
          </a:stretch>
        </p:blipFill>
        <p:spPr>
          <a:xfrm>
            <a:off x="769740" y="4728403"/>
            <a:ext cx="1159116" cy="272079"/>
          </a:xfrm>
          <a:prstGeom prst="rect">
            <a:avLst/>
          </a:prstGeom>
        </p:spPr>
      </p:pic>
      <p:pic>
        <p:nvPicPr>
          <p:cNvPr id="46" name="图片 45"/>
          <p:cNvPicPr>
            <a:picLocks noChangeAspect="1"/>
          </p:cNvPicPr>
          <p:nvPr/>
        </p:nvPicPr>
        <p:blipFill>
          <a:blip r:embed="rId8"/>
          <a:stretch>
            <a:fillRect/>
          </a:stretch>
        </p:blipFill>
        <p:spPr>
          <a:xfrm>
            <a:off x="3568823" y="2885980"/>
            <a:ext cx="601472" cy="239176"/>
          </a:xfrm>
          <a:prstGeom prst="rect">
            <a:avLst/>
          </a:prstGeom>
        </p:spPr>
      </p:pic>
      <p:pic>
        <p:nvPicPr>
          <p:cNvPr id="105" name="图片 104"/>
          <p:cNvPicPr>
            <a:picLocks noChangeAspect="1"/>
          </p:cNvPicPr>
          <p:nvPr/>
        </p:nvPicPr>
        <p:blipFill>
          <a:blip r:embed="rId8"/>
          <a:stretch>
            <a:fillRect/>
          </a:stretch>
        </p:blipFill>
        <p:spPr>
          <a:xfrm>
            <a:off x="5937532" y="4435699"/>
            <a:ext cx="601473" cy="239176"/>
          </a:xfrm>
          <a:prstGeom prst="rect">
            <a:avLst/>
          </a:prstGeom>
        </p:spPr>
      </p:pic>
      <p:pic>
        <p:nvPicPr>
          <p:cNvPr id="3086" name="Picture 14" descr="http://pic.baike.soso.com/p/20090821/bki-20090821205158-2127213950.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9879" b="27257"/>
          <a:stretch/>
        </p:blipFill>
        <p:spPr bwMode="auto">
          <a:xfrm>
            <a:off x="5162032" y="4476662"/>
            <a:ext cx="706123" cy="187897"/>
          </a:xfrm>
          <a:prstGeom prst="rect">
            <a:avLst/>
          </a:prstGeom>
          <a:noFill/>
          <a:extLst>
            <a:ext uri="{909E8E84-426E-40DD-AFC4-6F175D3DCCD1}">
              <a14:hiddenFill xmlns:a14="http://schemas.microsoft.com/office/drawing/2010/main">
                <a:solidFill>
                  <a:srgbClr val="FFFFFF"/>
                </a:solidFill>
              </a14:hiddenFill>
            </a:ext>
          </a:extLst>
        </p:spPr>
      </p:pic>
      <p:pic>
        <p:nvPicPr>
          <p:cNvPr id="63" name="图片 62"/>
          <p:cNvPicPr>
            <a:picLocks noChangeAspect="1"/>
          </p:cNvPicPr>
          <p:nvPr/>
        </p:nvPicPr>
        <p:blipFill>
          <a:blip r:embed="rId10"/>
          <a:stretch>
            <a:fillRect/>
          </a:stretch>
        </p:blipFill>
        <p:spPr>
          <a:xfrm>
            <a:off x="5110596" y="4139230"/>
            <a:ext cx="829785" cy="201337"/>
          </a:xfrm>
          <a:prstGeom prst="rect">
            <a:avLst/>
          </a:prstGeom>
        </p:spPr>
      </p:pic>
      <p:pic>
        <p:nvPicPr>
          <p:cNvPr id="109" name="Picture 4" descr="http://miada2014.ctbu.edu.cn/images/14/08/06/1na2jfllpd/2FFEE5E62EED8D3C4631EDD7B3217076.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99544" y="4778113"/>
            <a:ext cx="755591" cy="177396"/>
          </a:xfrm>
          <a:prstGeom prst="rect">
            <a:avLst/>
          </a:prstGeom>
          <a:noFill/>
          <a:extLst>
            <a:ext uri="{909E8E84-426E-40DD-AFC4-6F175D3DCCD1}">
              <a14:hiddenFill xmlns:a14="http://schemas.microsoft.com/office/drawing/2010/main">
                <a:solidFill>
                  <a:srgbClr val="FFFFFF"/>
                </a:solidFill>
              </a14:hiddenFill>
            </a:ext>
          </a:extLst>
        </p:spPr>
      </p:pic>
      <p:pic>
        <p:nvPicPr>
          <p:cNvPr id="68" name="图片 67"/>
          <p:cNvPicPr>
            <a:picLocks noChangeAspect="1"/>
          </p:cNvPicPr>
          <p:nvPr/>
        </p:nvPicPr>
        <p:blipFill>
          <a:blip r:embed="rId12"/>
          <a:stretch>
            <a:fillRect/>
          </a:stretch>
        </p:blipFill>
        <p:spPr>
          <a:xfrm>
            <a:off x="5889131" y="4769941"/>
            <a:ext cx="689633" cy="195754"/>
          </a:xfrm>
          <a:prstGeom prst="rect">
            <a:avLst/>
          </a:prstGeom>
        </p:spPr>
      </p:pic>
      <p:pic>
        <p:nvPicPr>
          <p:cNvPr id="3094" name="Picture 22" descr="http://img1.imgtn.bdimg.com/it/u=1123096416,4038085947&amp;fm=214&amp;gp=0.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6027" b="25630"/>
          <a:stretch/>
        </p:blipFill>
        <p:spPr bwMode="auto">
          <a:xfrm>
            <a:off x="6046080" y="4144168"/>
            <a:ext cx="438600" cy="19646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http://miada2014.ctbu.edu.cn/images/14/08/06/1na2jfllpd/2FFEE5E62EED8D3C4631EDD7B321707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368" y="5989611"/>
            <a:ext cx="914265" cy="214649"/>
          </a:xfrm>
          <a:prstGeom prst="rect">
            <a:avLst/>
          </a:prstGeom>
          <a:noFill/>
          <a:extLst>
            <a:ext uri="{909E8E84-426E-40DD-AFC4-6F175D3DCCD1}">
              <a14:hiddenFill xmlns:a14="http://schemas.microsoft.com/office/drawing/2010/main">
                <a:solidFill>
                  <a:srgbClr val="FFFFFF"/>
                </a:solidFill>
              </a14:hiddenFill>
            </a:ext>
          </a:extLst>
        </p:spPr>
      </p:pic>
      <p:pic>
        <p:nvPicPr>
          <p:cNvPr id="78" name="图片 77"/>
          <p:cNvPicPr>
            <a:picLocks noChangeAspect="1"/>
          </p:cNvPicPr>
          <p:nvPr/>
        </p:nvPicPr>
        <p:blipFill>
          <a:blip r:embed="rId14"/>
          <a:stretch>
            <a:fillRect/>
          </a:stretch>
        </p:blipFill>
        <p:spPr>
          <a:xfrm>
            <a:off x="4799851" y="5989611"/>
            <a:ext cx="849326" cy="251348"/>
          </a:xfrm>
          <a:prstGeom prst="rect">
            <a:avLst/>
          </a:prstGeom>
        </p:spPr>
      </p:pic>
      <p:pic>
        <p:nvPicPr>
          <p:cNvPr id="125" name="图片 124"/>
          <p:cNvPicPr>
            <a:picLocks noChangeAspect="1"/>
          </p:cNvPicPr>
          <p:nvPr/>
        </p:nvPicPr>
        <p:blipFill>
          <a:blip r:embed="rId5"/>
          <a:stretch>
            <a:fillRect/>
          </a:stretch>
        </p:blipFill>
        <p:spPr>
          <a:xfrm>
            <a:off x="5798560" y="5787313"/>
            <a:ext cx="706588" cy="449193"/>
          </a:xfrm>
          <a:prstGeom prst="rect">
            <a:avLst/>
          </a:prstGeom>
        </p:spPr>
      </p:pic>
      <p:pic>
        <p:nvPicPr>
          <p:cNvPr id="110" name="图片 109"/>
          <p:cNvPicPr>
            <a:picLocks noChangeAspect="1"/>
          </p:cNvPicPr>
          <p:nvPr/>
        </p:nvPicPr>
        <p:blipFill>
          <a:blip r:embed="rId15"/>
          <a:stretch>
            <a:fillRect/>
          </a:stretch>
        </p:blipFill>
        <p:spPr>
          <a:xfrm>
            <a:off x="1583089" y="2835521"/>
            <a:ext cx="721764" cy="317249"/>
          </a:xfrm>
          <a:prstGeom prst="rect">
            <a:avLst/>
          </a:prstGeom>
        </p:spPr>
      </p:pic>
      <p:pic>
        <p:nvPicPr>
          <p:cNvPr id="129" name="Picture 22" descr="http://img1.imgtn.bdimg.com/it/u=1123096416,4038085947&amp;fm=214&amp;gp=0.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6027" b="25630"/>
          <a:stretch/>
        </p:blipFill>
        <p:spPr bwMode="auto">
          <a:xfrm>
            <a:off x="4550424" y="2913619"/>
            <a:ext cx="438600" cy="196465"/>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组合 100"/>
          <p:cNvGrpSpPr/>
          <p:nvPr/>
        </p:nvGrpSpPr>
        <p:grpSpPr>
          <a:xfrm>
            <a:off x="616123" y="3327426"/>
            <a:ext cx="6839278" cy="210467"/>
            <a:chOff x="848816" y="1548668"/>
            <a:chExt cx="6023278" cy="200046"/>
          </a:xfrm>
        </p:grpSpPr>
        <p:sp>
          <p:nvSpPr>
            <p:cNvPr id="102" name="Rectangle 3"/>
            <p:cNvSpPr>
              <a:spLocks noChangeArrowheads="1"/>
            </p:cNvSpPr>
            <p:nvPr/>
          </p:nvSpPr>
          <p:spPr bwMode="gray">
            <a:xfrm>
              <a:off x="1098259" y="1548668"/>
              <a:ext cx="5773835" cy="200046"/>
            </a:xfrm>
            <a:prstGeom prst="rect">
              <a:avLst/>
            </a:prstGeom>
            <a:noFill/>
            <a:ln w="9525" algn="ctr">
              <a:noFill/>
              <a:miter lim="800000"/>
              <a:headEnd/>
              <a:tailEnd/>
            </a:ln>
          </p:spPr>
          <p:txBody>
            <a:bodyPr lIns="91440" tIns="88900" rIns="0" bIns="88900" anchor="ctr" anchorCtr="0"/>
            <a:lstStyle/>
            <a:p>
              <a:pPr>
                <a:buClr>
                  <a:schemeClr val="bg1"/>
                </a:buClr>
                <a:buSzPct val="100000"/>
              </a:pPr>
              <a:r>
                <a:rPr lang="zh-CN" altLang="en-US" sz="1100" b="1" dirty="0">
                  <a:solidFill>
                    <a:srgbClr val="005EB8"/>
                  </a:solidFill>
                  <a:latin typeface="微软雅黑" panose="020B0503020204020204" pitchFamily="34" charset="-122"/>
                  <a:ea typeface="微软雅黑" panose="020B0503020204020204" pitchFamily="34" charset="-122"/>
                  <a:cs typeface="Arial" charset="0"/>
                </a:rPr>
                <a:t>针对新型客户和平台，借助科技“颠覆式创新”，推动端到端数字化流程改造</a:t>
              </a:r>
            </a:p>
          </p:txBody>
        </p:sp>
        <p:grpSp>
          <p:nvGrpSpPr>
            <p:cNvPr id="104" name="组合 103"/>
            <p:cNvGrpSpPr/>
            <p:nvPr/>
          </p:nvGrpSpPr>
          <p:grpSpPr>
            <a:xfrm>
              <a:off x="848816" y="1577738"/>
              <a:ext cx="231191" cy="169671"/>
              <a:chOff x="848816" y="1540568"/>
              <a:chExt cx="415489" cy="221217"/>
            </a:xfrm>
          </p:grpSpPr>
          <p:sp>
            <p:nvSpPr>
              <p:cNvPr id="108" name="燕尾形 107"/>
              <p:cNvSpPr/>
              <p:nvPr/>
            </p:nvSpPr>
            <p:spPr>
              <a:xfrm>
                <a:off x="848816" y="1540568"/>
                <a:ext cx="153075" cy="221217"/>
              </a:xfrm>
              <a:prstGeom prst="chevron">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gn="ctr"/>
                <a:endParaRPr lang="zh-CN" altLang="en-US">
                  <a:solidFill>
                    <a:schemeClr val="tx1"/>
                  </a:solidFill>
                </a:endParaRPr>
              </a:p>
            </p:txBody>
          </p:sp>
          <p:sp>
            <p:nvSpPr>
              <p:cNvPr id="111" name="燕尾形 110"/>
              <p:cNvSpPr/>
              <p:nvPr/>
            </p:nvSpPr>
            <p:spPr>
              <a:xfrm>
                <a:off x="980023" y="1540568"/>
                <a:ext cx="153075" cy="221217"/>
              </a:xfrm>
              <a:prstGeom prst="chevron">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gn="ctr"/>
                <a:endParaRPr lang="zh-CN" altLang="en-US">
                  <a:solidFill>
                    <a:schemeClr val="tx1"/>
                  </a:solidFill>
                </a:endParaRPr>
              </a:p>
            </p:txBody>
          </p:sp>
          <p:sp>
            <p:nvSpPr>
              <p:cNvPr id="112" name="燕尾形 111"/>
              <p:cNvSpPr/>
              <p:nvPr/>
            </p:nvSpPr>
            <p:spPr>
              <a:xfrm>
                <a:off x="1111230" y="1540568"/>
                <a:ext cx="153075" cy="221217"/>
              </a:xfrm>
              <a:prstGeom prst="chevron">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gn="ctr"/>
                <a:endParaRPr lang="zh-CN" altLang="en-US">
                  <a:solidFill>
                    <a:schemeClr val="tx1"/>
                  </a:solidFill>
                </a:endParaRPr>
              </a:p>
            </p:txBody>
          </p:sp>
        </p:grpSp>
      </p:grpSp>
    </p:spTree>
    <p:extLst>
      <p:ext uri="{BB962C8B-B14F-4D97-AF65-F5344CB8AC3E}">
        <p14:creationId xmlns:p14="http://schemas.microsoft.com/office/powerpoint/2010/main" val="185224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对公综合营销</a:t>
            </a:r>
            <a:r>
              <a:rPr lang="en-US" altLang="zh-CN" sz="3600" b="1" dirty="0">
                <a:solidFill>
                  <a:schemeClr val="accent5"/>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大类</a:t>
            </a:r>
            <a:r>
              <a:rPr lang="en-US" altLang="zh-CN" sz="3600" b="1" dirty="0">
                <a:solidFill>
                  <a:schemeClr val="accent5"/>
                </a:solidFill>
                <a:latin typeface="微软雅黑" panose="020B0503020204020204" pitchFamily="34" charset="-122"/>
                <a:ea typeface="微软雅黑" panose="020B0503020204020204" pitchFamily="34" charset="-122"/>
                <a:cs typeface="Arial Unicode MS" panose="020B0604020202020204" pitchFamily="34" charset="-122"/>
              </a:rPr>
              <a:t>33</a:t>
            </a:r>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个场景集</a:t>
            </a:r>
            <a:r>
              <a:rPr lang="en-US" altLang="zh-CN" sz="3600" b="1" dirty="0">
                <a:solidFill>
                  <a:schemeClr val="accent5"/>
                </a:solidFill>
                <a:latin typeface="微软雅黑" panose="020B0503020204020204" pitchFamily="34" charset="-122"/>
                <a:ea typeface="微软雅黑" panose="020B0503020204020204" pitchFamily="34" charset="-122"/>
                <a:cs typeface="Arial Unicode MS" panose="020B0604020202020204" pitchFamily="34" charset="-122"/>
              </a:rPr>
              <a:t>170</a:t>
            </a:r>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个场景</a:t>
            </a:r>
          </a:p>
        </p:txBody>
      </p:sp>
      <p:sp>
        <p:nvSpPr>
          <p:cNvPr id="73" name="Oval 15"/>
          <p:cNvSpPr/>
          <p:nvPr/>
        </p:nvSpPr>
        <p:spPr>
          <a:xfrm>
            <a:off x="587375" y="91781"/>
            <a:ext cx="324000" cy="32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74" name="Oval 3"/>
          <p:cNvSpPr/>
          <p:nvPr/>
        </p:nvSpPr>
        <p:spPr>
          <a:xfrm>
            <a:off x="932477" y="182879"/>
            <a:ext cx="249209" cy="2329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1.2</a:t>
            </a:r>
            <a:endParaRPr lang="en-GB" sz="900" dirty="0" err="1">
              <a:solidFill>
                <a:schemeClr val="bg1"/>
              </a:solidFill>
              <a:latin typeface="微软雅黑" panose="020B0503020204020204" pitchFamily="34" charset="-122"/>
              <a:ea typeface="微软雅黑" panose="020B0503020204020204" pitchFamily="34" charset="-122"/>
            </a:endParaRPr>
          </a:p>
        </p:txBody>
      </p:sp>
      <p:sp>
        <p:nvSpPr>
          <p:cNvPr id="75" name="Title 1"/>
          <p:cNvSpPr txBox="1">
            <a:spLocks/>
          </p:cNvSpPr>
          <p:nvPr/>
        </p:nvSpPr>
        <p:spPr>
          <a:xfrm>
            <a:off x="886424" y="2014501"/>
            <a:ext cx="722455" cy="53414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ctr"/>
            <a:r>
              <a:rPr lang="zh-CN" altLang="en-US" sz="12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精准客户管理</a:t>
            </a:r>
          </a:p>
        </p:txBody>
      </p:sp>
      <p:sp>
        <p:nvSpPr>
          <p:cNvPr id="76" name="Title 1"/>
          <p:cNvSpPr txBox="1">
            <a:spLocks/>
          </p:cNvSpPr>
          <p:nvPr/>
        </p:nvSpPr>
        <p:spPr>
          <a:xfrm>
            <a:off x="886424" y="2903071"/>
            <a:ext cx="722455" cy="53414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ctr"/>
            <a:r>
              <a:rPr lang="zh-CN" altLang="en-US" sz="12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专业产品管理</a:t>
            </a:r>
          </a:p>
        </p:txBody>
      </p:sp>
      <p:sp>
        <p:nvSpPr>
          <p:cNvPr id="77" name="Title 1"/>
          <p:cNvSpPr txBox="1">
            <a:spLocks/>
          </p:cNvSpPr>
          <p:nvPr/>
        </p:nvSpPr>
        <p:spPr>
          <a:xfrm>
            <a:off x="878649" y="3877111"/>
            <a:ext cx="722455" cy="53414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ctr"/>
            <a:r>
              <a:rPr lang="zh-CN" altLang="en-US" sz="12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综合营销</a:t>
            </a:r>
          </a:p>
        </p:txBody>
      </p:sp>
      <p:sp>
        <p:nvSpPr>
          <p:cNvPr id="78" name="Title 1"/>
          <p:cNvSpPr txBox="1">
            <a:spLocks/>
          </p:cNvSpPr>
          <p:nvPr/>
        </p:nvSpPr>
        <p:spPr>
          <a:xfrm>
            <a:off x="878649" y="4743580"/>
            <a:ext cx="722455" cy="53414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ctr"/>
            <a:r>
              <a:rPr lang="zh-CN" altLang="en-US" sz="12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团队绩效</a:t>
            </a:r>
          </a:p>
        </p:txBody>
      </p:sp>
      <p:grpSp>
        <p:nvGrpSpPr>
          <p:cNvPr id="79" name="Group 4"/>
          <p:cNvGrpSpPr/>
          <p:nvPr/>
        </p:nvGrpSpPr>
        <p:grpSpPr>
          <a:xfrm>
            <a:off x="1623297" y="1327751"/>
            <a:ext cx="9996625" cy="4822352"/>
            <a:chOff x="1623297" y="1327751"/>
            <a:chExt cx="9996625" cy="4822352"/>
          </a:xfrm>
        </p:grpSpPr>
        <p:grpSp>
          <p:nvGrpSpPr>
            <p:cNvPr id="80" name="组合 79"/>
            <p:cNvGrpSpPr/>
            <p:nvPr/>
          </p:nvGrpSpPr>
          <p:grpSpPr>
            <a:xfrm>
              <a:off x="3804531" y="1779562"/>
              <a:ext cx="7783160" cy="819173"/>
              <a:chOff x="3817620" y="1627213"/>
              <a:chExt cx="7742082" cy="507208"/>
            </a:xfrm>
          </p:grpSpPr>
          <p:sp>
            <p:nvSpPr>
              <p:cNvPr id="119" name="Rounded Rectangle 5"/>
              <p:cNvSpPr/>
              <p:nvPr/>
            </p:nvSpPr>
            <p:spPr>
              <a:xfrm>
                <a:off x="3817620" y="1627213"/>
                <a:ext cx="1251803" cy="506387"/>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客户行业分群</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[6]</a:t>
                </a:r>
                <a:endParaRPr lang="en-GB" sz="1200" b="1" dirty="0" err="1">
                  <a:solidFill>
                    <a:schemeClr val="bg1"/>
                  </a:solidFill>
                  <a:latin typeface="微软雅黑" panose="020B0503020204020204" pitchFamily="34" charset="-122"/>
                  <a:ea typeface="微软雅黑" panose="020B0503020204020204" pitchFamily="34" charset="-122"/>
                </a:endParaRPr>
              </a:p>
            </p:txBody>
          </p:sp>
          <p:sp>
            <p:nvSpPr>
              <p:cNvPr id="120" name="Rounded Rectangle 6"/>
              <p:cNvSpPr/>
              <p:nvPr/>
            </p:nvSpPr>
            <p:spPr>
              <a:xfrm>
                <a:off x="5117488" y="1627213"/>
                <a:ext cx="1251803" cy="506387"/>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客户视图</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[12]</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1" name="Rounded Rectangle 7"/>
              <p:cNvSpPr/>
              <p:nvPr/>
            </p:nvSpPr>
            <p:spPr>
              <a:xfrm>
                <a:off x="6417357" y="1627214"/>
                <a:ext cx="1251803" cy="506387"/>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客户关系管理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[5]</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2" name="Rounded Rectangle 8"/>
              <p:cNvSpPr/>
              <p:nvPr/>
            </p:nvSpPr>
            <p:spPr>
              <a:xfrm>
                <a:off x="7717225" y="1627213"/>
                <a:ext cx="1251803" cy="506387"/>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客户合规风控</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[8]</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3" name="Rounded Rectangle 10"/>
              <p:cNvSpPr/>
              <p:nvPr/>
            </p:nvSpPr>
            <p:spPr>
              <a:xfrm>
                <a:off x="9019092" y="1627771"/>
                <a:ext cx="1251803" cy="506387"/>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客户生命周期管理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[8]</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4" name="Rounded Rectangle 11"/>
              <p:cNvSpPr/>
              <p:nvPr/>
            </p:nvSpPr>
            <p:spPr>
              <a:xfrm>
                <a:off x="10307899" y="1628034"/>
                <a:ext cx="1251803" cy="506387"/>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客户价值管理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81" name="组合 80"/>
            <p:cNvGrpSpPr/>
            <p:nvPr/>
          </p:nvGrpSpPr>
          <p:grpSpPr>
            <a:xfrm>
              <a:off x="3812627" y="4442361"/>
              <a:ext cx="7807295" cy="819173"/>
              <a:chOff x="605081" y="1479203"/>
              <a:chExt cx="10973058" cy="552801"/>
            </a:xfrm>
            <a:solidFill>
              <a:schemeClr val="bg2">
                <a:lumMod val="50000"/>
              </a:schemeClr>
            </a:solidFill>
          </p:grpSpPr>
          <p:sp>
            <p:nvSpPr>
              <p:cNvPr id="112" name="Rounded Rectangle 5"/>
              <p:cNvSpPr/>
              <p:nvPr/>
            </p:nvSpPr>
            <p:spPr>
              <a:xfrm>
                <a:off x="2197590" y="1484920"/>
                <a:ext cx="1522637"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业务分配</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[6]</a:t>
                </a:r>
                <a:endParaRPr lang="en-GB" sz="1200" b="1" dirty="0" err="1">
                  <a:solidFill>
                    <a:schemeClr val="bg1"/>
                  </a:solidFill>
                  <a:latin typeface="微软雅黑" panose="020B0503020204020204" pitchFamily="34" charset="-122"/>
                  <a:ea typeface="微软雅黑" panose="020B0503020204020204" pitchFamily="34" charset="-122"/>
                </a:endParaRPr>
              </a:p>
            </p:txBody>
          </p:sp>
          <p:sp>
            <p:nvSpPr>
              <p:cNvPr id="113" name="Rounded Rectangle 6"/>
              <p:cNvSpPr/>
              <p:nvPr/>
            </p:nvSpPr>
            <p:spPr>
              <a:xfrm>
                <a:off x="3778691" y="1484920"/>
                <a:ext cx="1522637"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指标体系管理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[7]</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4" name="Rounded Rectangle 8"/>
              <p:cNvSpPr/>
              <p:nvPr/>
            </p:nvSpPr>
            <p:spPr>
              <a:xfrm>
                <a:off x="5329627" y="1484920"/>
                <a:ext cx="1522637"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考核方案和</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数据管理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[8]</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5" name="Rounded Rectangle 10"/>
              <p:cNvSpPr/>
              <p:nvPr/>
            </p:nvSpPr>
            <p:spPr>
              <a:xfrm>
                <a:off x="6915993" y="1485301"/>
                <a:ext cx="1522637"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任务管理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[8]</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6" name="Rounded Rectangle 11"/>
              <p:cNvSpPr/>
              <p:nvPr/>
            </p:nvSpPr>
            <p:spPr>
              <a:xfrm>
                <a:off x="8483643" y="1485481"/>
                <a:ext cx="1522637"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业绩查询</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[6]</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7" name="Rounded Rectangle 12"/>
              <p:cNvSpPr/>
              <p:nvPr/>
            </p:nvSpPr>
            <p:spPr>
              <a:xfrm>
                <a:off x="10055502" y="1494189"/>
                <a:ext cx="1522637"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预算支持</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8" name="Rounded Rectangle 23"/>
              <p:cNvSpPr/>
              <p:nvPr/>
            </p:nvSpPr>
            <p:spPr>
              <a:xfrm>
                <a:off x="605081" y="1479203"/>
                <a:ext cx="1522637"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等级管理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[5]</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82" name="组合 81"/>
            <p:cNvGrpSpPr/>
            <p:nvPr/>
          </p:nvGrpSpPr>
          <p:grpSpPr>
            <a:xfrm>
              <a:off x="3812627" y="5330930"/>
              <a:ext cx="7807295" cy="819173"/>
              <a:chOff x="527065" y="1784024"/>
              <a:chExt cx="11048049" cy="537816"/>
            </a:xfrm>
            <a:solidFill>
              <a:srgbClr val="7030A0"/>
            </a:solidFill>
          </p:grpSpPr>
          <p:sp>
            <p:nvSpPr>
              <p:cNvPr id="107" name="Rounded Rectangle 5"/>
              <p:cNvSpPr/>
              <p:nvPr/>
            </p:nvSpPr>
            <p:spPr>
              <a:xfrm>
                <a:off x="527065" y="1784024"/>
                <a:ext cx="2143760" cy="537815"/>
              </a:xfrm>
              <a:prstGeom prst="roundRect">
                <a:avLst>
                  <a:gd name="adj" fmla="val 4908"/>
                </a:avLst>
              </a:prstGeom>
              <a:solidFill>
                <a:srgbClr val="00A3A1"/>
              </a:solidFill>
              <a:ln>
                <a:noFill/>
              </a:ln>
              <a:effectLst/>
            </p:spPr>
            <p:txBody>
              <a:bodyPr wrap="square" lIns="0" tIns="0" rIns="0" bIns="0" anchor="ctr">
                <a:noAutofit/>
              </a:bodyPr>
              <a:lstStyle/>
              <a:p>
                <a:pPr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行业分析</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8" name="Rounded Rectangle 6"/>
              <p:cNvSpPr/>
              <p:nvPr/>
            </p:nvSpPr>
            <p:spPr>
              <a:xfrm>
                <a:off x="2753137" y="1784024"/>
                <a:ext cx="2143760" cy="537815"/>
              </a:xfrm>
              <a:prstGeom prst="roundRect">
                <a:avLst>
                  <a:gd name="adj" fmla="val 4908"/>
                </a:avLst>
              </a:prstGeom>
              <a:solidFill>
                <a:srgbClr val="00A3A1"/>
              </a:solidFill>
              <a:ln>
                <a:noFill/>
              </a:ln>
              <a:effectLst/>
            </p:spPr>
            <p:txBody>
              <a:bodyPr wrap="square" lIns="0" tIns="0" rIns="0" bIns="0" anchor="ctr">
                <a:noAutofit/>
              </a:bodyPr>
              <a:lstStyle/>
              <a:p>
                <a:pPr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客户分析</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[10]</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9" name="Rounded Rectangle 7"/>
              <p:cNvSpPr/>
              <p:nvPr/>
            </p:nvSpPr>
            <p:spPr>
              <a:xfrm>
                <a:off x="4979210" y="1784025"/>
                <a:ext cx="2143760" cy="537815"/>
              </a:xfrm>
              <a:prstGeom prst="roundRect">
                <a:avLst>
                  <a:gd name="adj" fmla="val 4908"/>
                </a:avLst>
              </a:prstGeom>
              <a:solidFill>
                <a:srgbClr val="00A3A1"/>
              </a:solidFill>
              <a:ln>
                <a:noFill/>
              </a:ln>
              <a:effectLst/>
            </p:spPr>
            <p:txBody>
              <a:bodyPr wrap="square" lIns="0" tIns="0" rIns="0" bIns="0" anchor="ctr">
                <a:noAutofit/>
              </a:bodyPr>
              <a:lstStyle/>
              <a:p>
                <a:pPr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价格分析</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0" name="Rounded Rectangle 8"/>
              <p:cNvSpPr/>
              <p:nvPr/>
            </p:nvSpPr>
            <p:spPr>
              <a:xfrm>
                <a:off x="7205282" y="1784024"/>
                <a:ext cx="2143760" cy="537815"/>
              </a:xfrm>
              <a:prstGeom prst="roundRect">
                <a:avLst>
                  <a:gd name="adj" fmla="val 4908"/>
                </a:avLst>
              </a:prstGeom>
              <a:solidFill>
                <a:srgbClr val="00A3A1"/>
              </a:solidFill>
              <a:ln>
                <a:noFill/>
              </a:ln>
              <a:effectLst/>
            </p:spPr>
            <p:txBody>
              <a:bodyPr wrap="square" lIns="0" tIns="0" rIns="0" bIns="0" anchor="ctr">
                <a:noAutofit/>
              </a:bodyPr>
              <a:lstStyle/>
              <a:p>
                <a:pPr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情景模拟</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1" name="Rounded Rectangle 9"/>
              <p:cNvSpPr/>
              <p:nvPr/>
            </p:nvSpPr>
            <p:spPr>
              <a:xfrm>
                <a:off x="9431354" y="1784024"/>
                <a:ext cx="2143760" cy="537815"/>
              </a:xfrm>
              <a:prstGeom prst="roundRect">
                <a:avLst>
                  <a:gd name="adj" fmla="val 4908"/>
                </a:avLst>
              </a:prstGeom>
              <a:solidFill>
                <a:srgbClr val="00A3A1"/>
              </a:solidFill>
              <a:ln>
                <a:noFill/>
              </a:ln>
              <a:effectLst/>
            </p:spPr>
            <p:txBody>
              <a:bodyPr wrap="square" lIns="0" tIns="0" rIns="0" bIns="0" anchor="ctr">
                <a:noAutofit/>
              </a:bodyPr>
              <a:lstStyle/>
              <a:p>
                <a:pPr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eaLnBrk="0" fontAlgn="base" hangingPunct="0">
                  <a:spcBef>
                    <a:spcPct val="0"/>
                  </a:spcBef>
                  <a:spcAft>
                    <a:spcPct val="0"/>
                  </a:spcAft>
                </a:pPr>
                <a:r>
                  <a:rPr lang="en-US" altLang="zh-CN" sz="1200" b="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[5]</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83" name="组合 82"/>
            <p:cNvGrpSpPr/>
            <p:nvPr/>
          </p:nvGrpSpPr>
          <p:grpSpPr>
            <a:xfrm>
              <a:off x="3804531" y="2668132"/>
              <a:ext cx="7783160" cy="819173"/>
              <a:chOff x="591491" y="2068981"/>
              <a:chExt cx="8250425" cy="441043"/>
            </a:xfrm>
            <a:solidFill>
              <a:srgbClr val="00B0F0"/>
            </a:solidFill>
          </p:grpSpPr>
          <p:sp>
            <p:nvSpPr>
              <p:cNvPr id="101" name="Rounded Rectangle 23"/>
              <p:cNvSpPr/>
              <p:nvPr/>
            </p:nvSpPr>
            <p:spPr>
              <a:xfrm>
                <a:off x="591491" y="2068981"/>
                <a:ext cx="1332438" cy="441043"/>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产品分析</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a:t>
                </a:r>
                <a:endParaRPr lang="en-GB" sz="12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2" name="Rounded Rectangle 24"/>
              <p:cNvSpPr/>
              <p:nvPr/>
            </p:nvSpPr>
            <p:spPr>
              <a:xfrm>
                <a:off x="1975089" y="2068981"/>
                <a:ext cx="1332438" cy="441043"/>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产品生命周期管理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3" name="Rounded Rectangle 25"/>
              <p:cNvSpPr/>
              <p:nvPr/>
            </p:nvSpPr>
            <p:spPr>
              <a:xfrm>
                <a:off x="3358688" y="2068981"/>
                <a:ext cx="1332438" cy="441043"/>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产品组合管理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4" name="Rounded Rectangle 26"/>
              <p:cNvSpPr/>
              <p:nvPr/>
            </p:nvSpPr>
            <p:spPr>
              <a:xfrm>
                <a:off x="4742286" y="2068981"/>
                <a:ext cx="1332438" cy="441043"/>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产品定价管理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5" name="Rounded Rectangle 27"/>
              <p:cNvSpPr/>
              <p:nvPr/>
            </p:nvSpPr>
            <p:spPr>
              <a:xfrm>
                <a:off x="6125882" y="2068981"/>
                <a:ext cx="1332438" cy="441043"/>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产品风险合规管理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6" name="Rounded Rectangle 28"/>
              <p:cNvSpPr/>
              <p:nvPr/>
            </p:nvSpPr>
            <p:spPr>
              <a:xfrm>
                <a:off x="7509478" y="2068981"/>
                <a:ext cx="1332438" cy="441043"/>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产品营销管理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84" name="组合 83"/>
            <p:cNvGrpSpPr/>
            <p:nvPr/>
          </p:nvGrpSpPr>
          <p:grpSpPr>
            <a:xfrm>
              <a:off x="3804531" y="3556700"/>
              <a:ext cx="7783160" cy="816711"/>
              <a:chOff x="587375" y="1484921"/>
              <a:chExt cx="10979667" cy="538377"/>
            </a:xfrm>
            <a:solidFill>
              <a:schemeClr val="accent2"/>
            </a:solidFill>
          </p:grpSpPr>
          <p:sp>
            <p:nvSpPr>
              <p:cNvPr id="92" name="Rounded Rectangle 5"/>
              <p:cNvSpPr/>
              <p:nvPr/>
            </p:nvSpPr>
            <p:spPr>
              <a:xfrm>
                <a:off x="587375" y="1484921"/>
                <a:ext cx="1182714"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客户洞察和需求挖掘</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[8]</a:t>
                </a:r>
                <a:endParaRPr lang="en-GB" sz="2800" b="1" dirty="0" err="1">
                  <a:solidFill>
                    <a:schemeClr val="bg1"/>
                  </a:solidFill>
                  <a:latin typeface="微软雅黑" panose="020B0503020204020204" pitchFamily="34" charset="-122"/>
                  <a:ea typeface="微软雅黑" panose="020B0503020204020204" pitchFamily="34" charset="-122"/>
                </a:endParaRPr>
              </a:p>
            </p:txBody>
          </p:sp>
          <p:sp>
            <p:nvSpPr>
              <p:cNvPr id="93" name="Rounded Rectangle 6"/>
              <p:cNvSpPr/>
              <p:nvPr/>
            </p:nvSpPr>
            <p:spPr>
              <a:xfrm>
                <a:off x="1815501" y="1484921"/>
                <a:ext cx="1182714"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产品销售</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机会发现</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[6]</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4" name="Rounded Rectangle 7"/>
              <p:cNvSpPr/>
              <p:nvPr/>
            </p:nvSpPr>
            <p:spPr>
              <a:xfrm>
                <a:off x="4285037" y="1484921"/>
                <a:ext cx="1182714"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风险精准定价</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5" name="Rounded Rectangle 8"/>
              <p:cNvSpPr/>
              <p:nvPr/>
            </p:nvSpPr>
            <p:spPr>
              <a:xfrm>
                <a:off x="5513163" y="1484921"/>
                <a:ext cx="1182714"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综合金融方案设计</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[5]</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6" name="Rounded Rectangle 9"/>
              <p:cNvSpPr/>
              <p:nvPr/>
            </p:nvSpPr>
            <p:spPr>
              <a:xfrm>
                <a:off x="6741289" y="1484921"/>
                <a:ext cx="1182714"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进度跟踪检视</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[5]</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7" name="Rounded Rectangle 10"/>
              <p:cNvSpPr/>
              <p:nvPr/>
            </p:nvSpPr>
            <p:spPr>
              <a:xfrm>
                <a:off x="7956343" y="1485302"/>
                <a:ext cx="1182714"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合约签订</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8" name="Rounded Rectangle 11"/>
              <p:cNvSpPr/>
              <p:nvPr/>
            </p:nvSpPr>
            <p:spPr>
              <a:xfrm>
                <a:off x="9174022" y="1485483"/>
                <a:ext cx="1182714"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方案落实</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9" name="Rounded Rectangle 24"/>
              <p:cNvSpPr/>
              <p:nvPr/>
            </p:nvSpPr>
            <p:spPr>
              <a:xfrm>
                <a:off x="10384328" y="1484921"/>
                <a:ext cx="1182714"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方案落实交付服务跟进</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0" name="Rounded Rectangle 26"/>
              <p:cNvSpPr/>
              <p:nvPr/>
            </p:nvSpPr>
            <p:spPr>
              <a:xfrm>
                <a:off x="3047700" y="1484921"/>
                <a:ext cx="1182714" cy="537815"/>
              </a:xfrm>
              <a:prstGeom prst="roundRect">
                <a:avLst>
                  <a:gd name="adj" fmla="val 49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0" rtlCol="0" fromWordArt="0" anchor="ctr" anchorCtr="0" forceAA="0" compatLnSpc="1">
                <a:prstTxWarp prst="textNoShape">
                  <a:avLst/>
                </a:prstTxWarp>
                <a:no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可实现性分析</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[5]</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85" name="Rectangle 18"/>
            <p:cNvSpPr>
              <a:spLocks noChangeArrowheads="1"/>
            </p:cNvSpPr>
            <p:nvPr/>
          </p:nvSpPr>
          <p:spPr bwMode="auto">
            <a:xfrm>
              <a:off x="1631072" y="1779562"/>
              <a:ext cx="2123130" cy="817847"/>
            </a:xfrm>
            <a:prstGeom prst="rect">
              <a:avLst/>
            </a:prstGeom>
            <a:solidFill>
              <a:srgbClr val="0070C0"/>
            </a:solidFill>
            <a:ln>
              <a:noFill/>
            </a:ln>
            <a:effectLst/>
          </p:spPr>
          <p:txBody>
            <a:bodyPr wrap="square" lIns="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客户精细化、行业延伸化、价值差异化</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indent="0" algn="ctr" eaLnBrk="0" fontAlgn="base" hangingPunct="0">
                <a:spcBef>
                  <a:spcPct val="0"/>
                </a:spcBef>
                <a:spcAft>
                  <a:spcPct val="0"/>
                </a:spcAft>
              </a:pP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[41]</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6" name="Title 1"/>
            <p:cNvSpPr txBox="1">
              <a:spLocks/>
            </p:cNvSpPr>
            <p:nvPr/>
          </p:nvSpPr>
          <p:spPr>
            <a:xfrm>
              <a:off x="1623297" y="1328058"/>
              <a:ext cx="2123130" cy="326482"/>
            </a:xfrm>
            <a:prstGeom prst="rect">
              <a:avLst/>
            </a:prstGeom>
            <a:solidFill>
              <a:schemeClr val="bg1">
                <a:lumMod val="65000"/>
              </a:schemeClr>
            </a:solidFill>
          </p:spPr>
          <p:txBody>
            <a:bodyPr vert="horz" lIns="36000" tIns="36000" rIns="36000" bIns="36000" rtlCol="0" anchor="ctr" anchorCtr="0">
              <a:noAutofit/>
            </a:bodyPr>
            <a:lstStyle>
              <a:defPPr>
                <a:defRPr lang="en-US"/>
              </a:defPPr>
              <a:lvl1pPr algn="ctr">
                <a:lnSpc>
                  <a:spcPct val="100000"/>
                </a:lnSpc>
                <a:spcBef>
                  <a:spcPct val="0"/>
                </a:spcBef>
                <a:buNone/>
                <a:defRPr sz="1400" b="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zh-CN" altLang="en-US" sz="1200" dirty="0"/>
                <a:t>目 标</a:t>
              </a:r>
            </a:p>
          </p:txBody>
        </p:sp>
        <p:sp>
          <p:nvSpPr>
            <p:cNvPr id="87" name="Title 1"/>
            <p:cNvSpPr txBox="1">
              <a:spLocks/>
            </p:cNvSpPr>
            <p:nvPr/>
          </p:nvSpPr>
          <p:spPr>
            <a:xfrm>
              <a:off x="3812627" y="1327751"/>
              <a:ext cx="7775064" cy="327708"/>
            </a:xfrm>
            <a:prstGeom prst="rect">
              <a:avLst/>
            </a:prstGeom>
            <a:solidFill>
              <a:schemeClr val="bg1">
                <a:lumMod val="65000"/>
              </a:schemeClr>
            </a:solidFill>
          </p:spPr>
          <p:txBody>
            <a:bodyPr vert="horz" lIns="36000" tIns="36000" rIns="36000" bIns="36000" rtlCol="0" anchor="ctr"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场 景 集</a:t>
              </a:r>
            </a:p>
          </p:txBody>
        </p:sp>
        <p:sp>
          <p:nvSpPr>
            <p:cNvPr id="88" name="Rectangle 18"/>
            <p:cNvSpPr>
              <a:spLocks noChangeArrowheads="1"/>
            </p:cNvSpPr>
            <p:nvPr/>
          </p:nvSpPr>
          <p:spPr bwMode="auto">
            <a:xfrm>
              <a:off x="1631072" y="2668132"/>
              <a:ext cx="2123130" cy="817847"/>
            </a:xfrm>
            <a:prstGeom prst="rect">
              <a:avLst/>
            </a:prstGeom>
            <a:solidFill>
              <a:srgbClr val="00B0F0"/>
            </a:solidFill>
            <a:ln>
              <a:noFill/>
            </a:ln>
            <a:effectLst/>
          </p:spPr>
          <p:txBody>
            <a:bodyPr wrap="square" lIns="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方案整体化、组合多元化、合作顾问化</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indent="0" algn="ctr" eaLnBrk="0" fontAlgn="base" hangingPunct="0">
                <a:spcBef>
                  <a:spcPct val="0"/>
                </a:spcBef>
                <a:spcAft>
                  <a:spcPct val="0"/>
                </a:spcAft>
              </a:pP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[19]</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9" name="Rectangle 18"/>
            <p:cNvSpPr>
              <a:spLocks noChangeArrowheads="1"/>
            </p:cNvSpPr>
            <p:nvPr/>
          </p:nvSpPr>
          <p:spPr bwMode="auto">
            <a:xfrm>
              <a:off x="1623297" y="3556700"/>
              <a:ext cx="2123130" cy="817847"/>
            </a:xfrm>
            <a:prstGeom prst="rect">
              <a:avLst/>
            </a:prstGeom>
            <a:solidFill>
              <a:schemeClr val="accent2"/>
            </a:solidFill>
            <a:ln>
              <a:noFill/>
            </a:ln>
            <a:effectLst/>
          </p:spPr>
          <p:txBody>
            <a:bodyPr wrap="square" lIns="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细分客户定位、精确资源匹配、综合智能定价、服务随时响应</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indent="0" algn="ctr" eaLnBrk="0" fontAlgn="base" hangingPunct="0">
                <a:spcBef>
                  <a:spcPct val="0"/>
                </a:spcBef>
                <a:spcAft>
                  <a:spcPct val="0"/>
                </a:spcAft>
              </a:pP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[42]</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0" name="Rectangle 18"/>
            <p:cNvSpPr>
              <a:spLocks noChangeArrowheads="1"/>
            </p:cNvSpPr>
            <p:nvPr/>
          </p:nvSpPr>
          <p:spPr bwMode="auto">
            <a:xfrm>
              <a:off x="1623297" y="4434051"/>
              <a:ext cx="2123130" cy="817847"/>
            </a:xfrm>
            <a:prstGeom prst="rect">
              <a:avLst/>
            </a:prstGeom>
            <a:solidFill>
              <a:schemeClr val="bg2">
                <a:lumMod val="50000"/>
              </a:schemeClr>
            </a:solidFill>
            <a:ln>
              <a:noFill/>
            </a:ln>
            <a:effectLst/>
          </p:spPr>
          <p:txBody>
            <a:bodyPr wrap="square" lIns="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融合化界面、精细化管理、协作化团队</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indent="0" algn="ctr" eaLnBrk="0" fontAlgn="base" hangingPunct="0">
                <a:spcBef>
                  <a:spcPct val="0"/>
                </a:spcBef>
                <a:spcAft>
                  <a:spcPct val="0"/>
                </a:spcAft>
              </a:pP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[44]</a:t>
              </a:r>
            </a:p>
          </p:txBody>
        </p:sp>
        <p:sp>
          <p:nvSpPr>
            <p:cNvPr id="91" name="Rectangle 18"/>
            <p:cNvSpPr>
              <a:spLocks noChangeArrowheads="1"/>
            </p:cNvSpPr>
            <p:nvPr/>
          </p:nvSpPr>
          <p:spPr bwMode="auto">
            <a:xfrm>
              <a:off x="1623297" y="5330930"/>
              <a:ext cx="2123130" cy="817847"/>
            </a:xfrm>
            <a:prstGeom prst="rect">
              <a:avLst/>
            </a:prstGeom>
            <a:solidFill>
              <a:srgbClr val="00A3A1"/>
            </a:solidFill>
            <a:ln>
              <a:noFill/>
            </a:ln>
            <a:effectLst/>
          </p:spPr>
          <p:txBody>
            <a:bodyPr wrap="square" lIns="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了解客户行业背景，熟悉客户关系，对标行业数据，满足客户需求</a:t>
              </a:r>
              <a:endPar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indent="0" algn="ctr" eaLnBrk="0" fontAlgn="base" hangingPunct="0">
                <a:spcBef>
                  <a:spcPct val="0"/>
                </a:spcBef>
                <a:spcAft>
                  <a:spcPct val="0"/>
                </a:spcAft>
              </a:pPr>
              <a:r>
                <a:rPr lang="en-US" altLang="zh-CN"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[24]</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125" name="Title 1"/>
          <p:cNvSpPr txBox="1">
            <a:spLocks/>
          </p:cNvSpPr>
          <p:nvPr/>
        </p:nvSpPr>
        <p:spPr>
          <a:xfrm>
            <a:off x="878649" y="5640459"/>
            <a:ext cx="722455" cy="53414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ctr"/>
            <a:r>
              <a:rPr lang="zh-CN" altLang="en-US" sz="12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高效决策</a:t>
            </a:r>
          </a:p>
        </p:txBody>
      </p:sp>
      <p:grpSp>
        <p:nvGrpSpPr>
          <p:cNvPr id="126" name="组合 125"/>
          <p:cNvGrpSpPr/>
          <p:nvPr/>
        </p:nvGrpSpPr>
        <p:grpSpPr>
          <a:xfrm>
            <a:off x="543792" y="2019612"/>
            <a:ext cx="324000" cy="3890033"/>
            <a:chOff x="1243677" y="1705232"/>
            <a:chExt cx="324000" cy="3890033"/>
          </a:xfrm>
        </p:grpSpPr>
        <p:sp>
          <p:nvSpPr>
            <p:cNvPr id="127" name="Oval 14"/>
            <p:cNvSpPr/>
            <p:nvPr/>
          </p:nvSpPr>
          <p:spPr>
            <a:xfrm>
              <a:off x="1243677" y="1705232"/>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A</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128" name="Oval 14"/>
            <p:cNvSpPr/>
            <p:nvPr/>
          </p:nvSpPr>
          <p:spPr>
            <a:xfrm>
              <a:off x="1243677" y="2596740"/>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dirty="0">
                  <a:solidFill>
                    <a:schemeClr val="bg1"/>
                  </a:solidFill>
                  <a:latin typeface="微软雅黑" panose="020B0503020204020204" pitchFamily="34" charset="-122"/>
                  <a:ea typeface="微软雅黑" panose="020B0503020204020204" pitchFamily="34" charset="-122"/>
                </a:rPr>
                <a:t>B</a:t>
              </a:r>
            </a:p>
          </p:txBody>
        </p:sp>
        <p:sp>
          <p:nvSpPr>
            <p:cNvPr id="129" name="Oval 14"/>
            <p:cNvSpPr/>
            <p:nvPr/>
          </p:nvSpPr>
          <p:spPr>
            <a:xfrm>
              <a:off x="1243677" y="3488248"/>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dirty="0">
                  <a:solidFill>
                    <a:schemeClr val="bg1"/>
                  </a:solidFill>
                  <a:latin typeface="微软雅黑" panose="020B0503020204020204" pitchFamily="34" charset="-122"/>
                  <a:ea typeface="微软雅黑" panose="020B0503020204020204" pitchFamily="34" charset="-122"/>
                </a:rPr>
                <a:t>C</a:t>
              </a:r>
            </a:p>
          </p:txBody>
        </p:sp>
        <p:sp>
          <p:nvSpPr>
            <p:cNvPr id="130" name="Oval 14"/>
            <p:cNvSpPr/>
            <p:nvPr/>
          </p:nvSpPr>
          <p:spPr>
            <a:xfrm>
              <a:off x="1243677" y="4379756"/>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dirty="0">
                  <a:solidFill>
                    <a:schemeClr val="bg1"/>
                  </a:solidFill>
                  <a:latin typeface="微软雅黑" panose="020B0503020204020204" pitchFamily="34" charset="-122"/>
                  <a:ea typeface="微软雅黑" panose="020B0503020204020204" pitchFamily="34" charset="-122"/>
                </a:rPr>
                <a:t>D</a:t>
              </a:r>
            </a:p>
          </p:txBody>
        </p:sp>
        <p:sp>
          <p:nvSpPr>
            <p:cNvPr id="131" name="Oval 14"/>
            <p:cNvSpPr/>
            <p:nvPr/>
          </p:nvSpPr>
          <p:spPr>
            <a:xfrm>
              <a:off x="1243677" y="5271265"/>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dirty="0">
                  <a:solidFill>
                    <a:schemeClr val="bg1"/>
                  </a:solidFill>
                  <a:latin typeface="微软雅黑" panose="020B0503020204020204" pitchFamily="34" charset="-122"/>
                  <a:ea typeface="微软雅黑" panose="020B0503020204020204" pitchFamily="34" charset="-122"/>
                </a:rPr>
                <a:t>E</a:t>
              </a:r>
            </a:p>
          </p:txBody>
        </p:sp>
      </p:grpSp>
    </p:spTree>
    <p:extLst>
      <p:ext uri="{BB962C8B-B14F-4D97-AF65-F5344CB8AC3E}">
        <p14:creationId xmlns:p14="http://schemas.microsoft.com/office/powerpoint/2010/main" val="4241886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建设精准的市场营销前台，构建公司金融差异化竞争力</a:t>
            </a:r>
          </a:p>
        </p:txBody>
      </p:sp>
      <p:sp>
        <p:nvSpPr>
          <p:cNvPr id="5" name="Oval 4"/>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A</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6" name="Oval 5"/>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190" name="Title 1"/>
          <p:cNvSpPr txBox="1">
            <a:spLocks/>
          </p:cNvSpPr>
          <p:nvPr/>
        </p:nvSpPr>
        <p:spPr bwMode="auto">
          <a:xfrm>
            <a:off x="5843460" y="1902732"/>
            <a:ext cx="1101999" cy="317463"/>
          </a:xfrm>
          <a:prstGeom prst="rect">
            <a:avLst/>
          </a:prstGeom>
          <a:noFill/>
          <a:ln w="9525">
            <a:noFill/>
            <a:miter lim="800000"/>
            <a:headEnd/>
            <a:tailEnd/>
          </a:ln>
        </p:spPr>
        <p:txBody>
          <a:bodyPr lIns="0" tIns="33524" rIns="0" bIns="33524" anchor="ctr"/>
          <a:lstStyle/>
          <a:p>
            <a:pPr defTabSz="668338" eaLnBrk="0" hangingPunct="0">
              <a:defRPr/>
            </a:pPr>
            <a:r>
              <a:rPr kumimoji="1" lang="zh-CN" altLang="en-US" sz="1000" kern="0" dirty="0">
                <a:latin typeface="微软雅黑" panose="020B0503020204020204" pitchFamily="34" charset="-122"/>
                <a:ea typeface="微软雅黑" panose="020B0503020204020204" pitchFamily="34" charset="-122"/>
                <a:cs typeface="+mj-cs"/>
              </a:rPr>
              <a:t>重要性分层</a:t>
            </a:r>
            <a:endParaRPr kumimoji="1" lang="en-US" sz="1000" b="1" kern="0" dirty="0">
              <a:solidFill>
                <a:schemeClr val="tx1"/>
              </a:solidFill>
              <a:latin typeface="微软雅黑" panose="020B0503020204020204" pitchFamily="34" charset="-122"/>
              <a:ea typeface="微软雅黑" panose="020B0503020204020204" pitchFamily="34" charset="-122"/>
              <a:cs typeface="+mj-cs"/>
            </a:endParaRPr>
          </a:p>
        </p:txBody>
      </p:sp>
      <p:sp>
        <p:nvSpPr>
          <p:cNvPr id="192" name="Title 1"/>
          <p:cNvSpPr txBox="1">
            <a:spLocks/>
          </p:cNvSpPr>
          <p:nvPr/>
        </p:nvSpPr>
        <p:spPr bwMode="auto">
          <a:xfrm>
            <a:off x="5843460" y="3825643"/>
            <a:ext cx="1101999" cy="317463"/>
          </a:xfrm>
          <a:prstGeom prst="rect">
            <a:avLst/>
          </a:prstGeom>
          <a:noFill/>
          <a:ln w="9525">
            <a:noFill/>
            <a:miter lim="800000"/>
            <a:headEnd/>
            <a:tailEnd/>
          </a:ln>
        </p:spPr>
        <p:txBody>
          <a:bodyPr lIns="0" tIns="33524" rIns="0" bIns="33524" anchor="ctr"/>
          <a:lstStyle/>
          <a:p>
            <a:pPr defTabSz="668338" eaLnBrk="0" hangingPunct="0">
              <a:defRPr/>
            </a:pPr>
            <a:r>
              <a:rPr kumimoji="1" lang="zh-CN" altLang="en-US" sz="1000" kern="0" dirty="0">
                <a:latin typeface="微软雅黑" panose="020B0503020204020204" pitchFamily="34" charset="-122"/>
                <a:ea typeface="微软雅黑" panose="020B0503020204020204" pitchFamily="34" charset="-122"/>
                <a:cs typeface="+mj-cs"/>
              </a:rPr>
              <a:t>生命周期阶段</a:t>
            </a:r>
            <a:endParaRPr kumimoji="1" lang="en-US" sz="1000" b="1" kern="0" dirty="0">
              <a:solidFill>
                <a:schemeClr val="tx1"/>
              </a:solidFill>
              <a:latin typeface="微软雅黑" panose="020B0503020204020204" pitchFamily="34" charset="-122"/>
              <a:ea typeface="微软雅黑" panose="020B0503020204020204" pitchFamily="34" charset="-122"/>
              <a:cs typeface="+mj-cs"/>
            </a:endParaRPr>
          </a:p>
        </p:txBody>
      </p:sp>
      <p:sp>
        <p:nvSpPr>
          <p:cNvPr id="244" name="Isosceles Triangle 243"/>
          <p:cNvSpPr/>
          <p:nvPr/>
        </p:nvSpPr>
        <p:spPr>
          <a:xfrm rot="5400000" flipV="1">
            <a:off x="8745657" y="5399874"/>
            <a:ext cx="1250285" cy="497567"/>
          </a:xfrm>
          <a:prstGeom prst="triangle">
            <a:avLst>
              <a:gd name="adj" fmla="val 4007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246" name="Isosceles Triangle 245"/>
          <p:cNvSpPr/>
          <p:nvPr/>
        </p:nvSpPr>
        <p:spPr>
          <a:xfrm rot="5400000" flipV="1">
            <a:off x="8880352" y="4042203"/>
            <a:ext cx="987504" cy="504173"/>
          </a:xfrm>
          <a:prstGeom prst="triangle">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243" name="Isosceles Triangle 242"/>
          <p:cNvSpPr/>
          <p:nvPr/>
        </p:nvSpPr>
        <p:spPr>
          <a:xfrm rot="5400000" flipV="1">
            <a:off x="8441858" y="2508957"/>
            <a:ext cx="1857881" cy="497567"/>
          </a:xfrm>
          <a:prstGeom prst="triangle">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175" name="Cube 174"/>
          <p:cNvSpPr/>
          <p:nvPr/>
        </p:nvSpPr>
        <p:spPr bwMode="auto">
          <a:xfrm>
            <a:off x="6699593" y="1828800"/>
            <a:ext cx="556305" cy="348712"/>
          </a:xfrm>
          <a:prstGeom prst="cube">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zh-CN" altLang="en-US" sz="1000" b="1" dirty="0">
                <a:solidFill>
                  <a:schemeClr val="bg1"/>
                </a:solidFill>
                <a:latin typeface="微软雅黑" panose="020B0503020204020204" pitchFamily="34" charset="-122"/>
                <a:ea typeface="微软雅黑" panose="020B0503020204020204" pitchFamily="34" charset="-122"/>
              </a:rPr>
              <a:t>小微</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0" hangingPunct="0">
              <a:lnSpc>
                <a:spcPct val="90000"/>
              </a:lnSpc>
              <a:buSzPct val="80000"/>
              <a:defRPr/>
            </a:pPr>
            <a:r>
              <a:rPr lang="zh-CN" altLang="en-US" sz="1000" b="1" dirty="0">
                <a:solidFill>
                  <a:schemeClr val="bg1"/>
                </a:solidFill>
                <a:latin typeface="微软雅黑" panose="020B0503020204020204" pitchFamily="34" charset="-122"/>
                <a:ea typeface="微软雅黑" panose="020B0503020204020204" pitchFamily="34" charset="-122"/>
              </a:rPr>
              <a:t>商户</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76" name="Cube 175"/>
          <p:cNvSpPr/>
          <p:nvPr/>
        </p:nvSpPr>
        <p:spPr bwMode="auto">
          <a:xfrm>
            <a:off x="7172517" y="1828800"/>
            <a:ext cx="556306" cy="348712"/>
          </a:xfrm>
          <a:prstGeom prst="cube">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zh-CN" altLang="en-US" sz="1000" b="1" dirty="0">
                <a:solidFill>
                  <a:schemeClr val="bg1"/>
                </a:solidFill>
                <a:latin typeface="微软雅黑" panose="020B0503020204020204" pitchFamily="34" charset="-122"/>
                <a:ea typeface="微软雅黑" panose="020B0503020204020204" pitchFamily="34" charset="-122"/>
              </a:rPr>
              <a:t>中型</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0" hangingPunct="0">
              <a:lnSpc>
                <a:spcPct val="90000"/>
              </a:lnSpc>
              <a:buSzPct val="80000"/>
              <a:defRPr/>
            </a:pPr>
            <a:r>
              <a:rPr lang="zh-CN" altLang="en-US" sz="1000" b="1" dirty="0">
                <a:solidFill>
                  <a:schemeClr val="bg1"/>
                </a:solidFill>
                <a:latin typeface="微软雅黑" panose="020B0503020204020204" pitchFamily="34" charset="-122"/>
                <a:ea typeface="微软雅黑" panose="020B0503020204020204" pitchFamily="34" charset="-122"/>
              </a:rPr>
              <a:t>客户</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77" name="Cube 176"/>
          <p:cNvSpPr/>
          <p:nvPr/>
        </p:nvSpPr>
        <p:spPr bwMode="auto">
          <a:xfrm>
            <a:off x="7644139" y="1828800"/>
            <a:ext cx="557609" cy="348712"/>
          </a:xfrm>
          <a:prstGeom prst="cube">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zh-CN" altLang="en-US" sz="1000" b="1" dirty="0">
                <a:solidFill>
                  <a:schemeClr val="bg1"/>
                </a:solidFill>
                <a:latin typeface="微软雅黑" panose="020B0503020204020204" pitchFamily="34" charset="-122"/>
                <a:ea typeface="微软雅黑" panose="020B0503020204020204" pitchFamily="34" charset="-122"/>
              </a:rPr>
              <a:t>大型</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0" hangingPunct="0">
              <a:lnSpc>
                <a:spcPct val="90000"/>
              </a:lnSpc>
              <a:buSzPct val="80000"/>
              <a:defRPr/>
            </a:pPr>
            <a:r>
              <a:rPr lang="zh-CN" altLang="en-US" sz="1000" b="1" dirty="0">
                <a:solidFill>
                  <a:schemeClr val="bg1"/>
                </a:solidFill>
                <a:latin typeface="微软雅黑" panose="020B0503020204020204" pitchFamily="34" charset="-122"/>
                <a:ea typeface="微软雅黑" panose="020B0503020204020204" pitchFamily="34" charset="-122"/>
              </a:rPr>
              <a:t>客户</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78" name="Cube 177"/>
          <p:cNvSpPr/>
          <p:nvPr/>
        </p:nvSpPr>
        <p:spPr bwMode="auto">
          <a:xfrm>
            <a:off x="8117065" y="1828800"/>
            <a:ext cx="557609" cy="348712"/>
          </a:xfrm>
          <a:prstGeom prst="cub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zh-CN" altLang="en-US" sz="1000" b="1" dirty="0">
                <a:solidFill>
                  <a:schemeClr val="bg1"/>
                </a:solidFill>
                <a:latin typeface="微软雅黑" panose="020B0503020204020204" pitchFamily="34" charset="-122"/>
                <a:ea typeface="微软雅黑" panose="020B0503020204020204" pitchFamily="34" charset="-122"/>
              </a:rPr>
              <a:t>重要</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0" hangingPunct="0">
              <a:lnSpc>
                <a:spcPct val="90000"/>
              </a:lnSpc>
              <a:buSzPct val="80000"/>
              <a:defRPr/>
            </a:pPr>
            <a:r>
              <a:rPr lang="zh-CN" altLang="en-US" sz="1000" b="1" dirty="0">
                <a:solidFill>
                  <a:schemeClr val="bg1"/>
                </a:solidFill>
                <a:latin typeface="微软雅黑" panose="020B0503020204020204" pitchFamily="34" charset="-122"/>
                <a:ea typeface="微软雅黑" panose="020B0503020204020204" pitchFamily="34" charset="-122"/>
              </a:rPr>
              <a:t>客户</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79" name="Cube 178"/>
          <p:cNvSpPr/>
          <p:nvPr/>
        </p:nvSpPr>
        <p:spPr bwMode="auto">
          <a:xfrm>
            <a:off x="8589990" y="1828800"/>
            <a:ext cx="556306" cy="348712"/>
          </a:xfrm>
          <a:prstGeom prst="cube">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战略</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客户</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80" name="Cube 179"/>
          <p:cNvSpPr/>
          <p:nvPr/>
        </p:nvSpPr>
        <p:spPr bwMode="auto">
          <a:xfrm>
            <a:off x="6699593" y="2315143"/>
            <a:ext cx="556305"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能源</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81" name="Cube 180"/>
          <p:cNvSpPr/>
          <p:nvPr/>
        </p:nvSpPr>
        <p:spPr bwMode="auto">
          <a:xfrm>
            <a:off x="7172517" y="2315143"/>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通信</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82" name="Cube 181"/>
          <p:cNvSpPr/>
          <p:nvPr/>
        </p:nvSpPr>
        <p:spPr bwMode="auto">
          <a:xfrm>
            <a:off x="7644139" y="2315143"/>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交通 </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83" name="Cube 182"/>
          <p:cNvSpPr/>
          <p:nvPr/>
        </p:nvSpPr>
        <p:spPr bwMode="auto">
          <a:xfrm>
            <a:off x="8117065" y="2315143"/>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消费</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84" name="Cube 183"/>
          <p:cNvSpPr/>
          <p:nvPr/>
        </p:nvSpPr>
        <p:spPr bwMode="auto">
          <a:xfrm>
            <a:off x="8589990" y="2315143"/>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科技</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85" name="Cube 184"/>
          <p:cNvSpPr/>
          <p:nvPr/>
        </p:nvSpPr>
        <p:spPr bwMode="auto">
          <a:xfrm>
            <a:off x="6689639" y="3794394"/>
            <a:ext cx="556305" cy="348712"/>
          </a:xfrm>
          <a:prstGeom prst="cube">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潜在</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客户</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86" name="Cube 185"/>
          <p:cNvSpPr/>
          <p:nvPr/>
        </p:nvSpPr>
        <p:spPr bwMode="auto">
          <a:xfrm>
            <a:off x="7162562" y="3794394"/>
            <a:ext cx="556306" cy="348712"/>
          </a:xfrm>
          <a:prstGeom prst="cube">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进入</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87" name="Cube 186"/>
          <p:cNvSpPr/>
          <p:nvPr/>
        </p:nvSpPr>
        <p:spPr bwMode="auto">
          <a:xfrm>
            <a:off x="7634185" y="3794394"/>
            <a:ext cx="557609" cy="348712"/>
          </a:xfrm>
          <a:prstGeom prst="cube">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成长</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88" name="Cube 187"/>
          <p:cNvSpPr/>
          <p:nvPr/>
        </p:nvSpPr>
        <p:spPr bwMode="auto">
          <a:xfrm>
            <a:off x="8107110" y="3794394"/>
            <a:ext cx="557609" cy="348712"/>
          </a:xfrm>
          <a:prstGeom prst="cub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成熟</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89" name="Cube 188"/>
          <p:cNvSpPr/>
          <p:nvPr/>
        </p:nvSpPr>
        <p:spPr bwMode="auto">
          <a:xfrm>
            <a:off x="8580035" y="3794394"/>
            <a:ext cx="556306" cy="348712"/>
          </a:xfrm>
          <a:prstGeom prst="cube">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流失</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191" name="Title 1"/>
          <p:cNvSpPr txBox="1">
            <a:spLocks/>
          </p:cNvSpPr>
          <p:nvPr/>
        </p:nvSpPr>
        <p:spPr bwMode="auto">
          <a:xfrm>
            <a:off x="5843460" y="2375849"/>
            <a:ext cx="1080025" cy="317463"/>
          </a:xfrm>
          <a:prstGeom prst="rect">
            <a:avLst/>
          </a:prstGeom>
          <a:noFill/>
          <a:ln w="9525">
            <a:noFill/>
            <a:miter lim="800000"/>
            <a:headEnd/>
            <a:tailEnd/>
          </a:ln>
        </p:spPr>
        <p:txBody>
          <a:bodyPr lIns="0" tIns="33524" rIns="0" bIns="33524" anchor="ctr"/>
          <a:lstStyle/>
          <a:p>
            <a:pPr defTabSz="668338" eaLnBrk="0" hangingPunct="0">
              <a:defRPr/>
            </a:pPr>
            <a:r>
              <a:rPr kumimoji="1" lang="zh-CN" altLang="en-US" sz="1000" kern="0" dirty="0">
                <a:latin typeface="微软雅黑" panose="020B0503020204020204" pitchFamily="34" charset="-122"/>
                <a:ea typeface="微软雅黑" panose="020B0503020204020204" pitchFamily="34" charset="-122"/>
                <a:cs typeface="+mj-cs"/>
              </a:rPr>
              <a:t>行业分布阶段</a:t>
            </a:r>
            <a:endParaRPr kumimoji="1" lang="en-US" sz="1000" b="1" kern="0" dirty="0">
              <a:solidFill>
                <a:schemeClr val="tx1"/>
              </a:solidFill>
              <a:latin typeface="微软雅黑" panose="020B0503020204020204" pitchFamily="34" charset="-122"/>
              <a:ea typeface="微软雅黑" panose="020B0503020204020204" pitchFamily="34" charset="-122"/>
              <a:cs typeface="+mj-cs"/>
            </a:endParaRPr>
          </a:p>
        </p:txBody>
      </p:sp>
      <p:sp>
        <p:nvSpPr>
          <p:cNvPr id="193" name="Title 1"/>
          <p:cNvSpPr txBox="1">
            <a:spLocks/>
          </p:cNvSpPr>
          <p:nvPr/>
        </p:nvSpPr>
        <p:spPr bwMode="auto">
          <a:xfrm>
            <a:off x="5843460" y="3321983"/>
            <a:ext cx="1080025" cy="317463"/>
          </a:xfrm>
          <a:prstGeom prst="rect">
            <a:avLst/>
          </a:prstGeom>
          <a:noFill/>
          <a:ln w="9525">
            <a:noFill/>
            <a:miter lim="800000"/>
            <a:headEnd/>
            <a:tailEnd/>
          </a:ln>
        </p:spPr>
        <p:txBody>
          <a:bodyPr lIns="0" tIns="33524" rIns="0" bIns="33524" anchor="ctr"/>
          <a:lstStyle/>
          <a:p>
            <a:pPr defTabSz="668338" eaLnBrk="0" hangingPunct="0">
              <a:defRPr/>
            </a:pPr>
            <a:r>
              <a:rPr kumimoji="1" lang="zh-CN" altLang="en-US" sz="1000" kern="0" dirty="0">
                <a:latin typeface="微软雅黑" panose="020B0503020204020204" pitchFamily="34" charset="-122"/>
                <a:ea typeface="微软雅黑" panose="020B0503020204020204" pitchFamily="34" charset="-122"/>
                <a:cs typeface="+mj-cs"/>
              </a:rPr>
              <a:t>价值贡献</a:t>
            </a:r>
            <a:endParaRPr kumimoji="1" lang="en-US" sz="1000" b="1" kern="0" dirty="0">
              <a:solidFill>
                <a:schemeClr val="tx1"/>
              </a:solidFill>
              <a:latin typeface="微软雅黑" panose="020B0503020204020204" pitchFamily="34" charset="-122"/>
              <a:ea typeface="微软雅黑" panose="020B0503020204020204" pitchFamily="34" charset="-122"/>
              <a:cs typeface="+mj-cs"/>
            </a:endParaRPr>
          </a:p>
        </p:txBody>
      </p:sp>
      <p:sp>
        <p:nvSpPr>
          <p:cNvPr id="194" name="Cube 193"/>
          <p:cNvSpPr/>
          <p:nvPr/>
        </p:nvSpPr>
        <p:spPr bwMode="auto">
          <a:xfrm>
            <a:off x="6699591" y="3302860"/>
            <a:ext cx="556305"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负价值</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95" name="Cube 194"/>
          <p:cNvSpPr/>
          <p:nvPr/>
        </p:nvSpPr>
        <p:spPr bwMode="auto">
          <a:xfrm>
            <a:off x="7172515" y="3302860"/>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平衡</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96" name="Cube 195"/>
          <p:cNvSpPr/>
          <p:nvPr/>
        </p:nvSpPr>
        <p:spPr bwMode="auto">
          <a:xfrm>
            <a:off x="7644137" y="3302860"/>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低价值</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97" name="Cube 196"/>
          <p:cNvSpPr/>
          <p:nvPr/>
        </p:nvSpPr>
        <p:spPr bwMode="auto">
          <a:xfrm>
            <a:off x="8117063" y="3302860"/>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中价值</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98" name="Cube 197"/>
          <p:cNvSpPr/>
          <p:nvPr/>
        </p:nvSpPr>
        <p:spPr bwMode="auto">
          <a:xfrm>
            <a:off x="8589988" y="3302860"/>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高价值</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199" name="Title 1"/>
          <p:cNvSpPr txBox="1">
            <a:spLocks/>
          </p:cNvSpPr>
          <p:nvPr/>
        </p:nvSpPr>
        <p:spPr bwMode="auto">
          <a:xfrm>
            <a:off x="5843460" y="4326084"/>
            <a:ext cx="1080025" cy="317463"/>
          </a:xfrm>
          <a:prstGeom prst="rect">
            <a:avLst/>
          </a:prstGeom>
          <a:noFill/>
          <a:ln w="9525">
            <a:noFill/>
            <a:miter lim="800000"/>
            <a:headEnd/>
            <a:tailEnd/>
          </a:ln>
        </p:spPr>
        <p:txBody>
          <a:bodyPr lIns="0" tIns="33524" rIns="0" bIns="33524" anchor="ctr"/>
          <a:lstStyle/>
          <a:p>
            <a:pPr defTabSz="668338" eaLnBrk="0" hangingPunct="0">
              <a:defRPr/>
            </a:pPr>
            <a:r>
              <a:rPr kumimoji="1" lang="zh-CN" altLang="en-US" sz="1000" kern="0" dirty="0">
                <a:latin typeface="微软雅黑" panose="020B0503020204020204" pitchFamily="34" charset="-122"/>
                <a:ea typeface="微软雅黑" panose="020B0503020204020204" pitchFamily="34" charset="-122"/>
                <a:cs typeface="+mj-cs"/>
              </a:rPr>
              <a:t>产品连带</a:t>
            </a:r>
            <a:endParaRPr kumimoji="1" lang="en-US" sz="1000" b="1" kern="0" dirty="0">
              <a:solidFill>
                <a:schemeClr val="tx1"/>
              </a:solidFill>
              <a:latin typeface="微软雅黑" panose="020B0503020204020204" pitchFamily="34" charset="-122"/>
              <a:ea typeface="微软雅黑" panose="020B0503020204020204" pitchFamily="34" charset="-122"/>
              <a:cs typeface="+mj-cs"/>
            </a:endParaRPr>
          </a:p>
        </p:txBody>
      </p:sp>
      <p:sp>
        <p:nvSpPr>
          <p:cNvPr id="200" name="Cube 199"/>
          <p:cNvSpPr/>
          <p:nvPr/>
        </p:nvSpPr>
        <p:spPr bwMode="auto">
          <a:xfrm>
            <a:off x="6699591" y="4306961"/>
            <a:ext cx="556305"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en-US" altLang="zh-CN" sz="1050" dirty="0">
                <a:solidFill>
                  <a:schemeClr val="tx1"/>
                </a:solidFill>
                <a:latin typeface="微软雅黑" panose="020B0503020204020204" pitchFamily="34" charset="-122"/>
                <a:ea typeface="微软雅黑" panose="020B0503020204020204" pitchFamily="34" charset="-122"/>
              </a:rPr>
              <a:t>1</a:t>
            </a:r>
            <a:endParaRPr lang="en-US" altLang="en-US" sz="1050" dirty="0">
              <a:solidFill>
                <a:schemeClr val="tx1"/>
              </a:solidFill>
              <a:latin typeface="微软雅黑" panose="020B0503020204020204" pitchFamily="34" charset="-122"/>
              <a:ea typeface="微软雅黑" panose="020B0503020204020204" pitchFamily="34" charset="-122"/>
            </a:endParaRPr>
          </a:p>
        </p:txBody>
      </p:sp>
      <p:sp>
        <p:nvSpPr>
          <p:cNvPr id="201" name="Cube 200"/>
          <p:cNvSpPr/>
          <p:nvPr/>
        </p:nvSpPr>
        <p:spPr bwMode="auto">
          <a:xfrm>
            <a:off x="7172515" y="4306961"/>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en-US" altLang="zh-CN" sz="1050" dirty="0">
                <a:solidFill>
                  <a:schemeClr val="tx1"/>
                </a:solidFill>
                <a:latin typeface="微软雅黑" panose="020B0503020204020204" pitchFamily="34" charset="-122"/>
                <a:ea typeface="微软雅黑" panose="020B0503020204020204" pitchFamily="34" charset="-122"/>
              </a:rPr>
              <a:t>2</a:t>
            </a:r>
            <a:endParaRPr lang="en-US" altLang="en-US" sz="1050" dirty="0">
              <a:solidFill>
                <a:schemeClr val="tx1"/>
              </a:solidFill>
              <a:latin typeface="微软雅黑" panose="020B0503020204020204" pitchFamily="34" charset="-122"/>
              <a:ea typeface="微软雅黑" panose="020B0503020204020204" pitchFamily="34" charset="-122"/>
            </a:endParaRPr>
          </a:p>
        </p:txBody>
      </p:sp>
      <p:sp>
        <p:nvSpPr>
          <p:cNvPr id="202" name="Cube 201"/>
          <p:cNvSpPr/>
          <p:nvPr/>
        </p:nvSpPr>
        <p:spPr bwMode="auto">
          <a:xfrm>
            <a:off x="7644137" y="4306961"/>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en-US" altLang="zh-CN" sz="1050" dirty="0">
                <a:solidFill>
                  <a:schemeClr val="tx1"/>
                </a:solidFill>
                <a:latin typeface="微软雅黑" panose="020B0503020204020204" pitchFamily="34" charset="-122"/>
                <a:ea typeface="微软雅黑" panose="020B0503020204020204" pitchFamily="34" charset="-122"/>
              </a:rPr>
              <a:t>3</a:t>
            </a:r>
            <a:endParaRPr lang="en-US" altLang="en-US" sz="1050" dirty="0">
              <a:solidFill>
                <a:schemeClr val="tx1"/>
              </a:solidFill>
              <a:latin typeface="微软雅黑" panose="020B0503020204020204" pitchFamily="34" charset="-122"/>
              <a:ea typeface="微软雅黑" panose="020B0503020204020204" pitchFamily="34" charset="-122"/>
            </a:endParaRPr>
          </a:p>
        </p:txBody>
      </p:sp>
      <p:sp>
        <p:nvSpPr>
          <p:cNvPr id="203" name="Cube 202"/>
          <p:cNvSpPr/>
          <p:nvPr/>
        </p:nvSpPr>
        <p:spPr bwMode="auto">
          <a:xfrm>
            <a:off x="8117063" y="4306961"/>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en-US" altLang="zh-CN" sz="1050" dirty="0">
                <a:solidFill>
                  <a:schemeClr val="tx1"/>
                </a:solidFill>
                <a:latin typeface="微软雅黑" panose="020B0503020204020204" pitchFamily="34" charset="-122"/>
                <a:ea typeface="微软雅黑" panose="020B0503020204020204" pitchFamily="34" charset="-122"/>
              </a:rPr>
              <a:t>4</a:t>
            </a:r>
            <a:endParaRPr lang="en-US" altLang="en-US" sz="1050" dirty="0">
              <a:solidFill>
                <a:schemeClr val="tx1"/>
              </a:solidFill>
              <a:latin typeface="微软雅黑" panose="020B0503020204020204" pitchFamily="34" charset="-122"/>
              <a:ea typeface="微软雅黑" panose="020B0503020204020204" pitchFamily="34" charset="-122"/>
            </a:endParaRPr>
          </a:p>
        </p:txBody>
      </p:sp>
      <p:sp>
        <p:nvSpPr>
          <p:cNvPr id="204" name="Cube 203"/>
          <p:cNvSpPr/>
          <p:nvPr/>
        </p:nvSpPr>
        <p:spPr bwMode="auto">
          <a:xfrm>
            <a:off x="8589988" y="4306961"/>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en-US" altLang="zh-CN" sz="1050" dirty="0">
                <a:solidFill>
                  <a:schemeClr val="tx1"/>
                </a:solidFill>
                <a:latin typeface="微软雅黑" panose="020B0503020204020204" pitchFamily="34" charset="-122"/>
                <a:ea typeface="微软雅黑" panose="020B0503020204020204" pitchFamily="34" charset="-122"/>
              </a:rPr>
              <a:t>5</a:t>
            </a:r>
            <a:endParaRPr lang="en-US" altLang="en-US" sz="1050" dirty="0">
              <a:solidFill>
                <a:schemeClr val="tx1"/>
              </a:solidFill>
              <a:latin typeface="微软雅黑" panose="020B0503020204020204" pitchFamily="34" charset="-122"/>
              <a:ea typeface="微软雅黑" panose="020B0503020204020204" pitchFamily="34" charset="-122"/>
            </a:endParaRPr>
          </a:p>
        </p:txBody>
      </p:sp>
      <p:grpSp>
        <p:nvGrpSpPr>
          <p:cNvPr id="248" name="Group 247"/>
          <p:cNvGrpSpPr/>
          <p:nvPr/>
        </p:nvGrpSpPr>
        <p:grpSpPr>
          <a:xfrm>
            <a:off x="5843460" y="5328053"/>
            <a:ext cx="3278555" cy="378169"/>
            <a:chOff x="5604469" y="4788042"/>
            <a:chExt cx="3345261" cy="378169"/>
          </a:xfrm>
        </p:grpSpPr>
        <p:sp>
          <p:nvSpPr>
            <p:cNvPr id="211" name="Cube 210"/>
            <p:cNvSpPr/>
            <p:nvPr/>
          </p:nvSpPr>
          <p:spPr bwMode="auto">
            <a:xfrm>
              <a:off x="6453246" y="4788042"/>
              <a:ext cx="567624" cy="348712"/>
            </a:xfrm>
            <a:prstGeom prst="cub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基础</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设施</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212" name="Cube 211"/>
            <p:cNvSpPr/>
            <p:nvPr/>
          </p:nvSpPr>
          <p:spPr bwMode="auto">
            <a:xfrm>
              <a:off x="6935792" y="4788042"/>
              <a:ext cx="567625" cy="348712"/>
            </a:xfrm>
            <a:prstGeom prst="cube">
              <a:avLst/>
            </a:prstGeom>
            <a:solidFill>
              <a:schemeClr val="accent3"/>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原材</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辅料</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213" name="Cube 212"/>
            <p:cNvSpPr/>
            <p:nvPr/>
          </p:nvSpPr>
          <p:spPr bwMode="auto">
            <a:xfrm>
              <a:off x="7417010" y="4788042"/>
              <a:ext cx="568954" cy="348712"/>
            </a:xfrm>
            <a:prstGeom prst="cub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运输</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仓储 </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214" name="Cube 213"/>
            <p:cNvSpPr/>
            <p:nvPr/>
          </p:nvSpPr>
          <p:spPr bwMode="auto">
            <a:xfrm>
              <a:off x="7899558" y="4788042"/>
              <a:ext cx="568954" cy="348712"/>
            </a:xfrm>
            <a:prstGeom prst="cube">
              <a:avLst/>
            </a:prstGeom>
            <a:solidFill>
              <a:schemeClr val="accent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制造</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215" name="Cube 214"/>
            <p:cNvSpPr/>
            <p:nvPr/>
          </p:nvSpPr>
          <p:spPr bwMode="auto">
            <a:xfrm>
              <a:off x="8382105" y="4788042"/>
              <a:ext cx="567625" cy="348712"/>
            </a:xfrm>
            <a:prstGeom prst="cub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b="1" dirty="0">
                  <a:solidFill>
                    <a:schemeClr val="bg1"/>
                  </a:solidFill>
                  <a:latin typeface="微软雅黑" panose="020B0503020204020204" pitchFamily="34" charset="-122"/>
                  <a:ea typeface="微软雅黑" panose="020B0503020204020204" pitchFamily="34" charset="-122"/>
                </a:rPr>
                <a:t>流通</a:t>
              </a:r>
              <a:endParaRPr lang="en-US" altLang="en-US" sz="1000" b="1" dirty="0">
                <a:solidFill>
                  <a:schemeClr val="bg1"/>
                </a:solidFill>
                <a:latin typeface="微软雅黑" panose="020B0503020204020204" pitchFamily="34" charset="-122"/>
                <a:ea typeface="微软雅黑" panose="020B0503020204020204" pitchFamily="34" charset="-122"/>
              </a:endParaRPr>
            </a:p>
          </p:txBody>
        </p:sp>
        <p:sp>
          <p:nvSpPr>
            <p:cNvPr id="216" name="Title 1"/>
            <p:cNvSpPr txBox="1">
              <a:spLocks/>
            </p:cNvSpPr>
            <p:nvPr/>
          </p:nvSpPr>
          <p:spPr bwMode="auto">
            <a:xfrm>
              <a:off x="5604469" y="4848748"/>
              <a:ext cx="1101999" cy="317463"/>
            </a:xfrm>
            <a:prstGeom prst="rect">
              <a:avLst/>
            </a:prstGeom>
            <a:noFill/>
            <a:ln w="9525">
              <a:noFill/>
              <a:miter lim="800000"/>
              <a:headEnd/>
              <a:tailEnd/>
            </a:ln>
          </p:spPr>
          <p:txBody>
            <a:bodyPr lIns="0" tIns="33524" rIns="0" bIns="33524" anchor="ctr"/>
            <a:lstStyle/>
            <a:p>
              <a:pPr defTabSz="668338" eaLnBrk="0" hangingPunct="0">
                <a:defRPr/>
              </a:pPr>
              <a:r>
                <a:rPr kumimoji="1" lang="zh-CN" altLang="en-US" sz="1000" kern="0" dirty="0">
                  <a:latin typeface="微软雅黑" panose="020B0503020204020204" pitchFamily="34" charset="-122"/>
                  <a:ea typeface="微软雅黑" panose="020B0503020204020204" pitchFamily="34" charset="-122"/>
                  <a:cs typeface="+mj-cs"/>
                </a:rPr>
                <a:t>价值链定位</a:t>
              </a:r>
              <a:endParaRPr kumimoji="1" lang="en-US" sz="1000" b="1" kern="0" dirty="0">
                <a:solidFill>
                  <a:schemeClr val="tx1"/>
                </a:solidFill>
                <a:latin typeface="微软雅黑" panose="020B0503020204020204" pitchFamily="34" charset="-122"/>
                <a:ea typeface="微软雅黑" panose="020B0503020204020204" pitchFamily="34" charset="-122"/>
                <a:cs typeface="+mj-cs"/>
              </a:endParaRPr>
            </a:p>
          </p:txBody>
        </p:sp>
      </p:grpSp>
      <p:sp>
        <p:nvSpPr>
          <p:cNvPr id="217" name="Cube 216"/>
          <p:cNvSpPr/>
          <p:nvPr/>
        </p:nvSpPr>
        <p:spPr bwMode="auto">
          <a:xfrm>
            <a:off x="6721904" y="2821941"/>
            <a:ext cx="556305"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初创</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18" name="Cube 217"/>
          <p:cNvSpPr/>
          <p:nvPr/>
        </p:nvSpPr>
        <p:spPr bwMode="auto">
          <a:xfrm>
            <a:off x="7194828" y="2821941"/>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扩张</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19" name="Cube 218"/>
          <p:cNvSpPr/>
          <p:nvPr/>
        </p:nvSpPr>
        <p:spPr bwMode="auto">
          <a:xfrm>
            <a:off x="7666450" y="2821941"/>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高盈利</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20" name="Cube 219"/>
          <p:cNvSpPr/>
          <p:nvPr/>
        </p:nvSpPr>
        <p:spPr bwMode="auto">
          <a:xfrm>
            <a:off x="8139376" y="2821941"/>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上市</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21" name="Cube 220"/>
          <p:cNvSpPr/>
          <p:nvPr/>
        </p:nvSpPr>
        <p:spPr bwMode="auto">
          <a:xfrm>
            <a:off x="8612301" y="2821941"/>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上市后</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22" name="Title 1"/>
          <p:cNvSpPr txBox="1">
            <a:spLocks/>
          </p:cNvSpPr>
          <p:nvPr/>
        </p:nvSpPr>
        <p:spPr bwMode="auto">
          <a:xfrm>
            <a:off x="5843460" y="2853190"/>
            <a:ext cx="1080025" cy="317463"/>
          </a:xfrm>
          <a:prstGeom prst="rect">
            <a:avLst/>
          </a:prstGeom>
          <a:noFill/>
          <a:ln w="9525">
            <a:noFill/>
            <a:miter lim="800000"/>
            <a:headEnd/>
            <a:tailEnd/>
          </a:ln>
        </p:spPr>
        <p:txBody>
          <a:bodyPr lIns="0" tIns="33524" rIns="0" bIns="33524" anchor="ctr"/>
          <a:lstStyle/>
          <a:p>
            <a:pPr defTabSz="668338" eaLnBrk="0" hangingPunct="0">
              <a:defRPr/>
            </a:pPr>
            <a:r>
              <a:rPr kumimoji="1" lang="zh-CN" altLang="en-US" sz="1000" kern="0" dirty="0">
                <a:latin typeface="微软雅黑" panose="020B0503020204020204" pitchFamily="34" charset="-122"/>
                <a:ea typeface="微软雅黑" panose="020B0503020204020204" pitchFamily="34" charset="-122"/>
                <a:cs typeface="+mj-cs"/>
              </a:rPr>
              <a:t>成长阶段</a:t>
            </a:r>
            <a:endParaRPr kumimoji="1" lang="en-US" sz="1000" b="1" kern="0" dirty="0">
              <a:solidFill>
                <a:schemeClr val="tx1"/>
              </a:solidFill>
              <a:latin typeface="微软雅黑" panose="020B0503020204020204" pitchFamily="34" charset="-122"/>
              <a:ea typeface="微软雅黑" panose="020B0503020204020204" pitchFamily="34" charset="-122"/>
              <a:cs typeface="+mj-cs"/>
            </a:endParaRPr>
          </a:p>
        </p:txBody>
      </p:sp>
      <p:sp>
        <p:nvSpPr>
          <p:cNvPr id="223" name="Title 1"/>
          <p:cNvSpPr txBox="1">
            <a:spLocks/>
          </p:cNvSpPr>
          <p:nvPr/>
        </p:nvSpPr>
        <p:spPr bwMode="auto">
          <a:xfrm>
            <a:off x="5843460" y="4867885"/>
            <a:ext cx="1080025" cy="317463"/>
          </a:xfrm>
          <a:prstGeom prst="rect">
            <a:avLst/>
          </a:prstGeom>
          <a:noFill/>
          <a:ln w="9525">
            <a:noFill/>
            <a:miter lim="800000"/>
            <a:headEnd/>
            <a:tailEnd/>
          </a:ln>
        </p:spPr>
        <p:txBody>
          <a:bodyPr lIns="0" tIns="33524" rIns="0" bIns="33524" anchor="ctr"/>
          <a:lstStyle/>
          <a:p>
            <a:pPr defTabSz="668338" eaLnBrk="0" hangingPunct="0">
              <a:defRPr/>
            </a:pPr>
            <a:r>
              <a:rPr kumimoji="1" lang="zh-CN" altLang="en-US" sz="1000" kern="0" dirty="0">
                <a:latin typeface="微软雅黑" panose="020B0503020204020204" pitchFamily="34" charset="-122"/>
                <a:ea typeface="微软雅黑" panose="020B0503020204020204" pitchFamily="34" charset="-122"/>
                <a:cs typeface="+mj-cs"/>
              </a:rPr>
              <a:t>风险级别</a:t>
            </a:r>
            <a:endParaRPr kumimoji="1" lang="en-US" sz="1000" b="1" kern="0" dirty="0">
              <a:solidFill>
                <a:schemeClr val="tx1"/>
              </a:solidFill>
              <a:latin typeface="微软雅黑" panose="020B0503020204020204" pitchFamily="34" charset="-122"/>
              <a:ea typeface="微软雅黑" panose="020B0503020204020204" pitchFamily="34" charset="-122"/>
              <a:cs typeface="+mj-cs"/>
            </a:endParaRPr>
          </a:p>
        </p:txBody>
      </p:sp>
      <p:sp>
        <p:nvSpPr>
          <p:cNvPr id="224" name="Cube 223"/>
          <p:cNvSpPr/>
          <p:nvPr/>
        </p:nvSpPr>
        <p:spPr bwMode="auto">
          <a:xfrm>
            <a:off x="6699591" y="4848762"/>
            <a:ext cx="556305"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很低</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25" name="Cube 224"/>
          <p:cNvSpPr/>
          <p:nvPr/>
        </p:nvSpPr>
        <p:spPr bwMode="auto">
          <a:xfrm>
            <a:off x="7172515" y="4848762"/>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低</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26" name="Cube 225"/>
          <p:cNvSpPr/>
          <p:nvPr/>
        </p:nvSpPr>
        <p:spPr bwMode="auto">
          <a:xfrm>
            <a:off x="7644137" y="4848762"/>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中</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27" name="Cube 226"/>
          <p:cNvSpPr/>
          <p:nvPr/>
        </p:nvSpPr>
        <p:spPr bwMode="auto">
          <a:xfrm>
            <a:off x="8117063" y="4848762"/>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高</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28" name="Cube 227"/>
          <p:cNvSpPr/>
          <p:nvPr/>
        </p:nvSpPr>
        <p:spPr bwMode="auto">
          <a:xfrm>
            <a:off x="8589988" y="4848762"/>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zh-CN" altLang="en-US" sz="1000" dirty="0">
                <a:solidFill>
                  <a:schemeClr val="tx1"/>
                </a:solidFill>
                <a:latin typeface="微软雅黑" panose="020B0503020204020204" pitchFamily="34" charset="-122"/>
                <a:ea typeface="微软雅黑" panose="020B0503020204020204" pitchFamily="34" charset="-122"/>
              </a:rPr>
              <a:t>很高</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29" name="Cube 228"/>
          <p:cNvSpPr/>
          <p:nvPr/>
        </p:nvSpPr>
        <p:spPr bwMode="auto">
          <a:xfrm>
            <a:off x="6721904" y="5806304"/>
            <a:ext cx="556305"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en-US" altLang="zh-CN" sz="1000" dirty="0">
                <a:solidFill>
                  <a:schemeClr val="tx1"/>
                </a:solidFill>
                <a:latin typeface="微软雅黑" panose="020B0503020204020204" pitchFamily="34" charset="-122"/>
                <a:ea typeface="微软雅黑" panose="020B0503020204020204" pitchFamily="34" charset="-122"/>
              </a:rPr>
              <a:t>…</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30" name="Cube 229"/>
          <p:cNvSpPr/>
          <p:nvPr/>
        </p:nvSpPr>
        <p:spPr bwMode="auto">
          <a:xfrm>
            <a:off x="7194828" y="5806304"/>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en-US" altLang="zh-CN" sz="1000" dirty="0">
                <a:solidFill>
                  <a:schemeClr val="tx1"/>
                </a:solidFill>
                <a:latin typeface="微软雅黑" panose="020B0503020204020204" pitchFamily="34" charset="-122"/>
                <a:ea typeface="微软雅黑" panose="020B0503020204020204" pitchFamily="34" charset="-122"/>
              </a:rPr>
              <a:t>…</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31" name="Cube 230"/>
          <p:cNvSpPr/>
          <p:nvPr/>
        </p:nvSpPr>
        <p:spPr bwMode="auto">
          <a:xfrm>
            <a:off x="7666450" y="5806304"/>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en-US" altLang="zh-CN" sz="1000" dirty="0">
                <a:solidFill>
                  <a:schemeClr val="tx1"/>
                </a:solidFill>
                <a:latin typeface="微软雅黑" panose="020B0503020204020204" pitchFamily="34" charset="-122"/>
                <a:ea typeface="微软雅黑" panose="020B0503020204020204" pitchFamily="34" charset="-122"/>
              </a:rPr>
              <a:t>…</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32" name="Cube 231"/>
          <p:cNvSpPr/>
          <p:nvPr/>
        </p:nvSpPr>
        <p:spPr bwMode="auto">
          <a:xfrm>
            <a:off x="8139376" y="5806304"/>
            <a:ext cx="557609"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defRPr/>
            </a:pPr>
            <a:r>
              <a:rPr lang="en-US" altLang="zh-CN" sz="1000" dirty="0">
                <a:solidFill>
                  <a:schemeClr val="tx1"/>
                </a:solidFill>
                <a:latin typeface="微软雅黑" panose="020B0503020204020204" pitchFamily="34" charset="-122"/>
                <a:ea typeface="微软雅黑" panose="020B0503020204020204" pitchFamily="34" charset="-122"/>
              </a:rPr>
              <a:t>…</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33" name="Cube 232"/>
          <p:cNvSpPr/>
          <p:nvPr/>
        </p:nvSpPr>
        <p:spPr bwMode="auto">
          <a:xfrm>
            <a:off x="8612301" y="5806304"/>
            <a:ext cx="556306" cy="348712"/>
          </a:xfrm>
          <a:prstGeom prst="cube">
            <a:avLst/>
          </a:prstGeom>
          <a:solidFill>
            <a:schemeClr val="bg1">
              <a:lumMod val="95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0" hangingPunct="0">
              <a:lnSpc>
                <a:spcPct val="90000"/>
              </a:lnSpc>
              <a:buSzPct val="80000"/>
            </a:pPr>
            <a:r>
              <a:rPr lang="en-US" altLang="zh-CN" sz="1000" dirty="0">
                <a:solidFill>
                  <a:schemeClr val="tx1"/>
                </a:solidFill>
                <a:latin typeface="微软雅黑" panose="020B0503020204020204" pitchFamily="34" charset="-122"/>
                <a:ea typeface="微软雅黑" panose="020B0503020204020204" pitchFamily="34" charset="-122"/>
              </a:rPr>
              <a:t>…</a:t>
            </a:r>
            <a:endParaRPr lang="en-US" altLang="en-US" sz="1000" dirty="0">
              <a:solidFill>
                <a:schemeClr val="tx1"/>
              </a:solidFill>
              <a:latin typeface="微软雅黑" panose="020B0503020204020204" pitchFamily="34" charset="-122"/>
              <a:ea typeface="微软雅黑" panose="020B0503020204020204" pitchFamily="34" charset="-122"/>
            </a:endParaRPr>
          </a:p>
        </p:txBody>
      </p:sp>
      <p:sp>
        <p:nvSpPr>
          <p:cNvPr id="234" name="Title 1"/>
          <p:cNvSpPr txBox="1">
            <a:spLocks/>
          </p:cNvSpPr>
          <p:nvPr/>
        </p:nvSpPr>
        <p:spPr bwMode="auto">
          <a:xfrm>
            <a:off x="5890052" y="5879998"/>
            <a:ext cx="1080025" cy="317463"/>
          </a:xfrm>
          <a:prstGeom prst="rect">
            <a:avLst/>
          </a:prstGeom>
          <a:noFill/>
          <a:ln w="9525">
            <a:noFill/>
            <a:miter lim="800000"/>
            <a:headEnd/>
            <a:tailEnd/>
          </a:ln>
        </p:spPr>
        <p:txBody>
          <a:bodyPr lIns="0" tIns="33524" rIns="0" bIns="33524" anchor="ctr"/>
          <a:lstStyle/>
          <a:p>
            <a:pPr defTabSz="668338" eaLnBrk="0" hangingPunct="0">
              <a:defRPr/>
            </a:pPr>
            <a:r>
              <a:rPr kumimoji="1" lang="en-US" sz="1050" kern="0" dirty="0">
                <a:latin typeface="微软雅黑" panose="020B0503020204020204" pitchFamily="34" charset="-122"/>
                <a:ea typeface="微软雅黑" panose="020B0503020204020204" pitchFamily="34" charset="-122"/>
                <a:cs typeface="+mj-cs"/>
              </a:rPr>
              <a:t>……</a:t>
            </a:r>
            <a:endParaRPr kumimoji="1" lang="en-US" sz="1050" b="1" kern="0" dirty="0">
              <a:solidFill>
                <a:schemeClr val="tx1"/>
              </a:solidFill>
              <a:latin typeface="微软雅黑" panose="020B0503020204020204" pitchFamily="34" charset="-122"/>
              <a:ea typeface="微软雅黑" panose="020B0503020204020204" pitchFamily="34" charset="-122"/>
              <a:cs typeface="+mj-cs"/>
            </a:endParaRPr>
          </a:p>
        </p:txBody>
      </p:sp>
      <p:sp>
        <p:nvSpPr>
          <p:cNvPr id="237" name="Title 1"/>
          <p:cNvSpPr txBox="1">
            <a:spLocks/>
          </p:cNvSpPr>
          <p:nvPr/>
        </p:nvSpPr>
        <p:spPr>
          <a:xfrm>
            <a:off x="6663106" y="1445834"/>
            <a:ext cx="2760834" cy="23815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4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银行公司客户分层分级</a:t>
            </a:r>
          </a:p>
        </p:txBody>
      </p:sp>
      <p:sp>
        <p:nvSpPr>
          <p:cNvPr id="238" name="Title 1"/>
          <p:cNvSpPr txBox="1">
            <a:spLocks/>
          </p:cNvSpPr>
          <p:nvPr/>
        </p:nvSpPr>
        <p:spPr>
          <a:xfrm>
            <a:off x="9611617" y="1452138"/>
            <a:ext cx="1872088" cy="26280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algn="ctr"/>
            <a:r>
              <a:rPr lang="zh-CN" altLang="en-US" sz="14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差异化客户管理策略</a:t>
            </a:r>
          </a:p>
        </p:txBody>
      </p:sp>
      <p:sp>
        <p:nvSpPr>
          <p:cNvPr id="240" name="Isosceles Triangle 239"/>
          <p:cNvSpPr/>
          <p:nvPr/>
        </p:nvSpPr>
        <p:spPr>
          <a:xfrm rot="5400000">
            <a:off x="3505570" y="3681133"/>
            <a:ext cx="4290646" cy="25391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latin typeface="微软雅黑" panose="020B0503020204020204" pitchFamily="34" charset="-122"/>
              <a:ea typeface="微软雅黑" panose="020B0503020204020204" pitchFamily="34" charset="-122"/>
            </a:endParaRPr>
          </a:p>
        </p:txBody>
      </p:sp>
      <p:sp>
        <p:nvSpPr>
          <p:cNvPr id="241" name="Title 1"/>
          <p:cNvSpPr txBox="1">
            <a:spLocks/>
          </p:cNvSpPr>
          <p:nvPr/>
        </p:nvSpPr>
        <p:spPr>
          <a:xfrm>
            <a:off x="9684327" y="1815449"/>
            <a:ext cx="1907441" cy="1832776"/>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marL="92075" indent="-92075">
              <a:buFont typeface="Wingdings" panose="05000000000000000000" pitchFamily="2" charset="2"/>
              <a:buChar char="§"/>
            </a:pP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确定“四位一体”的客户顾问式服务模式，增强战略客户黏性</a:t>
            </a:r>
            <a:endParaRPr lang="en-US" altLang="zh-CN"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marL="92075" indent="-92075">
              <a:buFont typeface="Wingdings" panose="05000000000000000000" pitchFamily="2" charset="2"/>
              <a:buChar char="§"/>
            </a:pP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对大中型企业客户，根据需求复杂程度，设置灵活组合的服务团队，共享产品经理池、风险经理池和审批经理池，降低人力成本，提高运营效率。</a:t>
            </a:r>
            <a:endParaRPr lang="en-US" altLang="zh-CN"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marL="92075" indent="-92075">
              <a:buFont typeface="Wingdings" panose="05000000000000000000" pitchFamily="2" charset="2"/>
              <a:buChar char="§"/>
            </a:pP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对于中小型企业，实现标准化销售工具及信用分析工具支持，客户经理高效管理客户组合。</a:t>
            </a:r>
          </a:p>
        </p:txBody>
      </p:sp>
      <p:sp>
        <p:nvSpPr>
          <p:cNvPr id="245" name="Title 1"/>
          <p:cNvSpPr txBox="1">
            <a:spLocks/>
          </p:cNvSpPr>
          <p:nvPr/>
        </p:nvSpPr>
        <p:spPr>
          <a:xfrm>
            <a:off x="9727784" y="4988343"/>
            <a:ext cx="1769292" cy="1324751"/>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marL="92075" indent="-92075">
              <a:buFont typeface="Wingdings" panose="05000000000000000000" pitchFamily="2" charset="2"/>
              <a:buChar char="§"/>
            </a:pP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嵌入企业日常交易场景，汇聚“资金流、信息流、物流”</a:t>
            </a:r>
            <a:endParaRPr lang="en-US" altLang="zh-CN"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marL="92075" indent="-92075">
              <a:buFont typeface="Wingdings" panose="05000000000000000000" pitchFamily="2" charset="2"/>
              <a:buChar char="§"/>
            </a:pP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为上下游供应商、经销商等中小企业提供结算、融资、现金管理、财资优化、企业管理服务等综合金融服务，有效发展潜在客户群</a:t>
            </a:r>
          </a:p>
        </p:txBody>
      </p:sp>
      <p:sp>
        <p:nvSpPr>
          <p:cNvPr id="247" name="Title 1"/>
          <p:cNvSpPr txBox="1">
            <a:spLocks/>
          </p:cNvSpPr>
          <p:nvPr/>
        </p:nvSpPr>
        <p:spPr>
          <a:xfrm>
            <a:off x="9719104" y="3801185"/>
            <a:ext cx="1914783" cy="1076948"/>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pPr marL="92075" indent="-92075">
              <a:buFont typeface="Wingdings" panose="05000000000000000000" pitchFamily="2" charset="2"/>
              <a:buChar char="§"/>
            </a:pP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有步骤提升存量客户钱包份额</a:t>
            </a:r>
            <a:endParaRPr lang="en-US" altLang="zh-CN"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marL="92075" indent="-92075">
              <a:buFont typeface="Wingdings" panose="05000000000000000000" pitchFamily="2" charset="2"/>
              <a:buChar char="§"/>
            </a:pPr>
            <a:r>
              <a:rPr lang="zh-CN" altLang="en-US" sz="105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发掘潜在客户行业特性及未来发展趋势，根据业务区域覆盖及侧重，制定个性化营销计划，步步为营拓展市场规模</a:t>
            </a:r>
          </a:p>
        </p:txBody>
      </p:sp>
      <p:grpSp>
        <p:nvGrpSpPr>
          <p:cNvPr id="2" name="组合 1"/>
          <p:cNvGrpSpPr/>
          <p:nvPr/>
        </p:nvGrpSpPr>
        <p:grpSpPr>
          <a:xfrm>
            <a:off x="527064" y="1384419"/>
            <a:ext cx="4928153" cy="4712733"/>
            <a:chOff x="738415" y="1576456"/>
            <a:chExt cx="4564100" cy="4520696"/>
          </a:xfrm>
        </p:grpSpPr>
        <p:sp>
          <p:nvSpPr>
            <p:cNvPr id="72" name="object 7"/>
            <p:cNvSpPr/>
            <p:nvPr/>
          </p:nvSpPr>
          <p:spPr>
            <a:xfrm>
              <a:off x="1663775" y="1576456"/>
              <a:ext cx="853089" cy="224104"/>
            </a:xfrm>
            <a:custGeom>
              <a:avLst/>
              <a:gdLst/>
              <a:ahLst/>
              <a:cxnLst/>
              <a:rect l="l" t="t" r="r" b="b"/>
              <a:pathLst>
                <a:path w="1163320" h="248919">
                  <a:moveTo>
                    <a:pt x="0" y="248412"/>
                  </a:moveTo>
                  <a:lnTo>
                    <a:pt x="1162811" y="248412"/>
                  </a:lnTo>
                  <a:lnTo>
                    <a:pt x="1162811" y="0"/>
                  </a:lnTo>
                  <a:lnTo>
                    <a:pt x="0" y="0"/>
                  </a:lnTo>
                  <a:lnTo>
                    <a:pt x="0" y="248412"/>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客户基本信息</a:t>
              </a:r>
              <a:endParaRPr sz="1000" dirty="0">
                <a:solidFill>
                  <a:schemeClr val="bg1"/>
                </a:solidFill>
                <a:latin typeface="微软雅黑" panose="020B0503020204020204" pitchFamily="34" charset="-122"/>
                <a:ea typeface="微软雅黑" panose="020B0503020204020204" pitchFamily="34" charset="-122"/>
              </a:endParaRPr>
            </a:p>
          </p:txBody>
        </p:sp>
        <p:sp>
          <p:nvSpPr>
            <p:cNvPr id="73" name="object 8"/>
            <p:cNvSpPr/>
            <p:nvPr/>
          </p:nvSpPr>
          <p:spPr>
            <a:xfrm>
              <a:off x="1662657" y="1576456"/>
              <a:ext cx="847501" cy="1449241"/>
            </a:xfrm>
            <a:custGeom>
              <a:avLst/>
              <a:gdLst/>
              <a:ahLst/>
              <a:cxnLst/>
              <a:rect l="l" t="t" r="r" b="b"/>
              <a:pathLst>
                <a:path w="1155700" h="1609725">
                  <a:moveTo>
                    <a:pt x="0" y="1609343"/>
                  </a:moveTo>
                  <a:lnTo>
                    <a:pt x="1155192" y="1609343"/>
                  </a:lnTo>
                  <a:lnTo>
                    <a:pt x="1155192" y="0"/>
                  </a:lnTo>
                  <a:lnTo>
                    <a:pt x="0" y="0"/>
                  </a:lnTo>
                  <a:lnTo>
                    <a:pt x="0" y="1609343"/>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76" name="object 11"/>
            <p:cNvSpPr/>
            <p:nvPr/>
          </p:nvSpPr>
          <p:spPr>
            <a:xfrm>
              <a:off x="738415" y="3672967"/>
              <a:ext cx="832600" cy="222388"/>
            </a:xfrm>
            <a:custGeom>
              <a:avLst/>
              <a:gdLst/>
              <a:ahLst/>
              <a:cxnLst/>
              <a:rect l="l" t="t" r="r" b="b"/>
              <a:pathLst>
                <a:path w="1135380" h="247014">
                  <a:moveTo>
                    <a:pt x="0" y="246887"/>
                  </a:moveTo>
                  <a:lnTo>
                    <a:pt x="1135380" y="246887"/>
                  </a:lnTo>
                  <a:lnTo>
                    <a:pt x="1135380" y="0"/>
                  </a:lnTo>
                  <a:lnTo>
                    <a:pt x="0" y="0"/>
                  </a:lnTo>
                  <a:lnTo>
                    <a:pt x="0" y="246887"/>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客户关联信息</a:t>
              </a:r>
              <a:endParaRPr sz="1000" dirty="0">
                <a:solidFill>
                  <a:schemeClr val="bg1"/>
                </a:solidFill>
                <a:latin typeface="微软雅黑" panose="020B0503020204020204" pitchFamily="34" charset="-122"/>
                <a:ea typeface="微软雅黑" panose="020B0503020204020204" pitchFamily="34" charset="-122"/>
              </a:endParaRPr>
            </a:p>
          </p:txBody>
        </p:sp>
        <p:sp>
          <p:nvSpPr>
            <p:cNvPr id="77" name="object 12"/>
            <p:cNvSpPr/>
            <p:nvPr/>
          </p:nvSpPr>
          <p:spPr>
            <a:xfrm>
              <a:off x="738415" y="3672965"/>
              <a:ext cx="832600" cy="1091567"/>
            </a:xfrm>
            <a:custGeom>
              <a:avLst/>
              <a:gdLst/>
              <a:ahLst/>
              <a:cxnLst/>
              <a:rect l="l" t="t" r="r" b="b"/>
              <a:pathLst>
                <a:path w="1135380" h="862964">
                  <a:moveTo>
                    <a:pt x="0" y="862583"/>
                  </a:moveTo>
                  <a:lnTo>
                    <a:pt x="1135380" y="862583"/>
                  </a:lnTo>
                  <a:lnTo>
                    <a:pt x="1135380" y="0"/>
                  </a:lnTo>
                  <a:lnTo>
                    <a:pt x="0" y="0"/>
                  </a:lnTo>
                  <a:lnTo>
                    <a:pt x="0" y="862583"/>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80" name="object 15"/>
            <p:cNvSpPr/>
            <p:nvPr/>
          </p:nvSpPr>
          <p:spPr>
            <a:xfrm>
              <a:off x="3562550" y="2568458"/>
              <a:ext cx="806058" cy="222388"/>
            </a:xfrm>
            <a:custGeom>
              <a:avLst/>
              <a:gdLst/>
              <a:ahLst/>
              <a:cxnLst/>
              <a:rect l="l" t="t" r="r" b="b"/>
              <a:pathLst>
                <a:path w="1099184" h="247014">
                  <a:moveTo>
                    <a:pt x="0" y="246887"/>
                  </a:moveTo>
                  <a:lnTo>
                    <a:pt x="1098803" y="246887"/>
                  </a:lnTo>
                  <a:lnTo>
                    <a:pt x="1098803" y="0"/>
                  </a:lnTo>
                  <a:lnTo>
                    <a:pt x="0" y="0"/>
                  </a:lnTo>
                  <a:lnTo>
                    <a:pt x="0" y="246887"/>
                  </a:lnTo>
                  <a:close/>
                </a:path>
              </a:pathLst>
            </a:custGeom>
            <a:solidFill>
              <a:srgbClr val="0091DA"/>
            </a:solidFill>
          </p:spPr>
          <p:txBody>
            <a:bodyPr wrap="square" lIns="0" tIns="0" rIns="0" bIns="0" rtlCol="0"/>
            <a:lstStyle/>
            <a:p>
              <a:pPr algn="ctr"/>
              <a:r>
                <a:rPr lang="zh-CN" altLang="en-US" sz="900" dirty="0">
                  <a:solidFill>
                    <a:schemeClr val="bg1"/>
                  </a:solidFill>
                  <a:latin typeface="微软雅黑" panose="020B0503020204020204" pitchFamily="34" charset="-122"/>
                  <a:ea typeface="微软雅黑" panose="020B0503020204020204" pitchFamily="34" charset="-122"/>
                </a:rPr>
                <a:t>客户已使用产品</a:t>
              </a:r>
              <a:endParaRPr sz="900" dirty="0">
                <a:solidFill>
                  <a:schemeClr val="bg1"/>
                </a:solidFill>
                <a:latin typeface="微软雅黑" panose="020B0503020204020204" pitchFamily="34" charset="-122"/>
                <a:ea typeface="微软雅黑" panose="020B0503020204020204" pitchFamily="34" charset="-122"/>
              </a:endParaRPr>
            </a:p>
          </p:txBody>
        </p:sp>
        <p:sp>
          <p:nvSpPr>
            <p:cNvPr id="82" name="object 17"/>
            <p:cNvSpPr/>
            <p:nvPr/>
          </p:nvSpPr>
          <p:spPr>
            <a:xfrm>
              <a:off x="3562550" y="2568458"/>
              <a:ext cx="806058" cy="1092505"/>
            </a:xfrm>
            <a:custGeom>
              <a:avLst/>
              <a:gdLst/>
              <a:ahLst/>
              <a:cxnLst/>
              <a:rect l="l" t="t" r="r" b="b"/>
              <a:pathLst>
                <a:path w="1099184" h="1213485">
                  <a:moveTo>
                    <a:pt x="0" y="1213104"/>
                  </a:moveTo>
                  <a:lnTo>
                    <a:pt x="1098803" y="1213104"/>
                  </a:lnTo>
                  <a:lnTo>
                    <a:pt x="1098803" y="0"/>
                  </a:lnTo>
                  <a:lnTo>
                    <a:pt x="0" y="0"/>
                  </a:lnTo>
                  <a:lnTo>
                    <a:pt x="0" y="1213104"/>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88" name="object 33"/>
            <p:cNvSpPr/>
            <p:nvPr/>
          </p:nvSpPr>
          <p:spPr>
            <a:xfrm>
              <a:off x="1670480" y="5284704"/>
              <a:ext cx="839585" cy="222388"/>
            </a:xfrm>
            <a:custGeom>
              <a:avLst/>
              <a:gdLst/>
              <a:ahLst/>
              <a:cxnLst/>
              <a:rect l="l" t="t" r="r" b="b"/>
              <a:pathLst>
                <a:path w="1144904" h="247014">
                  <a:moveTo>
                    <a:pt x="0" y="246887"/>
                  </a:moveTo>
                  <a:lnTo>
                    <a:pt x="1144524" y="246887"/>
                  </a:lnTo>
                  <a:lnTo>
                    <a:pt x="1144524" y="0"/>
                  </a:lnTo>
                  <a:lnTo>
                    <a:pt x="0" y="0"/>
                  </a:lnTo>
                  <a:lnTo>
                    <a:pt x="0" y="246887"/>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客户资金流向</a:t>
              </a:r>
              <a:endParaRPr sz="1000" dirty="0">
                <a:solidFill>
                  <a:schemeClr val="bg1"/>
                </a:solidFill>
                <a:latin typeface="微软雅黑" panose="020B0503020204020204" pitchFamily="34" charset="-122"/>
                <a:ea typeface="微软雅黑" panose="020B0503020204020204" pitchFamily="34" charset="-122"/>
              </a:endParaRPr>
            </a:p>
          </p:txBody>
        </p:sp>
        <p:sp>
          <p:nvSpPr>
            <p:cNvPr id="89" name="object 34"/>
            <p:cNvSpPr/>
            <p:nvPr/>
          </p:nvSpPr>
          <p:spPr>
            <a:xfrm>
              <a:off x="1662657" y="5507091"/>
              <a:ext cx="839585" cy="590061"/>
            </a:xfrm>
            <a:custGeom>
              <a:avLst/>
              <a:gdLst/>
              <a:ahLst/>
              <a:cxnLst/>
              <a:rect l="l" t="t" r="r" b="b"/>
              <a:pathLst>
                <a:path w="1144904" h="719454">
                  <a:moveTo>
                    <a:pt x="0" y="719328"/>
                  </a:moveTo>
                  <a:lnTo>
                    <a:pt x="1144524" y="719328"/>
                  </a:lnTo>
                  <a:lnTo>
                    <a:pt x="1144524" y="0"/>
                  </a:lnTo>
                  <a:lnTo>
                    <a:pt x="0" y="0"/>
                  </a:lnTo>
                  <a:lnTo>
                    <a:pt x="0" y="719328"/>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91" name="object 36"/>
            <p:cNvSpPr txBox="1"/>
            <p:nvPr/>
          </p:nvSpPr>
          <p:spPr>
            <a:xfrm>
              <a:off x="1726452" y="5816175"/>
              <a:ext cx="446102" cy="132855"/>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endParaRPr sz="900" dirty="0">
                <a:latin typeface="微软雅黑" panose="020B0503020204020204" pitchFamily="34" charset="-122"/>
                <a:ea typeface="微软雅黑" panose="020B0503020204020204" pitchFamily="34" charset="-122"/>
                <a:cs typeface="微软雅黑"/>
              </a:endParaRPr>
            </a:p>
          </p:txBody>
        </p:sp>
        <p:sp>
          <p:nvSpPr>
            <p:cNvPr id="96" name="object 49"/>
            <p:cNvSpPr/>
            <p:nvPr/>
          </p:nvSpPr>
          <p:spPr>
            <a:xfrm>
              <a:off x="2620427" y="4494485"/>
              <a:ext cx="812577" cy="306819"/>
            </a:xfrm>
            <a:custGeom>
              <a:avLst/>
              <a:gdLst/>
              <a:ahLst/>
              <a:cxnLst/>
              <a:rect l="l" t="t" r="r" b="b"/>
              <a:pathLst>
                <a:path w="1108075" h="248920">
                  <a:moveTo>
                    <a:pt x="0" y="248412"/>
                  </a:moveTo>
                  <a:lnTo>
                    <a:pt x="1107948" y="248412"/>
                  </a:lnTo>
                  <a:lnTo>
                    <a:pt x="1107948" y="0"/>
                  </a:lnTo>
                  <a:lnTo>
                    <a:pt x="0" y="0"/>
                  </a:lnTo>
                  <a:lnTo>
                    <a:pt x="0" y="248412"/>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客户对外股权投资信息</a:t>
              </a:r>
              <a:endParaRPr sz="1000" dirty="0">
                <a:solidFill>
                  <a:schemeClr val="bg1"/>
                </a:solidFill>
                <a:latin typeface="微软雅黑" panose="020B0503020204020204" pitchFamily="34" charset="-122"/>
                <a:ea typeface="微软雅黑" panose="020B0503020204020204" pitchFamily="34" charset="-122"/>
              </a:endParaRPr>
            </a:p>
          </p:txBody>
        </p:sp>
        <p:sp>
          <p:nvSpPr>
            <p:cNvPr id="98" name="object 51"/>
            <p:cNvSpPr/>
            <p:nvPr/>
          </p:nvSpPr>
          <p:spPr>
            <a:xfrm>
              <a:off x="2620427" y="4801304"/>
              <a:ext cx="812577" cy="1285728"/>
            </a:xfrm>
            <a:custGeom>
              <a:avLst/>
              <a:gdLst/>
              <a:ahLst/>
              <a:cxnLst/>
              <a:rect l="l" t="t" r="r" b="b"/>
              <a:pathLst>
                <a:path w="1108075" h="1134110">
                  <a:moveTo>
                    <a:pt x="0" y="1133856"/>
                  </a:moveTo>
                  <a:lnTo>
                    <a:pt x="1107948" y="1133856"/>
                  </a:lnTo>
                  <a:lnTo>
                    <a:pt x="1107948" y="0"/>
                  </a:lnTo>
                  <a:lnTo>
                    <a:pt x="0" y="0"/>
                  </a:lnTo>
                  <a:lnTo>
                    <a:pt x="0" y="1133856"/>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105" name="object 62"/>
            <p:cNvSpPr txBox="1"/>
            <p:nvPr/>
          </p:nvSpPr>
          <p:spPr>
            <a:xfrm>
              <a:off x="4534941" y="4889987"/>
              <a:ext cx="536440" cy="132855"/>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endParaRPr sz="900" dirty="0">
                <a:latin typeface="微软雅黑" panose="020B0503020204020204" pitchFamily="34" charset="-122"/>
                <a:ea typeface="微软雅黑" panose="020B0503020204020204" pitchFamily="34" charset="-122"/>
                <a:cs typeface="微软雅黑"/>
              </a:endParaRPr>
            </a:p>
          </p:txBody>
        </p:sp>
        <p:sp>
          <p:nvSpPr>
            <p:cNvPr id="108" name="object 66"/>
            <p:cNvSpPr txBox="1"/>
            <p:nvPr/>
          </p:nvSpPr>
          <p:spPr>
            <a:xfrm>
              <a:off x="2541823" y="3720304"/>
              <a:ext cx="911297" cy="295236"/>
            </a:xfrm>
            <a:prstGeom prst="rect">
              <a:avLst/>
            </a:prstGeom>
          </p:spPr>
          <p:txBody>
            <a:bodyPr vert="horz" wrap="square" lIns="0" tIns="0" rIns="0" bIns="0" rtlCol="0">
              <a:spAutoFit/>
            </a:bodyPr>
            <a:lstStyle/>
            <a:p>
              <a:pPr marL="12700">
                <a:lnSpc>
                  <a:spcPct val="100000"/>
                </a:lnSpc>
              </a:pPr>
              <a:r>
                <a:rPr lang="zh-CN" altLang="en-US" sz="1000" b="1" spc="30" dirty="0">
                  <a:latin typeface="微软雅黑" panose="020B0503020204020204" pitchFamily="34" charset="-122"/>
                  <a:ea typeface="微软雅黑" panose="020B0503020204020204" pitchFamily="34" charset="-122"/>
                  <a:cs typeface="微软雅黑"/>
                </a:rPr>
                <a:t>银行公司客户</a:t>
              </a:r>
              <a:r>
                <a:rPr sz="1000" b="1" spc="20" dirty="0">
                  <a:latin typeface="微软雅黑" panose="020B0503020204020204" pitchFamily="34" charset="-122"/>
                  <a:ea typeface="微软雅黑" panose="020B0503020204020204" pitchFamily="34" charset="-122"/>
                  <a:cs typeface="微软雅黑"/>
                </a:rPr>
                <a:t>360</a:t>
              </a:r>
              <a:r>
                <a:rPr sz="1000" b="1" spc="30" dirty="0">
                  <a:latin typeface="微软雅黑" panose="020B0503020204020204" pitchFamily="34" charset="-122"/>
                  <a:ea typeface="微软雅黑" panose="020B0503020204020204" pitchFamily="34" charset="-122"/>
                  <a:cs typeface="微软雅黑"/>
                </a:rPr>
                <a:t>度视图</a:t>
              </a:r>
              <a:endParaRPr sz="1000" dirty="0">
                <a:latin typeface="微软雅黑" panose="020B0503020204020204" pitchFamily="34" charset="-122"/>
                <a:ea typeface="微软雅黑" panose="020B0503020204020204" pitchFamily="34" charset="-122"/>
                <a:cs typeface="微软雅黑"/>
              </a:endParaRPr>
            </a:p>
          </p:txBody>
        </p:sp>
        <p:sp>
          <p:nvSpPr>
            <p:cNvPr id="111" name="object 75"/>
            <p:cNvSpPr/>
            <p:nvPr/>
          </p:nvSpPr>
          <p:spPr>
            <a:xfrm>
              <a:off x="2627132" y="1576456"/>
              <a:ext cx="810249" cy="224104"/>
            </a:xfrm>
            <a:custGeom>
              <a:avLst/>
              <a:gdLst/>
              <a:ahLst/>
              <a:cxnLst/>
              <a:rect l="l" t="t" r="r" b="b"/>
              <a:pathLst>
                <a:path w="1104900" h="248919">
                  <a:moveTo>
                    <a:pt x="0" y="248412"/>
                  </a:moveTo>
                  <a:lnTo>
                    <a:pt x="1104900" y="248412"/>
                  </a:lnTo>
                  <a:lnTo>
                    <a:pt x="1104900" y="0"/>
                  </a:lnTo>
                  <a:lnTo>
                    <a:pt x="0" y="0"/>
                  </a:lnTo>
                  <a:lnTo>
                    <a:pt x="0" y="248412"/>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客户额度信息</a:t>
              </a:r>
              <a:endParaRPr sz="1000" dirty="0">
                <a:solidFill>
                  <a:schemeClr val="bg1"/>
                </a:solidFill>
                <a:latin typeface="微软雅黑" panose="020B0503020204020204" pitchFamily="34" charset="-122"/>
                <a:ea typeface="微软雅黑" panose="020B0503020204020204" pitchFamily="34" charset="-122"/>
              </a:endParaRPr>
            </a:p>
          </p:txBody>
        </p:sp>
        <p:sp>
          <p:nvSpPr>
            <p:cNvPr id="113" name="object 77"/>
            <p:cNvSpPr/>
            <p:nvPr/>
          </p:nvSpPr>
          <p:spPr>
            <a:xfrm>
              <a:off x="2627132" y="1576456"/>
              <a:ext cx="810249" cy="1145672"/>
            </a:xfrm>
            <a:custGeom>
              <a:avLst/>
              <a:gdLst/>
              <a:ahLst/>
              <a:cxnLst/>
              <a:rect l="l" t="t" r="r" b="b"/>
              <a:pathLst>
                <a:path w="1104900" h="1272539">
                  <a:moveTo>
                    <a:pt x="0" y="1272539"/>
                  </a:moveTo>
                  <a:lnTo>
                    <a:pt x="1104900" y="1272539"/>
                  </a:lnTo>
                  <a:lnTo>
                    <a:pt x="1104900" y="0"/>
                  </a:lnTo>
                  <a:lnTo>
                    <a:pt x="0" y="0"/>
                  </a:lnTo>
                  <a:lnTo>
                    <a:pt x="0" y="1272539"/>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115" name="object 79"/>
            <p:cNvSpPr/>
            <p:nvPr/>
          </p:nvSpPr>
          <p:spPr>
            <a:xfrm>
              <a:off x="4481091" y="2639603"/>
              <a:ext cx="821424" cy="222388"/>
            </a:xfrm>
            <a:custGeom>
              <a:avLst/>
              <a:gdLst/>
              <a:ahLst/>
              <a:cxnLst/>
              <a:rect l="l" t="t" r="r" b="b"/>
              <a:pathLst>
                <a:path w="1120140" h="247014">
                  <a:moveTo>
                    <a:pt x="0" y="246887"/>
                  </a:moveTo>
                  <a:lnTo>
                    <a:pt x="1120140" y="246887"/>
                  </a:lnTo>
                  <a:lnTo>
                    <a:pt x="1120140" y="0"/>
                  </a:lnTo>
                  <a:lnTo>
                    <a:pt x="0" y="0"/>
                  </a:lnTo>
                  <a:lnTo>
                    <a:pt x="0" y="246887"/>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客户大事记</a:t>
              </a:r>
              <a:endParaRPr sz="1000" dirty="0">
                <a:solidFill>
                  <a:schemeClr val="bg1"/>
                </a:solidFill>
                <a:latin typeface="微软雅黑" panose="020B0503020204020204" pitchFamily="34" charset="-122"/>
                <a:ea typeface="微软雅黑" panose="020B0503020204020204" pitchFamily="34" charset="-122"/>
              </a:endParaRPr>
            </a:p>
          </p:txBody>
        </p:sp>
        <p:sp>
          <p:nvSpPr>
            <p:cNvPr id="116" name="object 80"/>
            <p:cNvSpPr/>
            <p:nvPr/>
          </p:nvSpPr>
          <p:spPr>
            <a:xfrm>
              <a:off x="4471145" y="2640328"/>
              <a:ext cx="821424" cy="1058822"/>
            </a:xfrm>
            <a:custGeom>
              <a:avLst/>
              <a:gdLst/>
              <a:ahLst/>
              <a:cxnLst/>
              <a:rect l="l" t="t" r="r" b="b"/>
              <a:pathLst>
                <a:path w="1120140" h="696595">
                  <a:moveTo>
                    <a:pt x="0" y="696468"/>
                  </a:moveTo>
                  <a:lnTo>
                    <a:pt x="1120140" y="696468"/>
                  </a:lnTo>
                  <a:lnTo>
                    <a:pt x="1120140" y="0"/>
                  </a:lnTo>
                  <a:lnTo>
                    <a:pt x="0" y="0"/>
                  </a:lnTo>
                  <a:lnTo>
                    <a:pt x="0" y="696468"/>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119" name="object 83"/>
            <p:cNvSpPr/>
            <p:nvPr/>
          </p:nvSpPr>
          <p:spPr>
            <a:xfrm>
              <a:off x="750708" y="2543760"/>
              <a:ext cx="831669" cy="233250"/>
            </a:xfrm>
            <a:custGeom>
              <a:avLst/>
              <a:gdLst/>
              <a:ahLst/>
              <a:cxnLst/>
              <a:rect l="l" t="t" r="r" b="b"/>
              <a:pathLst>
                <a:path w="1134110" h="259080">
                  <a:moveTo>
                    <a:pt x="0" y="259079"/>
                  </a:moveTo>
                  <a:lnTo>
                    <a:pt x="1133856" y="259079"/>
                  </a:lnTo>
                  <a:lnTo>
                    <a:pt x="1133856" y="0"/>
                  </a:lnTo>
                  <a:lnTo>
                    <a:pt x="0" y="0"/>
                  </a:lnTo>
                  <a:lnTo>
                    <a:pt x="0" y="259079"/>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联系人信息</a:t>
              </a:r>
              <a:endParaRPr sz="1000" dirty="0">
                <a:solidFill>
                  <a:schemeClr val="bg1"/>
                </a:solidFill>
                <a:latin typeface="微软雅黑" panose="020B0503020204020204" pitchFamily="34" charset="-122"/>
                <a:ea typeface="微软雅黑" panose="020B0503020204020204" pitchFamily="34" charset="-122"/>
              </a:endParaRPr>
            </a:p>
          </p:txBody>
        </p:sp>
        <p:sp>
          <p:nvSpPr>
            <p:cNvPr id="121" name="object 85"/>
            <p:cNvSpPr/>
            <p:nvPr/>
          </p:nvSpPr>
          <p:spPr>
            <a:xfrm>
              <a:off x="741768" y="2543760"/>
              <a:ext cx="832600" cy="1067922"/>
            </a:xfrm>
            <a:custGeom>
              <a:avLst/>
              <a:gdLst/>
              <a:ahLst/>
              <a:cxnLst/>
              <a:rect l="l" t="t" r="r" b="b"/>
              <a:pathLst>
                <a:path w="1135380" h="1186179">
                  <a:moveTo>
                    <a:pt x="0" y="1185672"/>
                  </a:moveTo>
                  <a:lnTo>
                    <a:pt x="1135380" y="1185672"/>
                  </a:lnTo>
                  <a:lnTo>
                    <a:pt x="1135380" y="0"/>
                  </a:lnTo>
                  <a:lnTo>
                    <a:pt x="0" y="0"/>
                  </a:lnTo>
                  <a:lnTo>
                    <a:pt x="0" y="1185672"/>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122" name="object 86"/>
            <p:cNvSpPr txBox="1"/>
            <p:nvPr/>
          </p:nvSpPr>
          <p:spPr>
            <a:xfrm>
              <a:off x="753791" y="2783592"/>
              <a:ext cx="828586" cy="664279"/>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业务经办人姓名、电话</a:t>
              </a:r>
              <a:r>
                <a:rPr lang="en-US" altLang="zh-CN" sz="900" spc="20" dirty="0">
                  <a:latin typeface="微软雅黑" panose="020B0503020204020204" pitchFamily="34" charset="-122"/>
                  <a:ea typeface="微软雅黑" panose="020B0503020204020204" pitchFamily="34" charset="-122"/>
                  <a:cs typeface="微软雅黑"/>
                </a:rPr>
                <a:t>…</a:t>
              </a:r>
              <a:endParaRPr sz="90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高管人员姓名</a:t>
              </a:r>
              <a:r>
                <a:rPr lang="zh-CN" altLang="en-US" sz="900" dirty="0">
                  <a:latin typeface="微软雅黑" panose="020B0503020204020204" pitchFamily="34" charset="-122"/>
                  <a:ea typeface="微软雅黑" panose="020B0503020204020204" pitchFamily="34" charset="-122"/>
                  <a:cs typeface="微软雅黑"/>
                </a:rPr>
                <a:t>、证件、职务</a:t>
              </a:r>
              <a:r>
                <a:rPr lang="en-US" altLang="zh-CN" sz="900" dirty="0">
                  <a:latin typeface="微软雅黑" panose="020B0503020204020204" pitchFamily="34" charset="-122"/>
                  <a:ea typeface="微软雅黑" panose="020B0503020204020204" pitchFamily="34" charset="-122"/>
                  <a:cs typeface="微软雅黑"/>
                </a:rPr>
                <a:t>…</a:t>
              </a:r>
            </a:p>
            <a:p>
              <a:pPr marL="100965" indent="-88265">
                <a:lnSpc>
                  <a:spcPct val="100000"/>
                </a:lnSpc>
                <a:spcBef>
                  <a:spcPts val="35"/>
                </a:spcBef>
                <a:buFont typeface="Arial"/>
                <a:buChar char="•"/>
                <a:tabLst>
                  <a:tab pos="101600" algn="l"/>
                </a:tabLst>
              </a:pPr>
              <a:endParaRPr lang="en-US" altLang="zh-CN" sz="900" spc="20" dirty="0">
                <a:latin typeface="微软雅黑" panose="020B0503020204020204" pitchFamily="34" charset="-122"/>
                <a:ea typeface="微软雅黑" panose="020B0503020204020204" pitchFamily="34" charset="-122"/>
                <a:cs typeface="微软雅黑"/>
              </a:endParaRPr>
            </a:p>
          </p:txBody>
        </p:sp>
        <p:sp>
          <p:nvSpPr>
            <p:cNvPr id="129" name="object 93"/>
            <p:cNvSpPr/>
            <p:nvPr/>
          </p:nvSpPr>
          <p:spPr>
            <a:xfrm>
              <a:off x="4471145" y="3776659"/>
              <a:ext cx="821424" cy="201807"/>
            </a:xfrm>
            <a:custGeom>
              <a:avLst/>
              <a:gdLst/>
              <a:ahLst/>
              <a:cxnLst/>
              <a:rect l="l" t="t" r="r" b="b"/>
              <a:pathLst>
                <a:path w="1120140" h="224154">
                  <a:moveTo>
                    <a:pt x="0" y="224028"/>
                  </a:moveTo>
                  <a:lnTo>
                    <a:pt x="1120140" y="224028"/>
                  </a:lnTo>
                  <a:lnTo>
                    <a:pt x="1120140" y="0"/>
                  </a:lnTo>
                  <a:lnTo>
                    <a:pt x="0" y="0"/>
                  </a:lnTo>
                  <a:lnTo>
                    <a:pt x="0" y="224028"/>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查询潜在客户</a:t>
              </a:r>
              <a:endParaRPr sz="1000" dirty="0">
                <a:solidFill>
                  <a:schemeClr val="bg1"/>
                </a:solidFill>
                <a:latin typeface="微软雅黑" panose="020B0503020204020204" pitchFamily="34" charset="-122"/>
                <a:ea typeface="微软雅黑" panose="020B0503020204020204" pitchFamily="34" charset="-122"/>
              </a:endParaRPr>
            </a:p>
          </p:txBody>
        </p:sp>
        <p:sp>
          <p:nvSpPr>
            <p:cNvPr id="130" name="object 94"/>
            <p:cNvSpPr/>
            <p:nvPr/>
          </p:nvSpPr>
          <p:spPr>
            <a:xfrm>
              <a:off x="4471145" y="3773915"/>
              <a:ext cx="821424" cy="1027390"/>
            </a:xfrm>
            <a:custGeom>
              <a:avLst/>
              <a:gdLst/>
              <a:ahLst/>
              <a:cxnLst/>
              <a:rect l="l" t="t" r="r" b="b"/>
              <a:pathLst>
                <a:path w="1120140" h="829310">
                  <a:moveTo>
                    <a:pt x="0" y="829055"/>
                  </a:moveTo>
                  <a:lnTo>
                    <a:pt x="1120140" y="829055"/>
                  </a:lnTo>
                  <a:lnTo>
                    <a:pt x="1120140" y="0"/>
                  </a:lnTo>
                  <a:lnTo>
                    <a:pt x="0" y="0"/>
                  </a:lnTo>
                  <a:lnTo>
                    <a:pt x="0" y="829055"/>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132" name="object 96"/>
            <p:cNvSpPr txBox="1"/>
            <p:nvPr/>
          </p:nvSpPr>
          <p:spPr>
            <a:xfrm>
              <a:off x="4534941" y="4091446"/>
              <a:ext cx="445637" cy="132855"/>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endParaRPr sz="900" dirty="0">
                <a:latin typeface="微软雅黑" panose="020B0503020204020204" pitchFamily="34" charset="-122"/>
                <a:ea typeface="微软雅黑" panose="020B0503020204020204" pitchFamily="34" charset="-122"/>
                <a:cs typeface="微软雅黑"/>
              </a:endParaRPr>
            </a:p>
          </p:txBody>
        </p:sp>
        <p:sp>
          <p:nvSpPr>
            <p:cNvPr id="139" name="object 107"/>
            <p:cNvSpPr/>
            <p:nvPr/>
          </p:nvSpPr>
          <p:spPr>
            <a:xfrm>
              <a:off x="3548022" y="1576456"/>
              <a:ext cx="822821" cy="224104"/>
            </a:xfrm>
            <a:custGeom>
              <a:avLst/>
              <a:gdLst/>
              <a:ahLst/>
              <a:cxnLst/>
              <a:rect l="l" t="t" r="r" b="b"/>
              <a:pathLst>
                <a:path w="1122045" h="248919">
                  <a:moveTo>
                    <a:pt x="0" y="248412"/>
                  </a:moveTo>
                  <a:lnTo>
                    <a:pt x="1121664" y="248412"/>
                  </a:lnTo>
                  <a:lnTo>
                    <a:pt x="1121664" y="0"/>
                  </a:lnTo>
                  <a:lnTo>
                    <a:pt x="0" y="0"/>
                  </a:lnTo>
                  <a:lnTo>
                    <a:pt x="0" y="248412"/>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客户财务信息</a:t>
              </a:r>
              <a:endParaRPr sz="1000" dirty="0">
                <a:solidFill>
                  <a:schemeClr val="bg1"/>
                </a:solidFill>
                <a:latin typeface="微软雅黑" panose="020B0503020204020204" pitchFamily="34" charset="-122"/>
                <a:ea typeface="微软雅黑" panose="020B0503020204020204" pitchFamily="34" charset="-122"/>
              </a:endParaRPr>
            </a:p>
          </p:txBody>
        </p:sp>
        <p:sp>
          <p:nvSpPr>
            <p:cNvPr id="140" name="object 108"/>
            <p:cNvSpPr/>
            <p:nvPr/>
          </p:nvSpPr>
          <p:spPr>
            <a:xfrm>
              <a:off x="3548022" y="1576456"/>
              <a:ext cx="822821" cy="923855"/>
            </a:xfrm>
            <a:custGeom>
              <a:avLst/>
              <a:gdLst/>
              <a:ahLst/>
              <a:cxnLst/>
              <a:rect l="l" t="t" r="r" b="b"/>
              <a:pathLst>
                <a:path w="1122045" h="1026160">
                  <a:moveTo>
                    <a:pt x="0" y="1025651"/>
                  </a:moveTo>
                  <a:lnTo>
                    <a:pt x="1121664" y="1025651"/>
                  </a:lnTo>
                  <a:lnTo>
                    <a:pt x="1121664" y="0"/>
                  </a:lnTo>
                  <a:lnTo>
                    <a:pt x="0" y="0"/>
                  </a:lnTo>
                  <a:lnTo>
                    <a:pt x="0" y="1025651"/>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143" name="object 111"/>
            <p:cNvSpPr/>
            <p:nvPr/>
          </p:nvSpPr>
          <p:spPr>
            <a:xfrm>
              <a:off x="3548022" y="4202687"/>
              <a:ext cx="822821" cy="222388"/>
            </a:xfrm>
            <a:custGeom>
              <a:avLst/>
              <a:gdLst/>
              <a:ahLst/>
              <a:cxnLst/>
              <a:rect l="l" t="t" r="r" b="b"/>
              <a:pathLst>
                <a:path w="1122045" h="247014">
                  <a:moveTo>
                    <a:pt x="0" y="246888"/>
                  </a:moveTo>
                  <a:lnTo>
                    <a:pt x="1121664" y="246888"/>
                  </a:lnTo>
                  <a:lnTo>
                    <a:pt x="1121664" y="0"/>
                  </a:lnTo>
                  <a:lnTo>
                    <a:pt x="0" y="0"/>
                  </a:lnTo>
                  <a:lnTo>
                    <a:pt x="0" y="246888"/>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客户账务信息</a:t>
              </a:r>
              <a:endParaRPr sz="1000" dirty="0">
                <a:solidFill>
                  <a:schemeClr val="bg1"/>
                </a:solidFill>
                <a:latin typeface="微软雅黑" panose="020B0503020204020204" pitchFamily="34" charset="-122"/>
                <a:ea typeface="微软雅黑" panose="020B0503020204020204" pitchFamily="34" charset="-122"/>
              </a:endParaRPr>
            </a:p>
          </p:txBody>
        </p:sp>
        <p:sp>
          <p:nvSpPr>
            <p:cNvPr id="145" name="object 113"/>
            <p:cNvSpPr/>
            <p:nvPr/>
          </p:nvSpPr>
          <p:spPr>
            <a:xfrm>
              <a:off x="3548022" y="4425074"/>
              <a:ext cx="814923" cy="776646"/>
            </a:xfrm>
            <a:custGeom>
              <a:avLst/>
              <a:gdLst/>
              <a:ahLst/>
              <a:cxnLst/>
              <a:rect l="l" t="t" r="r" b="b"/>
              <a:pathLst>
                <a:path w="1122045" h="806450">
                  <a:moveTo>
                    <a:pt x="0" y="806195"/>
                  </a:moveTo>
                  <a:lnTo>
                    <a:pt x="1121664" y="806195"/>
                  </a:lnTo>
                  <a:lnTo>
                    <a:pt x="1121664" y="0"/>
                  </a:lnTo>
                  <a:lnTo>
                    <a:pt x="0" y="0"/>
                  </a:lnTo>
                  <a:lnTo>
                    <a:pt x="0" y="806195"/>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147" name="object 119"/>
            <p:cNvSpPr/>
            <p:nvPr/>
          </p:nvSpPr>
          <p:spPr>
            <a:xfrm>
              <a:off x="1662657" y="4258910"/>
              <a:ext cx="848433" cy="222388"/>
            </a:xfrm>
            <a:custGeom>
              <a:avLst/>
              <a:gdLst/>
              <a:ahLst/>
              <a:cxnLst/>
              <a:rect l="l" t="t" r="r" b="b"/>
              <a:pathLst>
                <a:path w="1156970" h="247014">
                  <a:moveTo>
                    <a:pt x="0" y="246887"/>
                  </a:moveTo>
                  <a:lnTo>
                    <a:pt x="1156716" y="246887"/>
                  </a:lnTo>
                  <a:lnTo>
                    <a:pt x="1156716" y="0"/>
                  </a:lnTo>
                  <a:lnTo>
                    <a:pt x="0" y="0"/>
                  </a:lnTo>
                  <a:lnTo>
                    <a:pt x="0" y="246887"/>
                  </a:lnTo>
                  <a:close/>
                </a:path>
              </a:pathLst>
            </a:custGeom>
            <a:solidFill>
              <a:srgbClr val="0091DA"/>
            </a:solidFill>
          </p:spPr>
          <p:txBody>
            <a:bodyPr wrap="square" lIns="0" tIns="0" rIns="0" bIns="0" rtlCol="0"/>
            <a:lstStyle/>
            <a:p>
              <a:pPr algn="ctr"/>
              <a:r>
                <a:rPr lang="zh-CN" altLang="en-US" sz="1000" dirty="0">
                  <a:solidFill>
                    <a:schemeClr val="bg1"/>
                  </a:solidFill>
                  <a:latin typeface="微软雅黑" panose="020B0503020204020204" pitchFamily="34" charset="-122"/>
                  <a:ea typeface="微软雅黑" panose="020B0503020204020204" pitchFamily="34" charset="-122"/>
                </a:rPr>
                <a:t>客户资本构成</a:t>
              </a:r>
              <a:endParaRPr sz="1000" dirty="0">
                <a:solidFill>
                  <a:schemeClr val="bg1"/>
                </a:solidFill>
                <a:latin typeface="微软雅黑" panose="020B0503020204020204" pitchFamily="34" charset="-122"/>
                <a:ea typeface="微软雅黑" panose="020B0503020204020204" pitchFamily="34" charset="-122"/>
              </a:endParaRPr>
            </a:p>
          </p:txBody>
        </p:sp>
        <p:sp>
          <p:nvSpPr>
            <p:cNvPr id="148" name="object 120"/>
            <p:cNvSpPr/>
            <p:nvPr/>
          </p:nvSpPr>
          <p:spPr>
            <a:xfrm>
              <a:off x="1662657" y="4258911"/>
              <a:ext cx="848433" cy="953202"/>
            </a:xfrm>
            <a:custGeom>
              <a:avLst/>
              <a:gdLst/>
              <a:ahLst/>
              <a:cxnLst/>
              <a:rect l="l" t="t" r="r" b="b"/>
              <a:pathLst>
                <a:path w="1156970" h="1605279">
                  <a:moveTo>
                    <a:pt x="0" y="1604771"/>
                  </a:moveTo>
                  <a:lnTo>
                    <a:pt x="1156716" y="1604771"/>
                  </a:lnTo>
                  <a:lnTo>
                    <a:pt x="1156716" y="0"/>
                  </a:lnTo>
                  <a:lnTo>
                    <a:pt x="0" y="0"/>
                  </a:lnTo>
                  <a:lnTo>
                    <a:pt x="0" y="1604771"/>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150" name="object 122"/>
            <p:cNvSpPr txBox="1"/>
            <p:nvPr/>
          </p:nvSpPr>
          <p:spPr>
            <a:xfrm>
              <a:off x="1726173" y="4310748"/>
              <a:ext cx="626779" cy="132855"/>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endParaRPr sz="900" dirty="0">
                <a:latin typeface="微软雅黑" panose="020B0503020204020204" pitchFamily="34" charset="-122"/>
                <a:ea typeface="微软雅黑" panose="020B0503020204020204" pitchFamily="34" charset="-122"/>
                <a:cs typeface="微软雅黑"/>
              </a:endParaRPr>
            </a:p>
          </p:txBody>
        </p:sp>
        <p:sp>
          <p:nvSpPr>
            <p:cNvPr id="157" name="object 45"/>
            <p:cNvSpPr/>
            <p:nvPr/>
          </p:nvSpPr>
          <p:spPr>
            <a:xfrm>
              <a:off x="3553682" y="5276891"/>
              <a:ext cx="822821" cy="224104"/>
            </a:xfrm>
            <a:custGeom>
              <a:avLst/>
              <a:gdLst/>
              <a:ahLst/>
              <a:cxnLst/>
              <a:rect l="l" t="t" r="r" b="b"/>
              <a:pathLst>
                <a:path w="1122045" h="248920">
                  <a:moveTo>
                    <a:pt x="0" y="248412"/>
                  </a:moveTo>
                  <a:lnTo>
                    <a:pt x="1121664" y="248412"/>
                  </a:lnTo>
                  <a:lnTo>
                    <a:pt x="1121664" y="0"/>
                  </a:lnTo>
                  <a:lnTo>
                    <a:pt x="0" y="0"/>
                  </a:lnTo>
                  <a:lnTo>
                    <a:pt x="0" y="248412"/>
                  </a:lnTo>
                  <a:close/>
                </a:path>
              </a:pathLst>
            </a:custGeom>
            <a:solidFill>
              <a:srgbClr val="0091DA"/>
            </a:solidFill>
          </p:spPr>
          <p:txBody>
            <a:bodyPr wrap="square" lIns="0" tIns="0" rIns="0" bIns="0" rtlCol="0"/>
            <a:lstStyle/>
            <a:p>
              <a:r>
                <a:rPr lang="zh-CN" altLang="en-US" sz="1000" dirty="0">
                  <a:solidFill>
                    <a:schemeClr val="bg1"/>
                  </a:solidFill>
                  <a:latin typeface="微软雅黑" panose="020B0503020204020204" pitchFamily="34" charset="-122"/>
                  <a:ea typeface="微软雅黑" panose="020B0503020204020204" pitchFamily="34" charset="-122"/>
                </a:rPr>
                <a:t>营销管理信息</a:t>
              </a:r>
              <a:endParaRPr sz="1000" dirty="0">
                <a:solidFill>
                  <a:schemeClr val="bg1"/>
                </a:solidFill>
                <a:latin typeface="微软雅黑" panose="020B0503020204020204" pitchFamily="34" charset="-122"/>
                <a:ea typeface="微软雅黑" panose="020B0503020204020204" pitchFamily="34" charset="-122"/>
              </a:endParaRPr>
            </a:p>
          </p:txBody>
        </p:sp>
        <p:sp>
          <p:nvSpPr>
            <p:cNvPr id="158" name="object 47"/>
            <p:cNvSpPr/>
            <p:nvPr/>
          </p:nvSpPr>
          <p:spPr>
            <a:xfrm>
              <a:off x="3553682" y="5276891"/>
              <a:ext cx="822821" cy="817841"/>
            </a:xfrm>
            <a:custGeom>
              <a:avLst/>
              <a:gdLst/>
              <a:ahLst/>
              <a:cxnLst/>
              <a:rect l="l" t="t" r="r" b="b"/>
              <a:pathLst>
                <a:path w="1122045" h="797560">
                  <a:moveTo>
                    <a:pt x="0" y="797052"/>
                  </a:moveTo>
                  <a:lnTo>
                    <a:pt x="1121664" y="797052"/>
                  </a:lnTo>
                  <a:lnTo>
                    <a:pt x="1121664" y="0"/>
                  </a:lnTo>
                  <a:lnTo>
                    <a:pt x="0" y="0"/>
                  </a:lnTo>
                  <a:lnTo>
                    <a:pt x="0" y="797052"/>
                  </a:lnTo>
                  <a:close/>
                </a:path>
              </a:pathLst>
            </a:custGeom>
            <a:ln w="9144">
              <a:solidFill>
                <a:srgbClr val="A6A6A6"/>
              </a:solidFill>
            </a:ln>
          </p:spPr>
          <p:txBody>
            <a:bodyPr wrap="square" lIns="0" tIns="0" rIns="0" bIns="0" rtlCol="0"/>
            <a:lstStyle/>
            <a:p>
              <a:endParaRPr sz="1600">
                <a:latin typeface="微软雅黑" panose="020B0503020204020204" pitchFamily="34" charset="-122"/>
                <a:ea typeface="微软雅黑" panose="020B0503020204020204" pitchFamily="34" charset="-122"/>
              </a:endParaRPr>
            </a:p>
          </p:txBody>
        </p:sp>
        <p:sp>
          <p:nvSpPr>
            <p:cNvPr id="160" name="object 86"/>
            <p:cNvSpPr txBox="1"/>
            <p:nvPr/>
          </p:nvSpPr>
          <p:spPr>
            <a:xfrm>
              <a:off x="1686963" y="1802948"/>
              <a:ext cx="828586" cy="1195702"/>
            </a:xfrm>
            <a:prstGeom prst="rect">
              <a:avLst/>
            </a:prstGeom>
          </p:spPr>
          <p:txBody>
            <a:bodyPr vert="horz" wrap="square" lIns="0" tIns="0" rIns="0" bIns="0" rtlCol="0">
              <a:spAutoFit/>
            </a:bodyPr>
            <a:lstStyle/>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客户号</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客户全称</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组织机构代码</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成立日期</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注册资本</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经营范围</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经营业务</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银行资质等级</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en-US" altLang="zh-CN" sz="900" spc="20" dirty="0">
                  <a:latin typeface="微软雅黑" panose="020B0503020204020204" pitchFamily="34" charset="-122"/>
                  <a:ea typeface="微软雅黑" panose="020B0503020204020204" pitchFamily="34" charset="-122"/>
                  <a:cs typeface="微软雅黑"/>
                </a:rPr>
                <a:t>…</a:t>
              </a:r>
            </a:p>
          </p:txBody>
        </p:sp>
        <p:sp>
          <p:nvSpPr>
            <p:cNvPr id="161" name="object 86"/>
            <p:cNvSpPr txBox="1"/>
            <p:nvPr/>
          </p:nvSpPr>
          <p:spPr>
            <a:xfrm>
              <a:off x="2628578" y="1804670"/>
              <a:ext cx="804426" cy="929990"/>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授信方式</a:t>
              </a:r>
              <a:endParaRPr sz="90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授信批复号</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授信额度</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已用额度</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可用额度</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可用敞口</a:t>
              </a:r>
              <a:endParaRPr lang="en-US" altLang="zh-CN" sz="900" spc="20" dirty="0">
                <a:latin typeface="微软雅黑" panose="020B0503020204020204" pitchFamily="34" charset="-122"/>
                <a:ea typeface="微软雅黑" panose="020B0503020204020204" pitchFamily="34" charset="-122"/>
                <a:cs typeface="微软雅黑"/>
              </a:endParaRPr>
            </a:p>
            <a:p>
              <a:pPr marL="12700">
                <a:lnSpc>
                  <a:spcPct val="100000"/>
                </a:lnSpc>
                <a:spcBef>
                  <a:spcPts val="35"/>
                </a:spcBef>
                <a:tabLst>
                  <a:tab pos="101600" algn="l"/>
                </a:tabLst>
              </a:pPr>
              <a:endParaRPr sz="900" dirty="0">
                <a:latin typeface="微软雅黑" panose="020B0503020204020204" pitchFamily="34" charset="-122"/>
                <a:ea typeface="微软雅黑" panose="020B0503020204020204" pitchFamily="34" charset="-122"/>
                <a:cs typeface="微软雅黑"/>
              </a:endParaRPr>
            </a:p>
          </p:txBody>
        </p:sp>
        <p:sp>
          <p:nvSpPr>
            <p:cNvPr id="164" name="object 86"/>
            <p:cNvSpPr txBox="1"/>
            <p:nvPr/>
          </p:nvSpPr>
          <p:spPr>
            <a:xfrm>
              <a:off x="3559288" y="1811826"/>
              <a:ext cx="804426" cy="664279"/>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主营业务利润</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现金流信息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应收账款</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应付账款</a:t>
              </a:r>
              <a:endParaRPr lang="en-US" altLang="zh-CN" sz="90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en-US" altLang="zh-CN" sz="900" spc="20" dirty="0">
                  <a:latin typeface="微软雅黑" panose="020B0503020204020204" pitchFamily="34" charset="-122"/>
                  <a:ea typeface="微软雅黑" panose="020B0503020204020204" pitchFamily="34" charset="-122"/>
                  <a:cs typeface="微软雅黑"/>
                </a:rPr>
                <a:t>…</a:t>
              </a:r>
            </a:p>
          </p:txBody>
        </p:sp>
        <p:sp>
          <p:nvSpPr>
            <p:cNvPr id="165" name="object 86"/>
            <p:cNvSpPr txBox="1"/>
            <p:nvPr/>
          </p:nvSpPr>
          <p:spPr>
            <a:xfrm>
              <a:off x="3561132" y="2807283"/>
              <a:ext cx="804426" cy="797135"/>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对公贷款类产品</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对公存款类产品</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对公中间业务</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en-US" sz="900" spc="20" dirty="0">
                  <a:latin typeface="微软雅黑" panose="020B0503020204020204" pitchFamily="34" charset="-122"/>
                  <a:ea typeface="微软雅黑" panose="020B0503020204020204" pitchFamily="34" charset="-122"/>
                  <a:cs typeface="微软雅黑"/>
                </a:rPr>
                <a:t>…</a:t>
              </a:r>
              <a:endParaRPr sz="900" dirty="0">
                <a:latin typeface="微软雅黑" panose="020B0503020204020204" pitchFamily="34" charset="-122"/>
                <a:ea typeface="微软雅黑" panose="020B0503020204020204" pitchFamily="34" charset="-122"/>
                <a:cs typeface="微软雅黑"/>
              </a:endParaRPr>
            </a:p>
          </p:txBody>
        </p:sp>
        <p:sp>
          <p:nvSpPr>
            <p:cNvPr id="166" name="object 86"/>
            <p:cNvSpPr txBox="1"/>
            <p:nvPr/>
          </p:nvSpPr>
          <p:spPr>
            <a:xfrm>
              <a:off x="749979" y="3909953"/>
              <a:ext cx="828586" cy="929990"/>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关联关系</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关联企业名称</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关联客户号</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投资人关系</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dirty="0">
                  <a:latin typeface="微软雅黑" panose="020B0503020204020204" pitchFamily="34" charset="-122"/>
                  <a:ea typeface="微软雅黑" panose="020B0503020204020204" pitchFamily="34" charset="-122"/>
                  <a:cs typeface="微软雅黑"/>
                </a:rPr>
                <a:t>担保关系</a:t>
              </a:r>
              <a:endParaRPr lang="en-US" altLang="zh-CN" sz="90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en-US" altLang="zh-CN" sz="900" dirty="0">
                  <a:latin typeface="微软雅黑" panose="020B0503020204020204" pitchFamily="34" charset="-122"/>
                  <a:ea typeface="微软雅黑" panose="020B0503020204020204" pitchFamily="34" charset="-122"/>
                  <a:cs typeface="微软雅黑"/>
                </a:rPr>
                <a:t>…</a:t>
              </a:r>
            </a:p>
            <a:p>
              <a:pPr marL="100965" indent="-88265">
                <a:lnSpc>
                  <a:spcPct val="100000"/>
                </a:lnSpc>
                <a:spcBef>
                  <a:spcPts val="35"/>
                </a:spcBef>
                <a:buFont typeface="Arial"/>
                <a:buChar char="•"/>
                <a:tabLst>
                  <a:tab pos="101600" algn="l"/>
                </a:tabLst>
              </a:pPr>
              <a:endParaRPr lang="en-US" altLang="zh-CN" sz="900" spc="20" dirty="0">
                <a:latin typeface="微软雅黑" panose="020B0503020204020204" pitchFamily="34" charset="-122"/>
                <a:ea typeface="微软雅黑" panose="020B0503020204020204" pitchFamily="34" charset="-122"/>
                <a:cs typeface="微软雅黑"/>
              </a:endParaRPr>
            </a:p>
          </p:txBody>
        </p:sp>
        <p:sp>
          <p:nvSpPr>
            <p:cNvPr id="167" name="object 86"/>
            <p:cNvSpPr txBox="1"/>
            <p:nvPr/>
          </p:nvSpPr>
          <p:spPr>
            <a:xfrm>
              <a:off x="1675135" y="4484669"/>
              <a:ext cx="828586" cy="664279"/>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股东类型、名称</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dirty="0">
                  <a:latin typeface="微软雅黑" panose="020B0503020204020204" pitchFamily="34" charset="-122"/>
                  <a:ea typeface="微软雅黑" panose="020B0503020204020204" pitchFamily="34" charset="-122"/>
                  <a:cs typeface="微软雅黑"/>
                </a:rPr>
                <a:t>出资方式</a:t>
              </a:r>
              <a:endParaRPr sz="90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出资金额</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spcBef>
                  <a:spcPts val="35"/>
                </a:spcBef>
                <a:buFont typeface="Arial"/>
                <a:buChar char="•"/>
                <a:tabLst>
                  <a:tab pos="101600" algn="l"/>
                </a:tabLst>
              </a:pPr>
              <a:r>
                <a:rPr lang="en-US" altLang="zh-CN" sz="900" spc="20" dirty="0">
                  <a:latin typeface="微软雅黑" panose="020B0503020204020204" pitchFamily="34" charset="-122"/>
                  <a:ea typeface="微软雅黑" panose="020B0503020204020204" pitchFamily="34" charset="-122"/>
                  <a:cs typeface="微软雅黑"/>
                </a:rPr>
                <a:t>…</a:t>
              </a:r>
            </a:p>
          </p:txBody>
        </p:sp>
        <p:sp>
          <p:nvSpPr>
            <p:cNvPr id="168" name="object 86"/>
            <p:cNvSpPr txBox="1"/>
            <p:nvPr/>
          </p:nvSpPr>
          <p:spPr>
            <a:xfrm>
              <a:off x="1665428" y="5524051"/>
              <a:ext cx="828586" cy="531423"/>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交易方基本信息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交易详细信息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en-US" altLang="zh-CN" sz="900" spc="20" dirty="0">
                  <a:latin typeface="微软雅黑" panose="020B0503020204020204" pitchFamily="34" charset="-122"/>
                  <a:ea typeface="微软雅黑" panose="020B0503020204020204" pitchFamily="34" charset="-122"/>
                  <a:cs typeface="微软雅黑"/>
                </a:rPr>
                <a:t>…</a:t>
              </a:r>
            </a:p>
          </p:txBody>
        </p:sp>
        <p:sp>
          <p:nvSpPr>
            <p:cNvPr id="169" name="object 86"/>
            <p:cNvSpPr txBox="1"/>
            <p:nvPr/>
          </p:nvSpPr>
          <p:spPr>
            <a:xfrm>
              <a:off x="2619422" y="4816013"/>
              <a:ext cx="833697" cy="929990"/>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被投资企业名称</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组织机构代码</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投资方式</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投资金额</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持股比例</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en-US" altLang="zh-CN" sz="900" spc="20" dirty="0">
                  <a:latin typeface="微软雅黑" panose="020B0503020204020204" pitchFamily="34" charset="-122"/>
                  <a:ea typeface="微软雅黑" panose="020B0503020204020204" pitchFamily="34" charset="-122"/>
                  <a:cs typeface="微软雅黑"/>
                </a:rPr>
                <a:t>…</a:t>
              </a:r>
            </a:p>
          </p:txBody>
        </p:sp>
        <p:sp>
          <p:nvSpPr>
            <p:cNvPr id="170" name="object 86"/>
            <p:cNvSpPr txBox="1"/>
            <p:nvPr/>
          </p:nvSpPr>
          <p:spPr>
            <a:xfrm>
              <a:off x="3556077" y="4435289"/>
              <a:ext cx="804426" cy="664279"/>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存款账务详细信息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贷款账务详细信息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en-US" sz="900" spc="20" dirty="0">
                  <a:latin typeface="微软雅黑" panose="020B0503020204020204" pitchFamily="34" charset="-122"/>
                  <a:ea typeface="微软雅黑" panose="020B0503020204020204" pitchFamily="34" charset="-122"/>
                  <a:cs typeface="微软雅黑"/>
                </a:rPr>
                <a:t>…</a:t>
              </a:r>
              <a:endParaRPr sz="900" dirty="0">
                <a:latin typeface="微软雅黑" panose="020B0503020204020204" pitchFamily="34" charset="-122"/>
                <a:ea typeface="微软雅黑" panose="020B0503020204020204" pitchFamily="34" charset="-122"/>
                <a:cs typeface="微软雅黑"/>
              </a:endParaRPr>
            </a:p>
          </p:txBody>
        </p:sp>
        <p:sp>
          <p:nvSpPr>
            <p:cNvPr id="171" name="object 86"/>
            <p:cNvSpPr txBox="1"/>
            <p:nvPr/>
          </p:nvSpPr>
          <p:spPr>
            <a:xfrm>
              <a:off x="4481441" y="2855094"/>
              <a:ext cx="804426" cy="797135"/>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事件名称</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事件内容</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发生时间</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备注</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登记人信息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en-US" altLang="zh-CN" sz="900" spc="20" dirty="0">
                  <a:latin typeface="微软雅黑" panose="020B0503020204020204" pitchFamily="34" charset="-122"/>
                  <a:ea typeface="微软雅黑" panose="020B0503020204020204" pitchFamily="34" charset="-122"/>
                  <a:cs typeface="微软雅黑"/>
                </a:rPr>
                <a:t>…</a:t>
              </a:r>
            </a:p>
          </p:txBody>
        </p:sp>
        <p:sp>
          <p:nvSpPr>
            <p:cNvPr id="172" name="object 86"/>
            <p:cNvSpPr txBox="1"/>
            <p:nvPr/>
          </p:nvSpPr>
          <p:spPr>
            <a:xfrm>
              <a:off x="4492442" y="3989351"/>
              <a:ext cx="804426" cy="797135"/>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客户信息概况</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客户财务信息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联系人信息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客户关联信息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营销管理信息</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en-US" sz="900" spc="20" dirty="0">
                  <a:latin typeface="微软雅黑" panose="020B0503020204020204" pitchFamily="34" charset="-122"/>
                  <a:ea typeface="微软雅黑" panose="020B0503020204020204" pitchFamily="34" charset="-122"/>
                  <a:cs typeface="微软雅黑"/>
                </a:rPr>
                <a:t>…</a:t>
              </a:r>
              <a:endParaRPr sz="900" dirty="0">
                <a:latin typeface="微软雅黑" panose="020B0503020204020204" pitchFamily="34" charset="-122"/>
                <a:ea typeface="微软雅黑" panose="020B0503020204020204" pitchFamily="34" charset="-122"/>
                <a:cs typeface="微软雅黑"/>
              </a:endParaRPr>
            </a:p>
          </p:txBody>
        </p:sp>
        <p:sp>
          <p:nvSpPr>
            <p:cNvPr id="173" name="object 86"/>
            <p:cNvSpPr txBox="1"/>
            <p:nvPr/>
          </p:nvSpPr>
          <p:spPr>
            <a:xfrm>
              <a:off x="3553981" y="5506379"/>
              <a:ext cx="828586" cy="531423"/>
            </a:xfrm>
            <a:prstGeom prst="rect">
              <a:avLst/>
            </a:prstGeom>
          </p:spPr>
          <p:txBody>
            <a:bodyPr vert="horz" wrap="square" lIns="0" tIns="0" rIns="0" bIns="0" rtlCol="0">
              <a:spAutoFit/>
            </a:bodyPr>
            <a:lstStyle/>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营销计划</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营销活动</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zh-CN" altLang="en-US" sz="900" spc="20" dirty="0">
                  <a:latin typeface="微软雅黑" panose="020B0503020204020204" pitchFamily="34" charset="-122"/>
                  <a:ea typeface="微软雅黑" panose="020B0503020204020204" pitchFamily="34" charset="-122"/>
                  <a:cs typeface="微软雅黑"/>
                </a:rPr>
                <a:t>商机</a:t>
              </a:r>
              <a:endParaRPr lang="en-US" altLang="zh-CN" sz="900" spc="20" dirty="0">
                <a:latin typeface="微软雅黑" panose="020B0503020204020204" pitchFamily="34" charset="-122"/>
                <a:ea typeface="微软雅黑" panose="020B0503020204020204" pitchFamily="34" charset="-122"/>
                <a:cs typeface="微软雅黑"/>
              </a:endParaRPr>
            </a:p>
            <a:p>
              <a:pPr marL="100965" indent="-88265">
                <a:lnSpc>
                  <a:spcPct val="100000"/>
                </a:lnSpc>
                <a:buFont typeface="Arial"/>
                <a:buChar char="•"/>
                <a:tabLst>
                  <a:tab pos="101600" algn="l"/>
                </a:tabLst>
              </a:pPr>
              <a:r>
                <a:rPr lang="en-US" altLang="zh-CN" sz="900" spc="20" dirty="0">
                  <a:latin typeface="微软雅黑" panose="020B0503020204020204" pitchFamily="34" charset="-122"/>
                  <a:ea typeface="微软雅黑" panose="020B0503020204020204" pitchFamily="34" charset="-122"/>
                  <a:cs typeface="微软雅黑"/>
                </a:rPr>
                <a:t>……</a:t>
              </a:r>
            </a:p>
          </p:txBody>
        </p:sp>
        <p:grpSp>
          <p:nvGrpSpPr>
            <p:cNvPr id="117" name="Group 33"/>
            <p:cNvGrpSpPr/>
            <p:nvPr/>
          </p:nvGrpSpPr>
          <p:grpSpPr>
            <a:xfrm>
              <a:off x="2617267" y="3009986"/>
              <a:ext cx="626904" cy="695609"/>
              <a:chOff x="1435100" y="1541463"/>
              <a:chExt cx="382588" cy="368300"/>
            </a:xfrm>
            <a:solidFill>
              <a:schemeClr val="tx2"/>
            </a:solidFill>
          </p:grpSpPr>
          <p:sp>
            <p:nvSpPr>
              <p:cNvPr id="118"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0"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3"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4"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5"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6"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7"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spTree>
    <p:extLst>
      <p:ext uri="{BB962C8B-B14F-4D97-AF65-F5344CB8AC3E}">
        <p14:creationId xmlns:p14="http://schemas.microsoft.com/office/powerpoint/2010/main" val="2187227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80557" y="1168463"/>
            <a:ext cx="3342853" cy="1602928"/>
          </a:xfrm>
          <a:prstGeom prst="rect">
            <a:avLst/>
          </a:prstGeom>
        </p:spPr>
      </p:pic>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精准客户管理场景集</a:t>
            </a:r>
          </a:p>
        </p:txBody>
      </p:sp>
      <p:sp>
        <p:nvSpPr>
          <p:cNvPr id="15" name="Oval 14"/>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A</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16" name="Oval 15"/>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445646" y="1177925"/>
            <a:ext cx="7114056" cy="5078094"/>
            <a:chOff x="3817620" y="1177925"/>
            <a:chExt cx="7742082" cy="5078094"/>
          </a:xfrm>
        </p:grpSpPr>
        <p:sp>
          <p:nvSpPr>
            <p:cNvPr id="5" name="Rectangle 18"/>
            <p:cNvSpPr>
              <a:spLocks noChangeArrowheads="1"/>
            </p:cNvSpPr>
            <p:nvPr/>
          </p:nvSpPr>
          <p:spPr bwMode="auto">
            <a:xfrm>
              <a:off x="3823556" y="1177925"/>
              <a:ext cx="7736146" cy="352995"/>
            </a:xfrm>
            <a:prstGeom prst="rect">
              <a:avLst/>
            </a:prstGeom>
            <a:solidFill>
              <a:srgbClr val="0070C0"/>
            </a:solidFill>
            <a:ln>
              <a:noFill/>
            </a:ln>
            <a:effectLst/>
          </p:spPr>
          <p:txBody>
            <a:bodyPr wrap="square" lIns="36000" tIns="0" rIns="0" bIns="0" anchor="ctr">
              <a:noAutofit/>
            </a:bodyPr>
            <a:lstStyle>
              <a:lvl1pPr indent="177800" algn="l">
                <a:defRPr>
                  <a:solidFill>
                    <a:schemeClr val="tx1"/>
                  </a:solidFill>
                  <a:latin typeface="Arial" panose="020B0604020202020204" pitchFamily="34" charset="0"/>
                  <a:cs typeface="Arial" panose="020B0604020202020204" pitchFamily="34" charset="0"/>
                </a:defRPr>
              </a:lvl1pPr>
              <a:lvl2pPr algn="l">
                <a:defRPr>
                  <a:solidFill>
                    <a:schemeClr val="tx1"/>
                  </a:solidFill>
                  <a:latin typeface="Arial" panose="020B0604020202020204" pitchFamily="34" charset="0"/>
                  <a:cs typeface="Arial" panose="020B0604020202020204" pitchFamily="34" charset="0"/>
                </a:defRPr>
              </a:lvl2pPr>
              <a:lvl3pPr algn="l">
                <a:defRPr>
                  <a:solidFill>
                    <a:schemeClr val="tx1"/>
                  </a:solidFill>
                  <a:latin typeface="Arial" panose="020B0604020202020204" pitchFamily="34" charset="0"/>
                  <a:cs typeface="Arial" panose="020B0604020202020204" pitchFamily="34" charset="0"/>
                </a:defRPr>
              </a:lvl3pPr>
              <a:lvl4pPr algn="l">
                <a:defRPr>
                  <a:solidFill>
                    <a:schemeClr val="tx1"/>
                  </a:solidFill>
                  <a:latin typeface="Arial" panose="020B0604020202020204" pitchFamily="34" charset="0"/>
                  <a:cs typeface="Arial" panose="020B0604020202020204" pitchFamily="34" charset="0"/>
                </a:defRPr>
              </a:lvl4pPr>
              <a:lvl5pPr algn="l">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0" algn="ctr" eaLnBrk="0" fontAlgn="base" hangingPunct="0">
                <a:spcBef>
                  <a:spcPct val="0"/>
                </a:spcBef>
                <a:spcAft>
                  <a:spcPct val="0"/>
                </a:spcAft>
              </a:pPr>
              <a:r>
                <a:rPr lang="zh-CN" altLang="en-US" sz="11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客户精细化、行业延伸化、价值差异化</a:t>
              </a:r>
            </a:p>
          </p:txBody>
        </p:sp>
        <p:sp>
          <p:nvSpPr>
            <p:cNvPr id="6" name="Rounded Rectangle 5"/>
            <p:cNvSpPr/>
            <p:nvPr/>
          </p:nvSpPr>
          <p:spPr>
            <a:xfrm>
              <a:off x="3817620" y="1627213"/>
              <a:ext cx="1251803" cy="787092"/>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客户行业分群</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7" name="Rounded Rectangle 6"/>
            <p:cNvSpPr/>
            <p:nvPr/>
          </p:nvSpPr>
          <p:spPr>
            <a:xfrm>
              <a:off x="5117488" y="1627213"/>
              <a:ext cx="1251803" cy="787092"/>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客户视图</a:t>
              </a:r>
            </a:p>
          </p:txBody>
        </p:sp>
        <p:sp>
          <p:nvSpPr>
            <p:cNvPr id="8" name="Rounded Rectangle 7"/>
            <p:cNvSpPr/>
            <p:nvPr/>
          </p:nvSpPr>
          <p:spPr>
            <a:xfrm>
              <a:off x="6417357" y="1627214"/>
              <a:ext cx="1251803" cy="787092"/>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客户关系管理</a:t>
              </a:r>
            </a:p>
          </p:txBody>
        </p:sp>
        <p:sp>
          <p:nvSpPr>
            <p:cNvPr id="9" name="Rounded Rectangle 8"/>
            <p:cNvSpPr/>
            <p:nvPr/>
          </p:nvSpPr>
          <p:spPr>
            <a:xfrm>
              <a:off x="7717225" y="1627213"/>
              <a:ext cx="1251803" cy="787092"/>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客户合规风控</a:t>
              </a:r>
            </a:p>
          </p:txBody>
        </p:sp>
        <p:sp>
          <p:nvSpPr>
            <p:cNvPr id="11" name="Rounded Rectangle 10"/>
            <p:cNvSpPr/>
            <p:nvPr/>
          </p:nvSpPr>
          <p:spPr>
            <a:xfrm>
              <a:off x="9019092" y="1627771"/>
              <a:ext cx="1251803" cy="787092"/>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客户生命周期管理</a:t>
              </a:r>
            </a:p>
          </p:txBody>
        </p:sp>
        <p:sp>
          <p:nvSpPr>
            <p:cNvPr id="12" name="Rounded Rectangle 11"/>
            <p:cNvSpPr/>
            <p:nvPr/>
          </p:nvSpPr>
          <p:spPr>
            <a:xfrm>
              <a:off x="10307899" y="1628034"/>
              <a:ext cx="1251803" cy="787092"/>
            </a:xfrm>
            <a:prstGeom prst="roundRect">
              <a:avLst>
                <a:gd name="adj" fmla="val 49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54000" rIns="0" bIns="54000" numCol="1" spcCol="0" rtlCol="0" fromWordArt="0" anchor="ctr" anchorCtr="0" forceAA="0" compatLnSpc="1">
              <a:prstTxWarp prst="textNoShape">
                <a:avLst/>
              </a:prstTxWarp>
              <a:no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客户价值管理</a:t>
              </a:r>
            </a:p>
          </p:txBody>
        </p:sp>
        <p:sp>
          <p:nvSpPr>
            <p:cNvPr id="2" name="Rectangle 1"/>
            <p:cNvSpPr/>
            <p:nvPr/>
          </p:nvSpPr>
          <p:spPr>
            <a:xfrm>
              <a:off x="3824536"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客户行业分群</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客户行业标签</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客户行业大数据分析</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同业客户竞争信息</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上下游行业信息</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主要业务机会</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7" name="Rectangle 16"/>
            <p:cNvSpPr/>
            <p:nvPr/>
          </p:nvSpPr>
          <p:spPr>
            <a:xfrm>
              <a:off x="5124403"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en-US" altLang="zh-CN" sz="1100" dirty="0">
                  <a:solidFill>
                    <a:schemeClr val="tx1"/>
                  </a:solidFill>
                  <a:latin typeface="微软雅黑" panose="020B0503020204020204" pitchFamily="34" charset="-122"/>
                  <a:ea typeface="微软雅黑" panose="020B0503020204020204" pitchFamily="34" charset="-122"/>
                </a:rPr>
                <a:t>360</a:t>
              </a:r>
              <a:r>
                <a:rPr lang="zh-CN" altLang="en-US" sz="1100" dirty="0">
                  <a:solidFill>
                    <a:schemeClr val="tx1"/>
                  </a:solidFill>
                  <a:latin typeface="微软雅黑" panose="020B0503020204020204" pitchFamily="34" charset="-122"/>
                  <a:ea typeface="微软雅黑" panose="020B0503020204020204" pitchFamily="34" charset="-122"/>
                </a:rPr>
                <a:t>信息视图</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组织架构</a:t>
              </a:r>
              <a:endParaRPr lang="en-US"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关键决策人员</a:t>
              </a:r>
              <a:endParaRPr lang="en-US"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关系视图</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主要银行关系</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主要关联企业</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业务及贡献度</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生命周期标签</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等级认定</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单一法人客户信息维护</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营销集团客户信息维护</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单一客户与集团客户关联维护</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8" name="Rectangle 17"/>
            <p:cNvSpPr/>
            <p:nvPr/>
          </p:nvSpPr>
          <p:spPr>
            <a:xfrm>
              <a:off x="6424272"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主办客户经理维护</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客户经理团队管理</a:t>
              </a:r>
              <a:endParaRPr lang="en-US"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客户拜访计划</a:t>
              </a:r>
              <a:endParaRPr lang="en-US"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跟进事项</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文档管理</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19" name="Rectangle 18"/>
            <p:cNvSpPr/>
            <p:nvPr/>
          </p:nvSpPr>
          <p:spPr>
            <a:xfrm>
              <a:off x="7731055"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客户授信情况及风险敞口</a:t>
              </a:r>
              <a:endParaRPr lang="en-US"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不良记录</a:t>
              </a:r>
              <a:endParaRPr lang="en-US"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他行信息</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评级信息</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外部事件</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反洗钱基本信息</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风险预警</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客户总体风险视图</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GB" sz="1100" dirty="0" err="1">
                <a:solidFill>
                  <a:schemeClr val="tx1"/>
                </a:solidFill>
                <a:latin typeface="微软雅黑" panose="020B0503020204020204" pitchFamily="34" charset="-122"/>
                <a:ea typeface="微软雅黑" panose="020B0503020204020204" pitchFamily="34" charset="-122"/>
              </a:endParaRPr>
            </a:p>
          </p:txBody>
        </p:sp>
        <p:sp>
          <p:nvSpPr>
            <p:cNvPr id="21" name="Rectangle 20"/>
            <p:cNvSpPr/>
            <p:nvPr/>
          </p:nvSpPr>
          <p:spPr>
            <a:xfrm>
              <a:off x="9026005"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机会客户维护</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目标客户筛选</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指引目标客户维护</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潜在客户升级和合并</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客户流失预警指标</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潜在客户流失分析</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客户跟进计划</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状态更新</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22" name="Rectangle 21"/>
            <p:cNvSpPr/>
            <p:nvPr/>
          </p:nvSpPr>
          <p:spPr>
            <a:xfrm>
              <a:off x="10307899" y="2510596"/>
              <a:ext cx="1244889" cy="3745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0" bIns="54000" rtlCol="0" anchor="t"/>
            <a:lstStyle/>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低价值客户提升</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r>
                <a:rPr lang="zh-CN" altLang="en-US" sz="1100" dirty="0">
                  <a:solidFill>
                    <a:schemeClr val="tx1"/>
                  </a:solidFill>
                  <a:latin typeface="微软雅黑" panose="020B0503020204020204" pitchFamily="34" charset="-122"/>
                  <a:ea typeface="微软雅黑" panose="020B0503020204020204" pitchFamily="34" charset="-122"/>
                </a:rPr>
                <a:t>价值波动客户管理</a:t>
              </a:r>
              <a:endParaRPr lang="en-US" altLang="zh-CN" sz="1100" dirty="0">
                <a:solidFill>
                  <a:schemeClr val="tx1"/>
                </a:solidFill>
                <a:latin typeface="微软雅黑" panose="020B0503020204020204" pitchFamily="34" charset="-122"/>
                <a:ea typeface="微软雅黑" panose="020B0503020204020204" pitchFamily="34" charset="-122"/>
              </a:endParaRPr>
            </a:p>
            <a:p>
              <a:pPr marL="92075" indent="-92075">
                <a:buFont typeface="Wingdings" panose="05000000000000000000" pitchFamily="2" charset="2"/>
                <a:buChar char="§"/>
              </a:pPr>
              <a:endParaRPr lang="en-US" altLang="zh-CN" sz="1100" dirty="0">
                <a:solidFill>
                  <a:schemeClr val="tx1"/>
                </a:solidFill>
                <a:latin typeface="微软雅黑" panose="020B0503020204020204" pitchFamily="34" charset="-122"/>
                <a:ea typeface="微软雅黑" panose="020B0503020204020204" pitchFamily="34" charset="-122"/>
              </a:endParaRPr>
            </a:p>
          </p:txBody>
        </p:sp>
      </p:grpSp>
      <p:sp>
        <p:nvSpPr>
          <p:cNvPr id="27" name="Rectangle 23"/>
          <p:cNvSpPr/>
          <p:nvPr/>
        </p:nvSpPr>
        <p:spPr>
          <a:xfrm>
            <a:off x="3880395" y="1177925"/>
            <a:ext cx="519876" cy="5160513"/>
          </a:xfrm>
          <a:custGeom>
            <a:avLst/>
            <a:gdLst>
              <a:gd name="connsiteX0" fmla="*/ 0 w 3505200"/>
              <a:gd name="connsiteY0" fmla="*/ 0 h 914400"/>
              <a:gd name="connsiteX1" fmla="*/ 3505200 w 3505200"/>
              <a:gd name="connsiteY1" fmla="*/ 0 h 914400"/>
              <a:gd name="connsiteX2" fmla="*/ 3505200 w 3505200"/>
              <a:gd name="connsiteY2" fmla="*/ 914400 h 914400"/>
              <a:gd name="connsiteX3" fmla="*/ 0 w 3505200"/>
              <a:gd name="connsiteY3" fmla="*/ 914400 h 914400"/>
              <a:gd name="connsiteX4" fmla="*/ 0 w 3505200"/>
              <a:gd name="connsiteY4" fmla="*/ 0 h 914400"/>
              <a:gd name="connsiteX0" fmla="*/ 0 w 3505200"/>
              <a:gd name="connsiteY0" fmla="*/ 435428 h 1349828"/>
              <a:gd name="connsiteX1" fmla="*/ 1807028 w 3505200"/>
              <a:gd name="connsiteY1" fmla="*/ 0 h 1349828"/>
              <a:gd name="connsiteX2" fmla="*/ 3505200 w 3505200"/>
              <a:gd name="connsiteY2" fmla="*/ 1349828 h 1349828"/>
              <a:gd name="connsiteX3" fmla="*/ 0 w 3505200"/>
              <a:gd name="connsiteY3" fmla="*/ 1349828 h 1349828"/>
              <a:gd name="connsiteX4" fmla="*/ 0 w 3505200"/>
              <a:gd name="connsiteY4" fmla="*/ 435428 h 1349828"/>
              <a:gd name="connsiteX0" fmla="*/ 0 w 1821542"/>
              <a:gd name="connsiteY0" fmla="*/ 435428 h 3381828"/>
              <a:gd name="connsiteX1" fmla="*/ 1807028 w 1821542"/>
              <a:gd name="connsiteY1" fmla="*/ 0 h 3381828"/>
              <a:gd name="connsiteX2" fmla="*/ 1821542 w 1821542"/>
              <a:gd name="connsiteY2" fmla="*/ 3381828 h 3381828"/>
              <a:gd name="connsiteX3" fmla="*/ 0 w 1821542"/>
              <a:gd name="connsiteY3" fmla="*/ 1349828 h 3381828"/>
              <a:gd name="connsiteX4" fmla="*/ 0 w 1821542"/>
              <a:gd name="connsiteY4" fmla="*/ 435428 h 3381828"/>
              <a:gd name="connsiteX0" fmla="*/ 0 w 1807028"/>
              <a:gd name="connsiteY0" fmla="*/ 435428 h 3381828"/>
              <a:gd name="connsiteX1" fmla="*/ 1807028 w 1807028"/>
              <a:gd name="connsiteY1" fmla="*/ 0 h 3381828"/>
              <a:gd name="connsiteX2" fmla="*/ 1807028 w 1807028"/>
              <a:gd name="connsiteY2" fmla="*/ 3381828 h 3381828"/>
              <a:gd name="connsiteX3" fmla="*/ 0 w 1807028"/>
              <a:gd name="connsiteY3" fmla="*/ 1349828 h 3381828"/>
              <a:gd name="connsiteX4" fmla="*/ 0 w 1807028"/>
              <a:gd name="connsiteY4" fmla="*/ 435428 h 3381828"/>
              <a:gd name="connsiteX0" fmla="*/ 0 w 1807028"/>
              <a:gd name="connsiteY0" fmla="*/ 435428 h 3381828"/>
              <a:gd name="connsiteX1" fmla="*/ 1807028 w 1807028"/>
              <a:gd name="connsiteY1" fmla="*/ 0 h 3381828"/>
              <a:gd name="connsiteX2" fmla="*/ 1763485 w 1807028"/>
              <a:gd name="connsiteY2" fmla="*/ 3381828 h 3381828"/>
              <a:gd name="connsiteX3" fmla="*/ 0 w 1807028"/>
              <a:gd name="connsiteY3" fmla="*/ 1349828 h 3381828"/>
              <a:gd name="connsiteX4" fmla="*/ 0 w 1807028"/>
              <a:gd name="connsiteY4" fmla="*/ 435428 h 3381828"/>
              <a:gd name="connsiteX0" fmla="*/ 0 w 1807028"/>
              <a:gd name="connsiteY0" fmla="*/ 435428 h 3367314"/>
              <a:gd name="connsiteX1" fmla="*/ 1807028 w 1807028"/>
              <a:gd name="connsiteY1" fmla="*/ 0 h 3367314"/>
              <a:gd name="connsiteX2" fmla="*/ 1763485 w 1807028"/>
              <a:gd name="connsiteY2" fmla="*/ 3367314 h 3367314"/>
              <a:gd name="connsiteX3" fmla="*/ 0 w 1807028"/>
              <a:gd name="connsiteY3" fmla="*/ 1349828 h 3367314"/>
              <a:gd name="connsiteX4" fmla="*/ 0 w 1807028"/>
              <a:gd name="connsiteY4" fmla="*/ 435428 h 3367314"/>
              <a:gd name="connsiteX0" fmla="*/ 0 w 1807028"/>
              <a:gd name="connsiteY0" fmla="*/ 435428 h 3381405"/>
              <a:gd name="connsiteX1" fmla="*/ 1807028 w 1807028"/>
              <a:gd name="connsiteY1" fmla="*/ 0 h 3381405"/>
              <a:gd name="connsiteX2" fmla="*/ 1793415 w 1807028"/>
              <a:gd name="connsiteY2" fmla="*/ 3381405 h 3381405"/>
              <a:gd name="connsiteX3" fmla="*/ 0 w 1807028"/>
              <a:gd name="connsiteY3" fmla="*/ 1349828 h 3381405"/>
              <a:gd name="connsiteX4" fmla="*/ 0 w 1807028"/>
              <a:gd name="connsiteY4" fmla="*/ 435428 h 3381405"/>
              <a:gd name="connsiteX0" fmla="*/ 0 w 1816606"/>
              <a:gd name="connsiteY0" fmla="*/ 435428 h 3381405"/>
              <a:gd name="connsiteX1" fmla="*/ 1807028 w 1816606"/>
              <a:gd name="connsiteY1" fmla="*/ 0 h 3381405"/>
              <a:gd name="connsiteX2" fmla="*/ 1815863 w 1816606"/>
              <a:gd name="connsiteY2" fmla="*/ 3381405 h 3381405"/>
              <a:gd name="connsiteX3" fmla="*/ 0 w 1816606"/>
              <a:gd name="connsiteY3" fmla="*/ 1349828 h 3381405"/>
              <a:gd name="connsiteX4" fmla="*/ 0 w 1816606"/>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0 w 1807028"/>
              <a:gd name="connsiteY3" fmla="*/ 1349828 h 3381405"/>
              <a:gd name="connsiteX4" fmla="*/ 0 w 1807028"/>
              <a:gd name="connsiteY4" fmla="*/ 435428 h 3381405"/>
              <a:gd name="connsiteX0" fmla="*/ 9337 w 1816365"/>
              <a:gd name="connsiteY0" fmla="*/ 435428 h 3381405"/>
              <a:gd name="connsiteX1" fmla="*/ 1816365 w 1816365"/>
              <a:gd name="connsiteY1" fmla="*/ 0 h 3381405"/>
              <a:gd name="connsiteX2" fmla="*/ 1811762 w 1816365"/>
              <a:gd name="connsiteY2" fmla="*/ 3381405 h 3381405"/>
              <a:gd name="connsiteX3" fmla="*/ 0 w 1816365"/>
              <a:gd name="connsiteY3" fmla="*/ 814597 h 3381405"/>
              <a:gd name="connsiteX4" fmla="*/ 9337 w 1816365"/>
              <a:gd name="connsiteY4" fmla="*/ 435428 h 3381405"/>
              <a:gd name="connsiteX0" fmla="*/ 0 w 1807028"/>
              <a:gd name="connsiteY0" fmla="*/ 435428 h 3381405"/>
              <a:gd name="connsiteX1" fmla="*/ 1807028 w 1807028"/>
              <a:gd name="connsiteY1" fmla="*/ 0 h 3381405"/>
              <a:gd name="connsiteX2" fmla="*/ 1802425 w 1807028"/>
              <a:gd name="connsiteY2" fmla="*/ 3381405 h 3381405"/>
              <a:gd name="connsiteX3" fmla="*/ 3113 w 1807028"/>
              <a:gd name="connsiteY3" fmla="*/ 814597 h 3381405"/>
              <a:gd name="connsiteX4" fmla="*/ 0 w 1807028"/>
              <a:gd name="connsiteY4" fmla="*/ 435428 h 3381405"/>
              <a:gd name="connsiteX0" fmla="*/ 0 w 1822973"/>
              <a:gd name="connsiteY0" fmla="*/ 69904 h 3015881"/>
              <a:gd name="connsiteX1" fmla="*/ 1822973 w 1822973"/>
              <a:gd name="connsiteY1" fmla="*/ 0 h 3015881"/>
              <a:gd name="connsiteX2" fmla="*/ 1802425 w 1822973"/>
              <a:gd name="connsiteY2" fmla="*/ 3015881 h 3015881"/>
              <a:gd name="connsiteX3" fmla="*/ 3113 w 1822973"/>
              <a:gd name="connsiteY3" fmla="*/ 449073 h 3015881"/>
              <a:gd name="connsiteX4" fmla="*/ 0 w 1822973"/>
              <a:gd name="connsiteY4" fmla="*/ 69904 h 3015881"/>
              <a:gd name="connsiteX0" fmla="*/ 0 w 1822973"/>
              <a:gd name="connsiteY0" fmla="*/ 17687 h 2963664"/>
              <a:gd name="connsiteX1" fmla="*/ 1822973 w 1822973"/>
              <a:gd name="connsiteY1" fmla="*/ 0 h 2963664"/>
              <a:gd name="connsiteX2" fmla="*/ 1802425 w 1822973"/>
              <a:gd name="connsiteY2" fmla="*/ 2963664 h 2963664"/>
              <a:gd name="connsiteX3" fmla="*/ 3113 w 1822973"/>
              <a:gd name="connsiteY3" fmla="*/ 396856 h 2963664"/>
              <a:gd name="connsiteX4" fmla="*/ 0 w 1822973"/>
              <a:gd name="connsiteY4" fmla="*/ 17687 h 2963664"/>
              <a:gd name="connsiteX0" fmla="*/ 318591 w 1819863"/>
              <a:gd name="connsiteY0" fmla="*/ 362049 h 2963664"/>
              <a:gd name="connsiteX1" fmla="*/ 1819863 w 1819863"/>
              <a:gd name="connsiteY1" fmla="*/ 0 h 2963664"/>
              <a:gd name="connsiteX2" fmla="*/ 1799315 w 1819863"/>
              <a:gd name="connsiteY2" fmla="*/ 2963664 h 2963664"/>
              <a:gd name="connsiteX3" fmla="*/ 3 w 1819863"/>
              <a:gd name="connsiteY3" fmla="*/ 396856 h 2963664"/>
              <a:gd name="connsiteX4" fmla="*/ 318591 w 1819863"/>
              <a:gd name="connsiteY4" fmla="*/ 362049 h 2963664"/>
              <a:gd name="connsiteX0" fmla="*/ 9820 w 1511092"/>
              <a:gd name="connsiteY0" fmla="*/ 362049 h 2963664"/>
              <a:gd name="connsiteX1" fmla="*/ 1511092 w 1511092"/>
              <a:gd name="connsiteY1" fmla="*/ 0 h 2963664"/>
              <a:gd name="connsiteX2" fmla="*/ 1490544 w 1511092"/>
              <a:gd name="connsiteY2" fmla="*/ 2963664 h 2963664"/>
              <a:gd name="connsiteX3" fmla="*/ 65 w 1511092"/>
              <a:gd name="connsiteY3" fmla="*/ 798611 h 2963664"/>
              <a:gd name="connsiteX4" fmla="*/ 9820 w 1511092"/>
              <a:gd name="connsiteY4" fmla="*/ 362049 h 2963664"/>
              <a:gd name="connsiteX0" fmla="*/ 0 w 1501272"/>
              <a:gd name="connsiteY0" fmla="*/ 362049 h 2963664"/>
              <a:gd name="connsiteX1" fmla="*/ 1501272 w 1501272"/>
              <a:gd name="connsiteY1" fmla="*/ 0 h 2963664"/>
              <a:gd name="connsiteX2" fmla="*/ 1480724 w 1501272"/>
              <a:gd name="connsiteY2" fmla="*/ 2963664 h 2963664"/>
              <a:gd name="connsiteX3" fmla="*/ 3113 w 1501272"/>
              <a:gd name="connsiteY3" fmla="*/ 729739 h 2963664"/>
              <a:gd name="connsiteX4" fmla="*/ 0 w 1501272"/>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729739 h 2963664"/>
              <a:gd name="connsiteX4" fmla="*/ 0 w 1507363"/>
              <a:gd name="connsiteY4" fmla="*/ 362049 h 2963664"/>
              <a:gd name="connsiteX0" fmla="*/ 0 w 1507363"/>
              <a:gd name="connsiteY0" fmla="*/ 362049 h 2963664"/>
              <a:gd name="connsiteX1" fmla="*/ 1501272 w 1507363"/>
              <a:gd name="connsiteY1" fmla="*/ 0 h 2963664"/>
              <a:gd name="connsiteX2" fmla="*/ 1506460 w 1507363"/>
              <a:gd name="connsiteY2" fmla="*/ 2963664 h 2963664"/>
              <a:gd name="connsiteX3" fmla="*/ 3113 w 1507363"/>
              <a:gd name="connsiteY3" fmla="*/ 620002 h 2963664"/>
              <a:gd name="connsiteX4" fmla="*/ 0 w 1507363"/>
              <a:gd name="connsiteY4" fmla="*/ 362049 h 2963664"/>
              <a:gd name="connsiteX0" fmla="*/ 9820 w 1504315"/>
              <a:gd name="connsiteY0" fmla="*/ 332120 h 2963664"/>
              <a:gd name="connsiteX1" fmla="*/ 1498224 w 1504315"/>
              <a:gd name="connsiteY1" fmla="*/ 0 h 2963664"/>
              <a:gd name="connsiteX2" fmla="*/ 1503412 w 1504315"/>
              <a:gd name="connsiteY2" fmla="*/ 2963664 h 2963664"/>
              <a:gd name="connsiteX3" fmla="*/ 65 w 1504315"/>
              <a:gd name="connsiteY3" fmla="*/ 620002 h 2963664"/>
              <a:gd name="connsiteX4" fmla="*/ 9820 w 1504315"/>
              <a:gd name="connsiteY4" fmla="*/ 332120 h 2963664"/>
              <a:gd name="connsiteX0" fmla="*/ 107757 w 1504257"/>
              <a:gd name="connsiteY0" fmla="*/ 53344 h 2963664"/>
              <a:gd name="connsiteX1" fmla="*/ 1498166 w 1504257"/>
              <a:gd name="connsiteY1" fmla="*/ 0 h 2963664"/>
              <a:gd name="connsiteX2" fmla="*/ 1503354 w 1504257"/>
              <a:gd name="connsiteY2" fmla="*/ 2963664 h 2963664"/>
              <a:gd name="connsiteX3" fmla="*/ 7 w 1504257"/>
              <a:gd name="connsiteY3" fmla="*/ 620002 h 2963664"/>
              <a:gd name="connsiteX4" fmla="*/ 107757 w 1504257"/>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8 w 1438939"/>
              <a:gd name="connsiteY3" fmla="*/ 360675 h 2963664"/>
              <a:gd name="connsiteX4" fmla="*/ 42439 w 1438939"/>
              <a:gd name="connsiteY4" fmla="*/ 53344 h 2963664"/>
              <a:gd name="connsiteX0" fmla="*/ 42439 w 1438939"/>
              <a:gd name="connsiteY0" fmla="*/ 53344 h 2963664"/>
              <a:gd name="connsiteX1" fmla="*/ 1432848 w 1438939"/>
              <a:gd name="connsiteY1" fmla="*/ 0 h 2963664"/>
              <a:gd name="connsiteX2" fmla="*/ 1438036 w 1438939"/>
              <a:gd name="connsiteY2" fmla="*/ 2963664 h 2963664"/>
              <a:gd name="connsiteX3" fmla="*/ 17 w 1438939"/>
              <a:gd name="connsiteY3" fmla="*/ 198596 h 2963664"/>
              <a:gd name="connsiteX4" fmla="*/ 42439 w 1438939"/>
              <a:gd name="connsiteY4" fmla="*/ 53344 h 2963664"/>
              <a:gd name="connsiteX0" fmla="*/ 0 w 1559824"/>
              <a:gd name="connsiteY0" fmla="*/ 85760 h 2963664"/>
              <a:gd name="connsiteX1" fmla="*/ 1553733 w 1559824"/>
              <a:gd name="connsiteY1" fmla="*/ 0 h 2963664"/>
              <a:gd name="connsiteX2" fmla="*/ 1558921 w 1559824"/>
              <a:gd name="connsiteY2" fmla="*/ 2963664 h 2963664"/>
              <a:gd name="connsiteX3" fmla="*/ 120902 w 1559824"/>
              <a:gd name="connsiteY3" fmla="*/ 198596 h 2963664"/>
              <a:gd name="connsiteX4" fmla="*/ 0 w 1559824"/>
              <a:gd name="connsiteY4" fmla="*/ 85760 h 2963664"/>
              <a:gd name="connsiteX0" fmla="*/ 0 w 1461829"/>
              <a:gd name="connsiteY0" fmla="*/ 46861 h 2963664"/>
              <a:gd name="connsiteX1" fmla="*/ 1455738 w 1461829"/>
              <a:gd name="connsiteY1" fmla="*/ 0 h 2963664"/>
              <a:gd name="connsiteX2" fmla="*/ 1460926 w 1461829"/>
              <a:gd name="connsiteY2" fmla="*/ 2963664 h 2963664"/>
              <a:gd name="connsiteX3" fmla="*/ 22907 w 1461829"/>
              <a:gd name="connsiteY3" fmla="*/ 198596 h 2963664"/>
              <a:gd name="connsiteX4" fmla="*/ 0 w 1461829"/>
              <a:gd name="connsiteY4" fmla="*/ 46861 h 2963664"/>
              <a:gd name="connsiteX0" fmla="*/ 42439 w 1504268"/>
              <a:gd name="connsiteY0" fmla="*/ 46861 h 2963664"/>
              <a:gd name="connsiteX1" fmla="*/ 1498177 w 1504268"/>
              <a:gd name="connsiteY1" fmla="*/ 0 h 2963664"/>
              <a:gd name="connsiteX2" fmla="*/ 1503365 w 1504268"/>
              <a:gd name="connsiteY2" fmla="*/ 2963664 h 2963664"/>
              <a:gd name="connsiteX3" fmla="*/ 17 w 1504268"/>
              <a:gd name="connsiteY3" fmla="*/ 231012 h 2963664"/>
              <a:gd name="connsiteX4" fmla="*/ 42439 w 1504268"/>
              <a:gd name="connsiteY4" fmla="*/ 46861 h 296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268" h="2963664">
                <a:moveTo>
                  <a:pt x="42439" y="46861"/>
                </a:moveTo>
                <a:cubicBezTo>
                  <a:pt x="538574" y="-63846"/>
                  <a:pt x="1002042" y="110707"/>
                  <a:pt x="1498177" y="0"/>
                </a:cubicBezTo>
                <a:cubicBezTo>
                  <a:pt x="1493639" y="1127135"/>
                  <a:pt x="1507903" y="1836529"/>
                  <a:pt x="1503365" y="2963664"/>
                </a:cubicBezTo>
                <a:lnTo>
                  <a:pt x="17" y="231012"/>
                </a:lnTo>
                <a:cubicBezTo>
                  <a:pt x="-1021" y="104622"/>
                  <a:pt x="43477" y="173251"/>
                  <a:pt x="42439" y="46861"/>
                </a:cubicBez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28" name="Title 1"/>
          <p:cNvSpPr txBox="1">
            <a:spLocks/>
          </p:cNvSpPr>
          <p:nvPr/>
        </p:nvSpPr>
        <p:spPr>
          <a:xfrm>
            <a:off x="667904" y="3771418"/>
            <a:ext cx="3130237" cy="93811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5400" kern="1200">
                <a:solidFill>
                  <a:schemeClr val="tx2"/>
                </a:solidFill>
                <a:latin typeface="Microsoft YaHei" panose="020B0503020204020204" pitchFamily="34" charset="-122"/>
                <a:ea typeface="+mj-ea"/>
                <a:cs typeface="+mj-cs"/>
              </a:defRPr>
            </a:lvl1p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精准客户管理场景</a:t>
            </a:r>
            <a:r>
              <a:rPr lang="en-US" altLang="zh-CN"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6000" b="1" dirty="0">
                <a:solidFill>
                  <a:schemeClr val="tx1"/>
                </a:solidFill>
                <a:latin typeface="+mj-lt"/>
                <a:ea typeface="微软雅黑" panose="020B0503020204020204" pitchFamily="34" charset="-122"/>
                <a:cs typeface="Arial Unicode MS" panose="020B0604020202020204" pitchFamily="34" charset="-122"/>
              </a:rPr>
              <a:t> 41</a:t>
            </a:r>
            <a:endParaRPr lang="zh-CN" altLang="en-US" sz="6000" b="1" dirty="0">
              <a:solidFill>
                <a:schemeClr val="tx1"/>
              </a:solidFill>
              <a:latin typeface="+mj-lt"/>
              <a:ea typeface="微软雅黑" panose="020B0503020204020204" pitchFamily="34" charset="-122"/>
              <a:cs typeface="Arial Unicode MS" panose="020B0604020202020204" pitchFamily="34" charset="-122"/>
            </a:endParaRPr>
          </a:p>
        </p:txBody>
      </p:sp>
      <p:sp>
        <p:nvSpPr>
          <p:cNvPr id="10" name="Rectangle 9"/>
          <p:cNvSpPr/>
          <p:nvPr/>
        </p:nvSpPr>
        <p:spPr>
          <a:xfrm>
            <a:off x="597737" y="1347061"/>
            <a:ext cx="3336036" cy="1600445"/>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dirty="0" err="1">
              <a:solidFill>
                <a:schemeClr val="bg1"/>
              </a:solidFill>
            </a:endParaRPr>
          </a:p>
        </p:txBody>
      </p:sp>
      <p:sp>
        <p:nvSpPr>
          <p:cNvPr id="26" name="Rectangle 25"/>
          <p:cNvSpPr/>
          <p:nvPr/>
        </p:nvSpPr>
        <p:spPr>
          <a:xfrm>
            <a:off x="590920" y="1302321"/>
            <a:ext cx="3332491" cy="310824"/>
          </a:xfrm>
          <a:prstGeom prst="rect">
            <a:avLst/>
          </a:prstGeom>
          <a:no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2344702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7376" y="458203"/>
            <a:ext cx="10893424" cy="534145"/>
          </a:xfrm>
        </p:spPr>
        <p:txBody>
          <a:bodyPr/>
          <a:lstStyle/>
          <a:p>
            <a:r>
              <a:rPr lang="zh-CN" altLang="en-US" sz="18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精准客户管理场景举例：客户价值管理（负价值客户提升）</a:t>
            </a:r>
          </a:p>
        </p:txBody>
      </p:sp>
      <p:sp>
        <p:nvSpPr>
          <p:cNvPr id="3" name="Oval 2"/>
          <p:cNvSpPr/>
          <p:nvPr/>
        </p:nvSpPr>
        <p:spPr>
          <a:xfrm>
            <a:off x="203065" y="442913"/>
            <a:ext cx="324000" cy="324000"/>
          </a:xfrm>
          <a:prstGeom prst="ellips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chemeClr val="bg1"/>
                </a:solidFill>
                <a:latin typeface="微软雅黑" panose="020B0503020204020204" pitchFamily="34" charset="-122"/>
                <a:ea typeface="微软雅黑" panose="020B0503020204020204" pitchFamily="34" charset="-122"/>
              </a:rPr>
              <a:t>A</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20" name="Oval 19"/>
          <p:cNvSpPr/>
          <p:nvPr/>
        </p:nvSpPr>
        <p:spPr>
          <a:xfrm>
            <a:off x="587375" y="91781"/>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en-GB" dirty="0" err="1">
              <a:solidFill>
                <a:schemeClr val="bg1"/>
              </a:solidFill>
              <a:latin typeface="微软雅黑" panose="020B0503020204020204" pitchFamily="34" charset="-122"/>
              <a:ea typeface="微软雅黑" panose="020B0503020204020204" pitchFamily="34" charset="-122"/>
            </a:endParaRPr>
          </a:p>
        </p:txBody>
      </p:sp>
      <p:sp>
        <p:nvSpPr>
          <p:cNvPr id="21" name="Rectangle 20"/>
          <p:cNvSpPr/>
          <p:nvPr/>
        </p:nvSpPr>
        <p:spPr>
          <a:xfrm>
            <a:off x="597808" y="1177925"/>
            <a:ext cx="10970305" cy="460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2" name="Rectangle 21"/>
          <p:cNvSpPr/>
          <p:nvPr/>
        </p:nvSpPr>
        <p:spPr>
          <a:xfrm>
            <a:off x="597809" y="1658746"/>
            <a:ext cx="7174592"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3" name="Rectangle 22"/>
          <p:cNvSpPr/>
          <p:nvPr/>
        </p:nvSpPr>
        <p:spPr>
          <a:xfrm>
            <a:off x="7794688" y="1658746"/>
            <a:ext cx="3773426" cy="46150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4" name="object 28"/>
          <p:cNvSpPr txBox="1"/>
          <p:nvPr/>
        </p:nvSpPr>
        <p:spPr>
          <a:xfrm>
            <a:off x="8498331" y="4800762"/>
            <a:ext cx="1124671"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模型需求</a:t>
            </a:r>
            <a:endParaRPr sz="1200" dirty="0">
              <a:latin typeface="微软雅黑" panose="020B0503020204020204" pitchFamily="34" charset="-122"/>
              <a:ea typeface="微软雅黑" panose="020B0503020204020204" pitchFamily="34" charset="-122"/>
              <a:cs typeface="Calibri"/>
            </a:endParaRPr>
          </a:p>
        </p:txBody>
      </p:sp>
      <p:sp>
        <p:nvSpPr>
          <p:cNvPr id="25" name="object 20"/>
          <p:cNvSpPr txBox="1"/>
          <p:nvPr/>
        </p:nvSpPr>
        <p:spPr>
          <a:xfrm>
            <a:off x="1138478" y="1846446"/>
            <a:ext cx="716513"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业务流程</a:t>
            </a:r>
            <a:endParaRPr sz="1200" dirty="0">
              <a:latin typeface="微软雅黑" panose="020B0503020204020204" pitchFamily="34" charset="-122"/>
              <a:ea typeface="微软雅黑" panose="020B0503020204020204" pitchFamily="34" charset="-122"/>
              <a:cs typeface="Calibri"/>
            </a:endParaRPr>
          </a:p>
        </p:txBody>
      </p:sp>
      <p:sp>
        <p:nvSpPr>
          <p:cNvPr id="26" name="object 28"/>
          <p:cNvSpPr txBox="1"/>
          <p:nvPr/>
        </p:nvSpPr>
        <p:spPr>
          <a:xfrm>
            <a:off x="8468374" y="2544878"/>
            <a:ext cx="1124671"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环节信息需求</a:t>
            </a:r>
            <a:endParaRPr sz="1200" dirty="0">
              <a:latin typeface="微软雅黑" panose="020B0503020204020204" pitchFamily="34" charset="-122"/>
              <a:ea typeface="微软雅黑" panose="020B0503020204020204" pitchFamily="34" charset="-122"/>
              <a:cs typeface="Calibri"/>
            </a:endParaRPr>
          </a:p>
        </p:txBody>
      </p:sp>
      <p:sp>
        <p:nvSpPr>
          <p:cNvPr id="27" name="object 15"/>
          <p:cNvSpPr txBox="1"/>
          <p:nvPr/>
        </p:nvSpPr>
        <p:spPr>
          <a:xfrm>
            <a:off x="1138478" y="1330178"/>
            <a:ext cx="986324" cy="184666"/>
          </a:xfrm>
          <a:prstGeom prst="rect">
            <a:avLst/>
          </a:prstGeom>
        </p:spPr>
        <p:txBody>
          <a:bodyPr vert="horz" wrap="square" lIns="0" tIns="0" rIns="0" bIns="0" rtlCol="0">
            <a:spAutoFit/>
          </a:bodyPr>
          <a:lstStyle/>
          <a:p>
            <a:pPr marL="15239"/>
            <a:r>
              <a:rPr lang="zh-CN" altLang="en-US" sz="1200" b="1" dirty="0">
                <a:latin typeface="微软雅黑" panose="020B0503020204020204" pitchFamily="34" charset="-122"/>
                <a:ea typeface="微软雅黑" panose="020B0503020204020204" pitchFamily="34" charset="-122"/>
                <a:cs typeface="Calibri"/>
              </a:rPr>
              <a:t>场景 </a:t>
            </a:r>
            <a:endParaRPr sz="1200" b="1" dirty="0">
              <a:latin typeface="微软雅黑" panose="020B0503020204020204" pitchFamily="34" charset="-122"/>
              <a:ea typeface="微软雅黑" panose="020B0503020204020204" pitchFamily="34" charset="-122"/>
              <a:cs typeface="Calibri"/>
            </a:endParaRPr>
          </a:p>
        </p:txBody>
      </p:sp>
      <p:sp>
        <p:nvSpPr>
          <p:cNvPr id="28" name="Oval 27"/>
          <p:cNvSpPr/>
          <p:nvPr/>
        </p:nvSpPr>
        <p:spPr>
          <a:xfrm>
            <a:off x="706954" y="1225449"/>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9" name="Oval 28"/>
          <p:cNvSpPr/>
          <p:nvPr/>
        </p:nvSpPr>
        <p:spPr>
          <a:xfrm>
            <a:off x="710352" y="1763046"/>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30" name="Oval 29"/>
          <p:cNvSpPr/>
          <p:nvPr/>
        </p:nvSpPr>
        <p:spPr>
          <a:xfrm>
            <a:off x="8033447" y="2427755"/>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2.3</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31" name="Oval 30"/>
          <p:cNvSpPr/>
          <p:nvPr/>
        </p:nvSpPr>
        <p:spPr>
          <a:xfrm>
            <a:off x="8063404" y="4698329"/>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2.4</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32" name="Oval 31"/>
          <p:cNvSpPr/>
          <p:nvPr/>
        </p:nvSpPr>
        <p:spPr>
          <a:xfrm>
            <a:off x="10105360" y="244344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2.5</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8248814" y="5108257"/>
            <a:ext cx="1856545" cy="506450"/>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客户价值分层模型</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客户潜在产品推荐模型</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10171347" y="2868433"/>
            <a:ext cx="1600200" cy="709752"/>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负价值客户清单</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产品查询</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产品基础测试</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36" name="Rectangle 35"/>
          <p:cNvSpPr/>
          <p:nvPr/>
        </p:nvSpPr>
        <p:spPr>
          <a:xfrm>
            <a:off x="1487706" y="1282929"/>
            <a:ext cx="2539478"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cs typeface="Arial Unicode MS" panose="020B0604020202020204" pitchFamily="34" charset="-122"/>
              </a:rPr>
              <a:t>客户价值管理 （负价值客户提升）</a:t>
            </a:r>
            <a:endParaRPr lang="en-GB" sz="1200" dirty="0">
              <a:latin typeface="微软雅黑" panose="020B0503020204020204" pitchFamily="34" charset="-122"/>
              <a:ea typeface="微软雅黑" panose="020B0503020204020204" pitchFamily="34" charset="-122"/>
            </a:endParaRPr>
          </a:p>
        </p:txBody>
      </p:sp>
      <p:sp>
        <p:nvSpPr>
          <p:cNvPr id="37" name="Sun 36"/>
          <p:cNvSpPr/>
          <p:nvPr/>
        </p:nvSpPr>
        <p:spPr>
          <a:xfrm>
            <a:off x="7976132" y="5448623"/>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38" name="Sun 37"/>
          <p:cNvSpPr/>
          <p:nvPr/>
        </p:nvSpPr>
        <p:spPr>
          <a:xfrm>
            <a:off x="7976131" y="5061495"/>
            <a:ext cx="297523" cy="327456"/>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39" name="Oval 38"/>
          <p:cNvSpPr/>
          <p:nvPr/>
        </p:nvSpPr>
        <p:spPr>
          <a:xfrm>
            <a:off x="10105360" y="4698580"/>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2.6</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10136355" y="5125848"/>
            <a:ext cx="1600200" cy="234436"/>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000">
                <a:solidFill>
                  <a:schemeClr val="tx2"/>
                </a:solidFill>
              </a:defRPr>
            </a:lvl1pPr>
          </a:lstStyle>
          <a:p>
            <a:r>
              <a:rPr lang="zh-CN" altLang="en-US" sz="1200" dirty="0">
                <a:solidFill>
                  <a:schemeClr val="tx1"/>
                </a:solidFill>
                <a:latin typeface="微软雅黑" panose="020B0503020204020204" pitchFamily="34" charset="-122"/>
                <a:ea typeface="微软雅黑" panose="020B0503020204020204" pitchFamily="34" charset="-122"/>
              </a:rPr>
              <a:t>产品毛利分析数据</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客户分层规则</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41" name="Oval 40"/>
          <p:cNvSpPr/>
          <p:nvPr/>
        </p:nvSpPr>
        <p:spPr>
          <a:xfrm>
            <a:off x="8056992" y="3003435"/>
            <a:ext cx="208707" cy="2035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8286686" y="2932525"/>
            <a:ext cx="1912343" cy="1262681"/>
          </a:xfrm>
          <a:prstGeom prst="rect">
            <a:avLst/>
          </a:prstGeom>
          <a:noFill/>
        </p:spPr>
        <p:txBody>
          <a:bodyPr wrap="square" lIns="54610" tIns="54610" rIns="54610" bIns="54610" rtlCol="0">
            <a:noAutofit/>
          </a:bodyPr>
          <a:lstStyle>
            <a:defPPr>
              <a:defRPr lang="en-US"/>
            </a:defPPr>
            <a:lvl1pPr marL="92075" indent="-92075">
              <a:buFont typeface="Wingdings" panose="05000000000000000000" pitchFamily="2" charset="2"/>
              <a:buChar char="§"/>
              <a:defRPr sz="1200">
                <a:latin typeface="微软雅黑" panose="020B0503020204020204" pitchFamily="34" charset="-122"/>
                <a:ea typeface="微软雅黑" panose="020B0503020204020204" pitchFamily="34" charset="-122"/>
              </a:defRPr>
            </a:lvl1pPr>
          </a:lstStyle>
          <a:p>
            <a:r>
              <a:rPr lang="zh-CN" altLang="en-US" dirty="0"/>
              <a:t>负价值客户清单</a:t>
            </a:r>
            <a:endParaRPr lang="en-US" altLang="zh-CN" dirty="0"/>
          </a:p>
          <a:p>
            <a:r>
              <a:rPr lang="zh-CN" altLang="en-US" dirty="0"/>
              <a:t>客户历史产品信息</a:t>
            </a:r>
            <a:endParaRPr lang="en-US" altLang="zh-CN" dirty="0"/>
          </a:p>
          <a:p>
            <a:r>
              <a:rPr lang="zh-CN" altLang="en-US" dirty="0"/>
              <a:t>客户财务数据</a:t>
            </a:r>
            <a:endParaRPr lang="en-US" altLang="zh-CN" dirty="0"/>
          </a:p>
          <a:p>
            <a:r>
              <a:rPr lang="zh-CN" altLang="en-US" dirty="0"/>
              <a:t>客户行业信息</a:t>
            </a:r>
            <a:endParaRPr lang="en-US" altLang="zh-CN" dirty="0"/>
          </a:p>
          <a:p>
            <a:r>
              <a:rPr lang="zh-CN" altLang="en-US" dirty="0"/>
              <a:t>同行业客户使用产品信息</a:t>
            </a:r>
            <a:endParaRPr lang="en-US" altLang="zh-CN" dirty="0"/>
          </a:p>
          <a:p>
            <a:r>
              <a:rPr lang="zh-CN" altLang="en-US" dirty="0"/>
              <a:t>拟推荐产品信息</a:t>
            </a:r>
            <a:endParaRPr lang="en-US" altLang="zh-CN" dirty="0"/>
          </a:p>
        </p:txBody>
      </p:sp>
      <p:cxnSp>
        <p:nvCxnSpPr>
          <p:cNvPr id="43" name="Straight Connector 42"/>
          <p:cNvCxnSpPr/>
          <p:nvPr/>
        </p:nvCxnSpPr>
        <p:spPr>
          <a:xfrm>
            <a:off x="2305548" y="2018360"/>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p:nvPr/>
        </p:nvCxnSpPr>
        <p:spPr>
          <a:xfrm>
            <a:off x="3635592" y="2021327"/>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5" name="Straight Connector 44"/>
          <p:cNvCxnSpPr/>
          <p:nvPr/>
        </p:nvCxnSpPr>
        <p:spPr>
          <a:xfrm>
            <a:off x="4965636" y="2018360"/>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cxnSp>
        <p:nvCxnSpPr>
          <p:cNvPr id="48" name="Elbow Connector 47"/>
          <p:cNvCxnSpPr>
            <a:stCxn id="205" idx="0"/>
            <a:endCxn id="141" idx="0"/>
          </p:cNvCxnSpPr>
          <p:nvPr/>
        </p:nvCxnSpPr>
        <p:spPr>
          <a:xfrm rot="16200000" flipH="1" flipV="1">
            <a:off x="3658161" y="2325117"/>
            <a:ext cx="5534" cy="1301017"/>
          </a:xfrm>
          <a:prstGeom prst="bentConnector3">
            <a:avLst>
              <a:gd name="adj1" fmla="val -2986899"/>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41" idx="1"/>
            <a:endCxn id="135" idx="3"/>
          </p:cNvCxnSpPr>
          <p:nvPr/>
        </p:nvCxnSpPr>
        <p:spPr>
          <a:xfrm rot="10800000" flipV="1">
            <a:off x="2129451" y="3153545"/>
            <a:ext cx="354263" cy="926"/>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79" idx="3"/>
            <a:endCxn id="75" idx="1"/>
          </p:cNvCxnSpPr>
          <p:nvPr/>
        </p:nvCxnSpPr>
        <p:spPr>
          <a:xfrm>
            <a:off x="3544787" y="4872852"/>
            <a:ext cx="206549" cy="1432"/>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31" idx="2"/>
            <a:endCxn id="73" idx="0"/>
          </p:cNvCxnSpPr>
          <p:nvPr/>
        </p:nvCxnSpPr>
        <p:spPr>
          <a:xfrm rot="5400000">
            <a:off x="2135278" y="3569844"/>
            <a:ext cx="356668" cy="1406526"/>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73" idx="2"/>
            <a:endCxn id="77" idx="0"/>
          </p:cNvCxnSpPr>
          <p:nvPr/>
        </p:nvCxnSpPr>
        <p:spPr>
          <a:xfrm rot="16200000" flipH="1">
            <a:off x="1542492" y="5371225"/>
            <a:ext cx="137156" cy="1442"/>
          </a:xfrm>
          <a:prstGeom prst="bentConnector3">
            <a:avLst>
              <a:gd name="adj1" fmla="val 50000"/>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Flowchart: Magnetic Disk 58"/>
          <p:cNvSpPr/>
          <p:nvPr/>
        </p:nvSpPr>
        <p:spPr>
          <a:xfrm>
            <a:off x="2439229" y="2192769"/>
            <a:ext cx="1150836" cy="516309"/>
          </a:xfrm>
          <a:prstGeom prst="flowChartMagneticDisk">
            <a:avLst/>
          </a:prstGeom>
          <a:solidFill>
            <a:srgbClr val="00A3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对公营销平台</a:t>
            </a:r>
            <a:endParaRPr lang="en-GB" sz="1100" dirty="0" err="1">
              <a:solidFill>
                <a:schemeClr val="bg1"/>
              </a:solidFill>
              <a:latin typeface="微软雅黑" panose="020B0503020204020204" pitchFamily="34" charset="-122"/>
              <a:ea typeface="微软雅黑" panose="020B0503020204020204" pitchFamily="34" charset="-122"/>
            </a:endParaRPr>
          </a:p>
        </p:txBody>
      </p:sp>
      <p:sp>
        <p:nvSpPr>
          <p:cNvPr id="60" name="Sun 59"/>
          <p:cNvSpPr/>
          <p:nvPr/>
        </p:nvSpPr>
        <p:spPr>
          <a:xfrm>
            <a:off x="3123967" y="4180402"/>
            <a:ext cx="290392" cy="287687"/>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61" name="Sun 60"/>
          <p:cNvSpPr/>
          <p:nvPr/>
        </p:nvSpPr>
        <p:spPr>
          <a:xfrm>
            <a:off x="2655109" y="3337378"/>
            <a:ext cx="321829" cy="321463"/>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1</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62" name="Oval 61"/>
          <p:cNvSpPr/>
          <p:nvPr/>
        </p:nvSpPr>
        <p:spPr>
          <a:xfrm>
            <a:off x="2233125" y="2917003"/>
            <a:ext cx="171979" cy="1855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000" rIns="0" bIns="54000"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1</a:t>
            </a:r>
            <a:endParaRPr lang="en-GB" sz="1000" dirty="0" err="1">
              <a:solidFill>
                <a:schemeClr val="bg1"/>
              </a:solidFill>
              <a:latin typeface="微软雅黑" panose="020B0503020204020204" pitchFamily="34" charset="-122"/>
              <a:ea typeface="微软雅黑" panose="020B0503020204020204" pitchFamily="34" charset="-122"/>
            </a:endParaRPr>
          </a:p>
        </p:txBody>
      </p:sp>
      <p:cxnSp>
        <p:nvCxnSpPr>
          <p:cNvPr id="64" name="Elbow Connector 63"/>
          <p:cNvCxnSpPr>
            <a:stCxn id="73" idx="3"/>
            <a:endCxn id="79" idx="1"/>
          </p:cNvCxnSpPr>
          <p:nvPr/>
        </p:nvCxnSpPr>
        <p:spPr>
          <a:xfrm flipV="1">
            <a:off x="2144659" y="4872852"/>
            <a:ext cx="346717" cy="4553"/>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75" idx="3"/>
            <a:endCxn id="71" idx="1"/>
          </p:cNvCxnSpPr>
          <p:nvPr/>
        </p:nvCxnSpPr>
        <p:spPr>
          <a:xfrm flipV="1">
            <a:off x="4804747" y="4873122"/>
            <a:ext cx="1696383" cy="1162"/>
          </a:xfrm>
          <a:prstGeom prst="bentConnector3">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71" idx="2"/>
            <a:endCxn id="249" idx="3"/>
          </p:cNvCxnSpPr>
          <p:nvPr/>
        </p:nvCxnSpPr>
        <p:spPr>
          <a:xfrm rot="5400000">
            <a:off x="5113528" y="3701580"/>
            <a:ext cx="316803" cy="3511813"/>
          </a:xfrm>
          <a:prstGeom prst="bentConnector2">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998220" y="2082322"/>
            <a:ext cx="1178214" cy="645934"/>
            <a:chOff x="2776605" y="2032834"/>
            <a:chExt cx="1178214" cy="645934"/>
          </a:xfrm>
        </p:grpSpPr>
        <p:sp>
          <p:nvSpPr>
            <p:cNvPr id="46" name="Rounded Rectangle 45"/>
            <p:cNvSpPr/>
            <p:nvPr/>
          </p:nvSpPr>
          <p:spPr>
            <a:xfrm>
              <a:off x="2776605" y="2460496"/>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客户经理团队</a:t>
              </a:r>
              <a:endParaRPr lang="en-GB" sz="1200" b="1" dirty="0" err="1">
                <a:solidFill>
                  <a:schemeClr val="tx1"/>
                </a:solidFill>
                <a:latin typeface="微软雅黑" panose="020B0503020204020204" pitchFamily="34" charset="-122"/>
                <a:ea typeface="微软雅黑" panose="020B0503020204020204" pitchFamily="34" charset="-122"/>
              </a:endParaRPr>
            </a:p>
          </p:txBody>
        </p:sp>
        <p:grpSp>
          <p:nvGrpSpPr>
            <p:cNvPr id="67" name="Group 101"/>
            <p:cNvGrpSpPr/>
            <p:nvPr/>
          </p:nvGrpSpPr>
          <p:grpSpPr>
            <a:xfrm>
              <a:off x="3213706" y="2032834"/>
              <a:ext cx="240209" cy="396265"/>
              <a:chOff x="598440" y="1338263"/>
              <a:chExt cx="763588" cy="1303337"/>
            </a:xfrm>
            <a:solidFill>
              <a:schemeClr val="tx2"/>
            </a:solidFill>
          </p:grpSpPr>
          <p:sp>
            <p:nvSpPr>
              <p:cNvPr id="94" name="Freeform 4"/>
              <p:cNvSpPr>
                <a:spLocks/>
              </p:cNvSpPr>
              <p:nvPr/>
            </p:nvSpPr>
            <p:spPr bwMode="auto">
              <a:xfrm>
                <a:off x="735170" y="1338263"/>
                <a:ext cx="277813" cy="277813"/>
              </a:xfrm>
              <a:custGeom>
                <a:avLst/>
                <a:gdLst/>
                <a:ahLst/>
                <a:cxnLst>
                  <a:cxn ang="0">
                    <a:pos x="120" y="186"/>
                  </a:cxn>
                  <a:cxn ang="0">
                    <a:pos x="187" y="78"/>
                  </a:cxn>
                  <a:cxn ang="0">
                    <a:pos x="79" y="11"/>
                  </a:cxn>
                  <a:cxn ang="0">
                    <a:pos x="11" y="119"/>
                  </a:cxn>
                  <a:cxn ang="0">
                    <a:pos x="120" y="186"/>
                  </a:cxn>
                </a:cxnLst>
                <a:rect l="0" t="0" r="r" b="b"/>
                <a:pathLst>
                  <a:path w="198" h="198">
                    <a:moveTo>
                      <a:pt x="120" y="186"/>
                    </a:moveTo>
                    <a:cubicBezTo>
                      <a:pt x="168" y="175"/>
                      <a:pt x="198" y="127"/>
                      <a:pt x="187" y="78"/>
                    </a:cubicBezTo>
                    <a:cubicBezTo>
                      <a:pt x="175" y="30"/>
                      <a:pt x="127" y="0"/>
                      <a:pt x="79" y="11"/>
                    </a:cubicBezTo>
                    <a:cubicBezTo>
                      <a:pt x="30" y="22"/>
                      <a:pt x="0" y="71"/>
                      <a:pt x="11" y="119"/>
                    </a:cubicBezTo>
                    <a:cubicBezTo>
                      <a:pt x="23" y="168"/>
                      <a:pt x="71" y="198"/>
                      <a:pt x="12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5" name="Freeform 5"/>
              <p:cNvSpPr>
                <a:spLocks noEditPoints="1"/>
              </p:cNvSpPr>
              <p:nvPr/>
            </p:nvSpPr>
            <p:spPr bwMode="auto">
              <a:xfrm>
                <a:off x="598440" y="1647825"/>
                <a:ext cx="763588" cy="993775"/>
              </a:xfrm>
              <a:custGeom>
                <a:avLst/>
                <a:gdLst/>
                <a:ahLst/>
                <a:cxnLst>
                  <a:cxn ang="0">
                    <a:pos x="33" y="353"/>
                  </a:cxn>
                  <a:cxn ang="0">
                    <a:pos x="64" y="296"/>
                  </a:cxn>
                  <a:cxn ang="0">
                    <a:pos x="105" y="228"/>
                  </a:cxn>
                  <a:cxn ang="0">
                    <a:pos x="105" y="660"/>
                  </a:cxn>
                  <a:cxn ang="0">
                    <a:pos x="204" y="660"/>
                  </a:cxn>
                  <a:cxn ang="0">
                    <a:pos x="223" y="335"/>
                  </a:cxn>
                  <a:cxn ang="0">
                    <a:pos x="272" y="709"/>
                  </a:cxn>
                  <a:cxn ang="0">
                    <a:pos x="322" y="617"/>
                  </a:cxn>
                  <a:cxn ang="0">
                    <a:pos x="234" y="590"/>
                  </a:cxn>
                  <a:cxn ang="0">
                    <a:pos x="261" y="373"/>
                  </a:cxn>
                  <a:cxn ang="0">
                    <a:pos x="322" y="228"/>
                  </a:cxn>
                  <a:cxn ang="0">
                    <a:pos x="321" y="106"/>
                  </a:cxn>
                  <a:cxn ang="0">
                    <a:pos x="362" y="296"/>
                  </a:cxn>
                  <a:cxn ang="0">
                    <a:pos x="363" y="331"/>
                  </a:cxn>
                  <a:cxn ang="0">
                    <a:pos x="336" y="380"/>
                  </a:cxn>
                  <a:cxn ang="0">
                    <a:pos x="322" y="382"/>
                  </a:cxn>
                  <a:cxn ang="0">
                    <a:pos x="243" y="400"/>
                  </a:cxn>
                  <a:cxn ang="0">
                    <a:pos x="261" y="608"/>
                  </a:cxn>
                  <a:cxn ang="0">
                    <a:pos x="527" y="608"/>
                  </a:cxn>
                  <a:cxn ang="0">
                    <a:pos x="545" y="400"/>
                  </a:cxn>
                  <a:cxn ang="0">
                    <a:pos x="453" y="382"/>
                  </a:cxn>
                  <a:cxn ang="0">
                    <a:pos x="453" y="373"/>
                  </a:cxn>
                  <a:cxn ang="0">
                    <a:pos x="425" y="323"/>
                  </a:cxn>
                  <a:cxn ang="0">
                    <a:pos x="372" y="67"/>
                  </a:cxn>
                  <a:cxn ang="0">
                    <a:pos x="298" y="1"/>
                  </a:cxn>
                  <a:cxn ang="0">
                    <a:pos x="136" y="0"/>
                  </a:cxn>
                  <a:cxn ang="0">
                    <a:pos x="115" y="4"/>
                  </a:cxn>
                  <a:cxn ang="0">
                    <a:pos x="0" y="296"/>
                  </a:cxn>
                  <a:cxn ang="0">
                    <a:pos x="32" y="353"/>
                  </a:cxn>
                  <a:cxn ang="0">
                    <a:pos x="439" y="380"/>
                  </a:cxn>
                  <a:cxn ang="0">
                    <a:pos x="349" y="382"/>
                  </a:cxn>
                  <a:cxn ang="0">
                    <a:pos x="350" y="373"/>
                  </a:cxn>
                  <a:cxn ang="0">
                    <a:pos x="392" y="353"/>
                  </a:cxn>
                  <a:cxn ang="0">
                    <a:pos x="418" y="342"/>
                  </a:cxn>
                  <a:cxn ang="0">
                    <a:pos x="213" y="279"/>
                  </a:cxn>
                  <a:cxn ang="0">
                    <a:pos x="175" y="231"/>
                  </a:cxn>
                  <a:cxn ang="0">
                    <a:pos x="197" y="70"/>
                  </a:cxn>
                  <a:cxn ang="0">
                    <a:pos x="213" y="73"/>
                  </a:cxn>
                  <a:cxn ang="0">
                    <a:pos x="229" y="70"/>
                  </a:cxn>
                  <a:cxn ang="0">
                    <a:pos x="251" y="231"/>
                  </a:cxn>
                  <a:cxn ang="0">
                    <a:pos x="213" y="279"/>
                  </a:cxn>
                  <a:cxn ang="0">
                    <a:pos x="213" y="21"/>
                  </a:cxn>
                  <a:cxn ang="0">
                    <a:pos x="236" y="51"/>
                  </a:cxn>
                  <a:cxn ang="0">
                    <a:pos x="213" y="61"/>
                  </a:cxn>
                  <a:cxn ang="0">
                    <a:pos x="190" y="51"/>
                  </a:cxn>
                </a:cxnLst>
                <a:rect l="0" t="0" r="r" b="b"/>
                <a:pathLst>
                  <a:path w="545" h="709">
                    <a:moveTo>
                      <a:pt x="32" y="353"/>
                    </a:moveTo>
                    <a:cubicBezTo>
                      <a:pt x="33" y="353"/>
                      <a:pt x="33" y="353"/>
                      <a:pt x="33" y="353"/>
                    </a:cubicBezTo>
                    <a:cubicBezTo>
                      <a:pt x="51" y="353"/>
                      <a:pt x="65" y="338"/>
                      <a:pt x="64" y="320"/>
                    </a:cubicBezTo>
                    <a:cubicBezTo>
                      <a:pt x="64" y="312"/>
                      <a:pt x="64" y="304"/>
                      <a:pt x="64" y="296"/>
                    </a:cubicBezTo>
                    <a:cubicBezTo>
                      <a:pt x="64" y="198"/>
                      <a:pt x="85" y="140"/>
                      <a:pt x="105" y="105"/>
                    </a:cubicBezTo>
                    <a:cubicBezTo>
                      <a:pt x="105" y="228"/>
                      <a:pt x="105" y="228"/>
                      <a:pt x="105" y="228"/>
                    </a:cubicBezTo>
                    <a:cubicBezTo>
                      <a:pt x="105" y="304"/>
                      <a:pt x="105" y="304"/>
                      <a:pt x="105" y="304"/>
                    </a:cubicBezTo>
                    <a:cubicBezTo>
                      <a:pt x="105" y="660"/>
                      <a:pt x="105" y="660"/>
                      <a:pt x="105" y="660"/>
                    </a:cubicBezTo>
                    <a:cubicBezTo>
                      <a:pt x="105" y="687"/>
                      <a:pt x="127" y="709"/>
                      <a:pt x="154" y="709"/>
                    </a:cubicBezTo>
                    <a:cubicBezTo>
                      <a:pt x="182" y="709"/>
                      <a:pt x="204" y="687"/>
                      <a:pt x="204" y="660"/>
                    </a:cubicBezTo>
                    <a:cubicBezTo>
                      <a:pt x="204" y="335"/>
                      <a:pt x="204" y="335"/>
                      <a:pt x="204" y="335"/>
                    </a:cubicBezTo>
                    <a:cubicBezTo>
                      <a:pt x="223" y="335"/>
                      <a:pt x="223" y="335"/>
                      <a:pt x="223" y="335"/>
                    </a:cubicBezTo>
                    <a:cubicBezTo>
                      <a:pt x="223" y="660"/>
                      <a:pt x="223" y="660"/>
                      <a:pt x="223" y="660"/>
                    </a:cubicBezTo>
                    <a:cubicBezTo>
                      <a:pt x="223" y="687"/>
                      <a:pt x="245" y="709"/>
                      <a:pt x="272" y="709"/>
                    </a:cubicBezTo>
                    <a:cubicBezTo>
                      <a:pt x="300" y="709"/>
                      <a:pt x="322" y="687"/>
                      <a:pt x="322" y="660"/>
                    </a:cubicBezTo>
                    <a:cubicBezTo>
                      <a:pt x="322" y="617"/>
                      <a:pt x="322" y="617"/>
                      <a:pt x="322" y="617"/>
                    </a:cubicBezTo>
                    <a:cubicBezTo>
                      <a:pt x="261" y="617"/>
                      <a:pt x="261" y="617"/>
                      <a:pt x="261" y="617"/>
                    </a:cubicBezTo>
                    <a:cubicBezTo>
                      <a:pt x="246" y="617"/>
                      <a:pt x="234" y="605"/>
                      <a:pt x="234" y="590"/>
                    </a:cubicBezTo>
                    <a:cubicBezTo>
                      <a:pt x="234" y="400"/>
                      <a:pt x="234" y="400"/>
                      <a:pt x="234" y="400"/>
                    </a:cubicBezTo>
                    <a:cubicBezTo>
                      <a:pt x="234" y="385"/>
                      <a:pt x="246" y="373"/>
                      <a:pt x="261" y="373"/>
                    </a:cubicBezTo>
                    <a:cubicBezTo>
                      <a:pt x="322" y="373"/>
                      <a:pt x="322" y="373"/>
                      <a:pt x="322" y="373"/>
                    </a:cubicBezTo>
                    <a:cubicBezTo>
                      <a:pt x="322" y="228"/>
                      <a:pt x="322" y="228"/>
                      <a:pt x="322" y="228"/>
                    </a:cubicBezTo>
                    <a:cubicBezTo>
                      <a:pt x="322" y="226"/>
                      <a:pt x="322" y="224"/>
                      <a:pt x="321" y="221"/>
                    </a:cubicBezTo>
                    <a:cubicBezTo>
                      <a:pt x="321" y="106"/>
                      <a:pt x="321" y="106"/>
                      <a:pt x="321" y="106"/>
                    </a:cubicBezTo>
                    <a:cubicBezTo>
                      <a:pt x="321" y="107"/>
                      <a:pt x="322" y="107"/>
                      <a:pt x="322" y="107"/>
                    </a:cubicBezTo>
                    <a:cubicBezTo>
                      <a:pt x="341" y="142"/>
                      <a:pt x="362" y="200"/>
                      <a:pt x="362" y="296"/>
                    </a:cubicBezTo>
                    <a:cubicBezTo>
                      <a:pt x="362" y="304"/>
                      <a:pt x="362" y="312"/>
                      <a:pt x="361" y="320"/>
                    </a:cubicBezTo>
                    <a:cubicBezTo>
                      <a:pt x="361" y="324"/>
                      <a:pt x="362" y="328"/>
                      <a:pt x="363" y="331"/>
                    </a:cubicBezTo>
                    <a:cubicBezTo>
                      <a:pt x="348" y="340"/>
                      <a:pt x="338" y="355"/>
                      <a:pt x="336" y="373"/>
                    </a:cubicBezTo>
                    <a:cubicBezTo>
                      <a:pt x="336" y="376"/>
                      <a:pt x="336" y="378"/>
                      <a:pt x="336" y="380"/>
                    </a:cubicBezTo>
                    <a:cubicBezTo>
                      <a:pt x="336" y="381"/>
                      <a:pt x="336" y="382"/>
                      <a:pt x="336" y="382"/>
                    </a:cubicBezTo>
                    <a:cubicBezTo>
                      <a:pt x="322" y="382"/>
                      <a:pt x="322" y="382"/>
                      <a:pt x="322" y="382"/>
                    </a:cubicBezTo>
                    <a:cubicBezTo>
                      <a:pt x="261" y="382"/>
                      <a:pt x="261" y="382"/>
                      <a:pt x="261" y="382"/>
                    </a:cubicBezTo>
                    <a:cubicBezTo>
                      <a:pt x="251" y="382"/>
                      <a:pt x="243" y="390"/>
                      <a:pt x="243" y="400"/>
                    </a:cubicBezTo>
                    <a:cubicBezTo>
                      <a:pt x="243" y="590"/>
                      <a:pt x="243" y="590"/>
                      <a:pt x="243" y="590"/>
                    </a:cubicBezTo>
                    <a:cubicBezTo>
                      <a:pt x="243" y="600"/>
                      <a:pt x="251" y="608"/>
                      <a:pt x="261" y="608"/>
                    </a:cubicBezTo>
                    <a:cubicBezTo>
                      <a:pt x="322" y="608"/>
                      <a:pt x="322" y="608"/>
                      <a:pt x="322" y="608"/>
                    </a:cubicBezTo>
                    <a:cubicBezTo>
                      <a:pt x="527" y="608"/>
                      <a:pt x="527" y="608"/>
                      <a:pt x="527" y="608"/>
                    </a:cubicBezTo>
                    <a:cubicBezTo>
                      <a:pt x="537" y="608"/>
                      <a:pt x="545" y="600"/>
                      <a:pt x="545" y="590"/>
                    </a:cubicBezTo>
                    <a:cubicBezTo>
                      <a:pt x="545" y="400"/>
                      <a:pt x="545" y="400"/>
                      <a:pt x="545" y="400"/>
                    </a:cubicBezTo>
                    <a:cubicBezTo>
                      <a:pt x="545" y="390"/>
                      <a:pt x="537" y="382"/>
                      <a:pt x="527" y="382"/>
                    </a:cubicBezTo>
                    <a:cubicBezTo>
                      <a:pt x="453" y="382"/>
                      <a:pt x="453" y="382"/>
                      <a:pt x="453" y="382"/>
                    </a:cubicBezTo>
                    <a:cubicBezTo>
                      <a:pt x="453" y="382"/>
                      <a:pt x="453" y="381"/>
                      <a:pt x="453" y="380"/>
                    </a:cubicBezTo>
                    <a:cubicBezTo>
                      <a:pt x="453" y="378"/>
                      <a:pt x="453" y="376"/>
                      <a:pt x="453" y="373"/>
                    </a:cubicBezTo>
                    <a:cubicBezTo>
                      <a:pt x="450" y="355"/>
                      <a:pt x="440" y="339"/>
                      <a:pt x="424" y="330"/>
                    </a:cubicBezTo>
                    <a:cubicBezTo>
                      <a:pt x="425" y="327"/>
                      <a:pt x="425" y="325"/>
                      <a:pt x="425" y="323"/>
                    </a:cubicBezTo>
                    <a:cubicBezTo>
                      <a:pt x="426" y="314"/>
                      <a:pt x="426" y="305"/>
                      <a:pt x="426" y="296"/>
                    </a:cubicBezTo>
                    <a:cubicBezTo>
                      <a:pt x="426" y="184"/>
                      <a:pt x="400" y="112"/>
                      <a:pt x="372" y="67"/>
                    </a:cubicBezTo>
                    <a:cubicBezTo>
                      <a:pt x="344" y="22"/>
                      <a:pt x="315" y="6"/>
                      <a:pt x="311" y="4"/>
                    </a:cubicBezTo>
                    <a:cubicBezTo>
                      <a:pt x="307" y="2"/>
                      <a:pt x="302" y="1"/>
                      <a:pt x="298" y="1"/>
                    </a:cubicBezTo>
                    <a:cubicBezTo>
                      <a:pt x="296" y="0"/>
                      <a:pt x="293" y="0"/>
                      <a:pt x="290" y="0"/>
                    </a:cubicBezTo>
                    <a:cubicBezTo>
                      <a:pt x="136" y="0"/>
                      <a:pt x="136" y="0"/>
                      <a:pt x="136" y="0"/>
                    </a:cubicBezTo>
                    <a:cubicBezTo>
                      <a:pt x="133" y="0"/>
                      <a:pt x="131" y="0"/>
                      <a:pt x="128" y="1"/>
                    </a:cubicBezTo>
                    <a:cubicBezTo>
                      <a:pt x="124" y="1"/>
                      <a:pt x="119" y="2"/>
                      <a:pt x="115" y="4"/>
                    </a:cubicBezTo>
                    <a:cubicBezTo>
                      <a:pt x="111" y="6"/>
                      <a:pt x="81" y="22"/>
                      <a:pt x="53" y="67"/>
                    </a:cubicBezTo>
                    <a:cubicBezTo>
                      <a:pt x="25" y="112"/>
                      <a:pt x="0" y="184"/>
                      <a:pt x="0" y="296"/>
                    </a:cubicBezTo>
                    <a:cubicBezTo>
                      <a:pt x="0" y="305"/>
                      <a:pt x="0" y="314"/>
                      <a:pt x="0" y="323"/>
                    </a:cubicBezTo>
                    <a:cubicBezTo>
                      <a:pt x="1" y="340"/>
                      <a:pt x="15" y="353"/>
                      <a:pt x="32" y="353"/>
                    </a:cubicBezTo>
                    <a:close/>
                    <a:moveTo>
                      <a:pt x="439" y="373"/>
                    </a:moveTo>
                    <a:cubicBezTo>
                      <a:pt x="439" y="376"/>
                      <a:pt x="439" y="378"/>
                      <a:pt x="439" y="380"/>
                    </a:cubicBezTo>
                    <a:cubicBezTo>
                      <a:pt x="439" y="381"/>
                      <a:pt x="439" y="382"/>
                      <a:pt x="439" y="382"/>
                    </a:cubicBezTo>
                    <a:cubicBezTo>
                      <a:pt x="349" y="382"/>
                      <a:pt x="349" y="382"/>
                      <a:pt x="349" y="382"/>
                    </a:cubicBezTo>
                    <a:cubicBezTo>
                      <a:pt x="349" y="382"/>
                      <a:pt x="349" y="381"/>
                      <a:pt x="349" y="380"/>
                    </a:cubicBezTo>
                    <a:cubicBezTo>
                      <a:pt x="349" y="378"/>
                      <a:pt x="350" y="376"/>
                      <a:pt x="350" y="373"/>
                    </a:cubicBezTo>
                    <a:cubicBezTo>
                      <a:pt x="352" y="361"/>
                      <a:pt x="359" y="350"/>
                      <a:pt x="369" y="343"/>
                    </a:cubicBezTo>
                    <a:cubicBezTo>
                      <a:pt x="375" y="349"/>
                      <a:pt x="383" y="353"/>
                      <a:pt x="392" y="353"/>
                    </a:cubicBezTo>
                    <a:cubicBezTo>
                      <a:pt x="393" y="353"/>
                      <a:pt x="393" y="353"/>
                      <a:pt x="393" y="353"/>
                    </a:cubicBezTo>
                    <a:cubicBezTo>
                      <a:pt x="403" y="353"/>
                      <a:pt x="412" y="349"/>
                      <a:pt x="418" y="342"/>
                    </a:cubicBezTo>
                    <a:cubicBezTo>
                      <a:pt x="429" y="349"/>
                      <a:pt x="437" y="360"/>
                      <a:pt x="439" y="373"/>
                    </a:cubicBezTo>
                    <a:close/>
                    <a:moveTo>
                      <a:pt x="213" y="279"/>
                    </a:moveTo>
                    <a:cubicBezTo>
                      <a:pt x="204" y="268"/>
                      <a:pt x="204" y="268"/>
                      <a:pt x="204" y="268"/>
                    </a:cubicBezTo>
                    <a:cubicBezTo>
                      <a:pt x="175" y="231"/>
                      <a:pt x="175" y="231"/>
                      <a:pt x="175" y="231"/>
                    </a:cubicBezTo>
                    <a:cubicBezTo>
                      <a:pt x="181" y="187"/>
                      <a:pt x="181" y="187"/>
                      <a:pt x="181" y="187"/>
                    </a:cubicBezTo>
                    <a:cubicBezTo>
                      <a:pt x="197" y="70"/>
                      <a:pt x="197" y="70"/>
                      <a:pt x="197" y="70"/>
                    </a:cubicBezTo>
                    <a:cubicBezTo>
                      <a:pt x="202" y="72"/>
                      <a:pt x="208" y="73"/>
                      <a:pt x="213" y="73"/>
                    </a:cubicBezTo>
                    <a:cubicBezTo>
                      <a:pt x="213" y="73"/>
                      <a:pt x="213" y="73"/>
                      <a:pt x="213" y="73"/>
                    </a:cubicBezTo>
                    <a:cubicBezTo>
                      <a:pt x="213" y="73"/>
                      <a:pt x="213" y="73"/>
                      <a:pt x="213" y="73"/>
                    </a:cubicBezTo>
                    <a:cubicBezTo>
                      <a:pt x="219" y="73"/>
                      <a:pt x="224" y="72"/>
                      <a:pt x="229" y="70"/>
                    </a:cubicBezTo>
                    <a:cubicBezTo>
                      <a:pt x="245" y="187"/>
                      <a:pt x="245" y="187"/>
                      <a:pt x="245" y="187"/>
                    </a:cubicBezTo>
                    <a:cubicBezTo>
                      <a:pt x="251" y="231"/>
                      <a:pt x="251" y="231"/>
                      <a:pt x="251" y="231"/>
                    </a:cubicBezTo>
                    <a:cubicBezTo>
                      <a:pt x="223" y="267"/>
                      <a:pt x="223" y="267"/>
                      <a:pt x="223" y="267"/>
                    </a:cubicBezTo>
                    <a:lnTo>
                      <a:pt x="213" y="279"/>
                    </a:lnTo>
                    <a:close/>
                    <a:moveTo>
                      <a:pt x="198" y="21"/>
                    </a:moveTo>
                    <a:cubicBezTo>
                      <a:pt x="213" y="21"/>
                      <a:pt x="213" y="21"/>
                      <a:pt x="213" y="21"/>
                    </a:cubicBezTo>
                    <a:cubicBezTo>
                      <a:pt x="228" y="21"/>
                      <a:pt x="228" y="21"/>
                      <a:pt x="228" y="21"/>
                    </a:cubicBezTo>
                    <a:cubicBezTo>
                      <a:pt x="236" y="51"/>
                      <a:pt x="236" y="51"/>
                      <a:pt x="236" y="51"/>
                    </a:cubicBezTo>
                    <a:cubicBezTo>
                      <a:pt x="235" y="53"/>
                      <a:pt x="235" y="53"/>
                      <a:pt x="235" y="53"/>
                    </a:cubicBezTo>
                    <a:cubicBezTo>
                      <a:pt x="228" y="59"/>
                      <a:pt x="221" y="61"/>
                      <a:pt x="213" y="61"/>
                    </a:cubicBezTo>
                    <a:cubicBezTo>
                      <a:pt x="205" y="61"/>
                      <a:pt x="198" y="59"/>
                      <a:pt x="191" y="53"/>
                    </a:cubicBezTo>
                    <a:cubicBezTo>
                      <a:pt x="190" y="51"/>
                      <a:pt x="190" y="51"/>
                      <a:pt x="190" y="51"/>
                    </a:cubicBezTo>
                    <a:lnTo>
                      <a:pt x="198"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grpSp>
        <p:nvGrpSpPr>
          <p:cNvPr id="2" name="Group 1"/>
          <p:cNvGrpSpPr/>
          <p:nvPr/>
        </p:nvGrpSpPr>
        <p:grpSpPr>
          <a:xfrm>
            <a:off x="3733491" y="2031011"/>
            <a:ext cx="1178214" cy="632675"/>
            <a:chOff x="4500184" y="2031011"/>
            <a:chExt cx="1178214" cy="632675"/>
          </a:xfrm>
        </p:grpSpPr>
        <p:sp>
          <p:nvSpPr>
            <p:cNvPr id="47" name="Rounded Rectangle 46"/>
            <p:cNvSpPr/>
            <p:nvPr/>
          </p:nvSpPr>
          <p:spPr>
            <a:xfrm>
              <a:off x="4500184" y="2445414"/>
              <a:ext cx="1178214" cy="2182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产品管理部门</a:t>
              </a:r>
              <a:endParaRPr lang="en-GB" sz="1200" b="1" dirty="0" err="1">
                <a:solidFill>
                  <a:schemeClr val="tx1"/>
                </a:solidFill>
                <a:latin typeface="微软雅黑" panose="020B0503020204020204" pitchFamily="34" charset="-122"/>
                <a:ea typeface="微软雅黑" panose="020B0503020204020204" pitchFamily="34" charset="-122"/>
              </a:endParaRPr>
            </a:p>
          </p:txBody>
        </p:sp>
        <p:grpSp>
          <p:nvGrpSpPr>
            <p:cNvPr id="68" name="Group 67"/>
            <p:cNvGrpSpPr/>
            <p:nvPr/>
          </p:nvGrpSpPr>
          <p:grpSpPr>
            <a:xfrm>
              <a:off x="4874875" y="2031011"/>
              <a:ext cx="321826" cy="421466"/>
              <a:chOff x="1435100" y="1541463"/>
              <a:chExt cx="382588" cy="368300"/>
            </a:xfrm>
            <a:solidFill>
              <a:schemeClr val="tx2"/>
            </a:solidFill>
          </p:grpSpPr>
          <p:sp>
            <p:nvSpPr>
              <p:cNvPr id="87" name="Rectangle 48"/>
              <p:cNvSpPr>
                <a:spLocks noChangeArrowheads="1"/>
              </p:cNvSpPr>
              <p:nvPr/>
            </p:nvSpPr>
            <p:spPr bwMode="auto">
              <a:xfrm>
                <a:off x="1624013" y="1573213"/>
                <a:ext cx="26987" cy="58737"/>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8" name="Rectangle 49"/>
              <p:cNvSpPr>
                <a:spLocks noChangeArrowheads="1"/>
              </p:cNvSpPr>
              <p:nvPr/>
            </p:nvSpPr>
            <p:spPr bwMode="auto">
              <a:xfrm>
                <a:off x="1435100" y="1720850"/>
                <a:ext cx="382588" cy="33338"/>
              </a:xfrm>
              <a:prstGeom prst="rect">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9" name="Oval 50"/>
              <p:cNvSpPr>
                <a:spLocks noChangeArrowheads="1"/>
              </p:cNvSpPr>
              <p:nvPr/>
            </p:nvSpPr>
            <p:spPr bwMode="auto">
              <a:xfrm>
                <a:off x="1704975" y="1541463"/>
                <a:ext cx="61913" cy="58737"/>
              </a:xfrm>
              <a:prstGeom prst="ellips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0" name="Line 51"/>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1" name="Line 52"/>
              <p:cNvSpPr>
                <a:spLocks noChangeShapeType="1"/>
              </p:cNvSpPr>
              <p:nvPr/>
            </p:nvSpPr>
            <p:spPr bwMode="auto">
              <a:xfrm>
                <a:off x="1735138" y="1571625"/>
                <a:ext cx="0" cy="0"/>
              </a:xfrm>
              <a:prstGeom prst="line">
                <a:avLst/>
              </a:pr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2" name="Freeform 53"/>
              <p:cNvSpPr>
                <a:spLocks/>
              </p:cNvSpPr>
              <p:nvPr/>
            </p:nvSpPr>
            <p:spPr bwMode="auto">
              <a:xfrm>
                <a:off x="1611313" y="1608138"/>
                <a:ext cx="195262" cy="301625"/>
              </a:xfrm>
              <a:custGeom>
                <a:avLst/>
                <a:gdLst>
                  <a:gd name="T0" fmla="*/ 38 w 87"/>
                  <a:gd name="T1" fmla="*/ 18 h 134"/>
                  <a:gd name="T2" fmla="*/ 38 w 87"/>
                  <a:gd name="T3" fmla="*/ 124 h 134"/>
                  <a:gd name="T4" fmla="*/ 53 w 87"/>
                  <a:gd name="T5" fmla="*/ 124 h 134"/>
                  <a:gd name="T6" fmla="*/ 54 w 87"/>
                  <a:gd name="T7" fmla="*/ 64 h 134"/>
                  <a:gd name="T8" fmla="*/ 57 w 87"/>
                  <a:gd name="T9" fmla="*/ 64 h 134"/>
                  <a:gd name="T10" fmla="*/ 58 w 87"/>
                  <a:gd name="T11" fmla="*/ 124 h 134"/>
                  <a:gd name="T12" fmla="*/ 72 w 87"/>
                  <a:gd name="T13" fmla="*/ 124 h 134"/>
                  <a:gd name="T14" fmla="*/ 72 w 87"/>
                  <a:gd name="T15" fmla="*/ 21 h 134"/>
                  <a:gd name="T16" fmla="*/ 75 w 87"/>
                  <a:gd name="T17" fmla="*/ 21 h 134"/>
                  <a:gd name="T18" fmla="*/ 76 w 87"/>
                  <a:gd name="T19" fmla="*/ 58 h 134"/>
                  <a:gd name="T20" fmla="*/ 87 w 87"/>
                  <a:gd name="T21" fmla="*/ 58 h 134"/>
                  <a:gd name="T22" fmla="*/ 87 w 87"/>
                  <a:gd name="T23" fmla="*/ 17 h 134"/>
                  <a:gd name="T24" fmla="*/ 70 w 87"/>
                  <a:gd name="T25" fmla="*/ 0 h 134"/>
                  <a:gd name="T26" fmla="*/ 55 w 87"/>
                  <a:gd name="T27" fmla="*/ 0 h 134"/>
                  <a:gd name="T28" fmla="*/ 41 w 87"/>
                  <a:gd name="T29" fmla="*/ 0 h 134"/>
                  <a:gd name="T30" fmla="*/ 32 w 87"/>
                  <a:gd name="T31" fmla="*/ 4 h 134"/>
                  <a:gd name="T32" fmla="*/ 6 w 87"/>
                  <a:gd name="T33" fmla="*/ 35 h 134"/>
                  <a:gd name="T34" fmla="*/ 15 w 87"/>
                  <a:gd name="T35" fmla="*/ 43 h 134"/>
                  <a:gd name="T36" fmla="*/ 38 w 87"/>
                  <a:gd name="T37"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4">
                    <a:moveTo>
                      <a:pt x="38" y="18"/>
                    </a:moveTo>
                    <a:cubicBezTo>
                      <a:pt x="38" y="124"/>
                      <a:pt x="38" y="124"/>
                      <a:pt x="38" y="124"/>
                    </a:cubicBezTo>
                    <a:cubicBezTo>
                      <a:pt x="38" y="134"/>
                      <a:pt x="53" y="134"/>
                      <a:pt x="53" y="124"/>
                    </a:cubicBezTo>
                    <a:cubicBezTo>
                      <a:pt x="54" y="64"/>
                      <a:pt x="54" y="64"/>
                      <a:pt x="54" y="64"/>
                    </a:cubicBezTo>
                    <a:cubicBezTo>
                      <a:pt x="57" y="64"/>
                      <a:pt x="57" y="64"/>
                      <a:pt x="57" y="64"/>
                    </a:cubicBezTo>
                    <a:cubicBezTo>
                      <a:pt x="58" y="124"/>
                      <a:pt x="58" y="124"/>
                      <a:pt x="58" y="124"/>
                    </a:cubicBezTo>
                    <a:cubicBezTo>
                      <a:pt x="58" y="134"/>
                      <a:pt x="72" y="134"/>
                      <a:pt x="72" y="124"/>
                    </a:cubicBezTo>
                    <a:cubicBezTo>
                      <a:pt x="72" y="21"/>
                      <a:pt x="72" y="21"/>
                      <a:pt x="72" y="21"/>
                    </a:cubicBezTo>
                    <a:cubicBezTo>
                      <a:pt x="75" y="21"/>
                      <a:pt x="75" y="21"/>
                      <a:pt x="75" y="21"/>
                    </a:cubicBezTo>
                    <a:cubicBezTo>
                      <a:pt x="76" y="58"/>
                      <a:pt x="76" y="58"/>
                      <a:pt x="76" y="58"/>
                    </a:cubicBezTo>
                    <a:cubicBezTo>
                      <a:pt x="76" y="66"/>
                      <a:pt x="87" y="66"/>
                      <a:pt x="87" y="58"/>
                    </a:cubicBezTo>
                    <a:cubicBezTo>
                      <a:pt x="87" y="17"/>
                      <a:pt x="87" y="17"/>
                      <a:pt x="87" y="17"/>
                    </a:cubicBezTo>
                    <a:cubicBezTo>
                      <a:pt x="87" y="3"/>
                      <a:pt x="83" y="0"/>
                      <a:pt x="70" y="0"/>
                    </a:cubicBezTo>
                    <a:cubicBezTo>
                      <a:pt x="55" y="0"/>
                      <a:pt x="55" y="0"/>
                      <a:pt x="55" y="0"/>
                    </a:cubicBezTo>
                    <a:cubicBezTo>
                      <a:pt x="41" y="0"/>
                      <a:pt x="41" y="0"/>
                      <a:pt x="41" y="0"/>
                    </a:cubicBezTo>
                    <a:cubicBezTo>
                      <a:pt x="35" y="0"/>
                      <a:pt x="33" y="2"/>
                      <a:pt x="32" y="4"/>
                    </a:cubicBezTo>
                    <a:cubicBezTo>
                      <a:pt x="6" y="35"/>
                      <a:pt x="6" y="35"/>
                      <a:pt x="6" y="35"/>
                    </a:cubicBezTo>
                    <a:cubicBezTo>
                      <a:pt x="0" y="41"/>
                      <a:pt x="10" y="49"/>
                      <a:pt x="15" y="43"/>
                    </a:cubicBezTo>
                    <a:lnTo>
                      <a:pt x="38" y="18"/>
                    </a:ln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3" name="Freeform 54"/>
              <p:cNvSpPr>
                <a:spLocks noEditPoints="1"/>
              </p:cNvSpPr>
              <p:nvPr/>
            </p:nvSpPr>
            <p:spPr bwMode="auto">
              <a:xfrm>
                <a:off x="1447800" y="1546225"/>
                <a:ext cx="193675" cy="166688"/>
              </a:xfrm>
              <a:custGeom>
                <a:avLst/>
                <a:gdLst>
                  <a:gd name="T0" fmla="*/ 31 w 86"/>
                  <a:gd name="T1" fmla="*/ 27 h 74"/>
                  <a:gd name="T2" fmla="*/ 44 w 86"/>
                  <a:gd name="T3" fmla="*/ 13 h 74"/>
                  <a:gd name="T4" fmla="*/ 31 w 86"/>
                  <a:gd name="T5" fmla="*/ 0 h 74"/>
                  <a:gd name="T6" fmla="*/ 18 w 86"/>
                  <a:gd name="T7" fmla="*/ 13 h 74"/>
                  <a:gd name="T8" fmla="*/ 31 w 86"/>
                  <a:gd name="T9" fmla="*/ 27 h 74"/>
                  <a:gd name="T10" fmla="*/ 74 w 86"/>
                  <a:gd name="T11" fmla="*/ 38 h 74"/>
                  <a:gd name="T12" fmla="*/ 65 w 86"/>
                  <a:gd name="T13" fmla="*/ 48 h 74"/>
                  <a:gd name="T14" fmla="*/ 61 w 86"/>
                  <a:gd name="T15" fmla="*/ 43 h 74"/>
                  <a:gd name="T16" fmla="*/ 45 w 86"/>
                  <a:gd name="T17" fmla="*/ 29 h 74"/>
                  <a:gd name="T18" fmla="*/ 31 w 86"/>
                  <a:gd name="T19" fmla="*/ 29 h 74"/>
                  <a:gd name="T20" fmla="*/ 17 w 86"/>
                  <a:gd name="T21" fmla="*/ 29 h 74"/>
                  <a:gd name="T22" fmla="*/ 0 w 86"/>
                  <a:gd name="T23" fmla="*/ 47 h 74"/>
                  <a:gd name="T24" fmla="*/ 0 w 86"/>
                  <a:gd name="T25" fmla="*/ 74 h 74"/>
                  <a:gd name="T26" fmla="*/ 11 w 86"/>
                  <a:gd name="T27" fmla="*/ 74 h 74"/>
                  <a:gd name="T28" fmla="*/ 11 w 86"/>
                  <a:gd name="T29" fmla="*/ 50 h 74"/>
                  <a:gd name="T30" fmla="*/ 14 w 86"/>
                  <a:gd name="T31" fmla="*/ 50 h 74"/>
                  <a:gd name="T32" fmla="*/ 14 w 86"/>
                  <a:gd name="T33" fmla="*/ 74 h 74"/>
                  <a:gd name="T34" fmla="*/ 48 w 86"/>
                  <a:gd name="T35" fmla="*/ 74 h 74"/>
                  <a:gd name="T36" fmla="*/ 48 w 86"/>
                  <a:gd name="T37" fmla="*/ 47 h 74"/>
                  <a:gd name="T38" fmla="*/ 57 w 86"/>
                  <a:gd name="T39" fmla="*/ 60 h 74"/>
                  <a:gd name="T40" fmla="*/ 67 w 86"/>
                  <a:gd name="T41" fmla="*/ 62 h 74"/>
                  <a:gd name="T42" fmla="*/ 82 w 86"/>
                  <a:gd name="T43" fmla="*/ 45 h 74"/>
                  <a:gd name="T44" fmla="*/ 74 w 86"/>
                  <a:gd name="T4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74">
                    <a:moveTo>
                      <a:pt x="31" y="27"/>
                    </a:moveTo>
                    <a:cubicBezTo>
                      <a:pt x="38" y="27"/>
                      <a:pt x="44" y="21"/>
                      <a:pt x="44" y="13"/>
                    </a:cubicBezTo>
                    <a:cubicBezTo>
                      <a:pt x="44" y="6"/>
                      <a:pt x="38" y="0"/>
                      <a:pt x="31" y="0"/>
                    </a:cubicBezTo>
                    <a:cubicBezTo>
                      <a:pt x="24" y="0"/>
                      <a:pt x="18" y="6"/>
                      <a:pt x="18" y="13"/>
                    </a:cubicBezTo>
                    <a:cubicBezTo>
                      <a:pt x="18" y="21"/>
                      <a:pt x="24" y="27"/>
                      <a:pt x="31" y="27"/>
                    </a:cubicBezTo>
                    <a:close/>
                    <a:moveTo>
                      <a:pt x="74" y="38"/>
                    </a:moveTo>
                    <a:cubicBezTo>
                      <a:pt x="65" y="48"/>
                      <a:pt x="65" y="48"/>
                      <a:pt x="65" y="48"/>
                    </a:cubicBezTo>
                    <a:cubicBezTo>
                      <a:pt x="65" y="49"/>
                      <a:pt x="62" y="44"/>
                      <a:pt x="61" y="43"/>
                    </a:cubicBezTo>
                    <a:cubicBezTo>
                      <a:pt x="57" y="36"/>
                      <a:pt x="55" y="29"/>
                      <a:pt x="45" y="29"/>
                    </a:cubicBezTo>
                    <a:cubicBezTo>
                      <a:pt x="31" y="29"/>
                      <a:pt x="31" y="29"/>
                      <a:pt x="31" y="29"/>
                    </a:cubicBezTo>
                    <a:cubicBezTo>
                      <a:pt x="17" y="29"/>
                      <a:pt x="17" y="29"/>
                      <a:pt x="17" y="29"/>
                    </a:cubicBezTo>
                    <a:cubicBezTo>
                      <a:pt x="4" y="29"/>
                      <a:pt x="0" y="33"/>
                      <a:pt x="0" y="47"/>
                    </a:cubicBezTo>
                    <a:cubicBezTo>
                      <a:pt x="0" y="74"/>
                      <a:pt x="0" y="74"/>
                      <a:pt x="0" y="74"/>
                    </a:cubicBezTo>
                    <a:cubicBezTo>
                      <a:pt x="11" y="74"/>
                      <a:pt x="11" y="74"/>
                      <a:pt x="11" y="74"/>
                    </a:cubicBezTo>
                    <a:cubicBezTo>
                      <a:pt x="11" y="50"/>
                      <a:pt x="11" y="50"/>
                      <a:pt x="11" y="50"/>
                    </a:cubicBezTo>
                    <a:cubicBezTo>
                      <a:pt x="14" y="50"/>
                      <a:pt x="14" y="50"/>
                      <a:pt x="14" y="50"/>
                    </a:cubicBezTo>
                    <a:cubicBezTo>
                      <a:pt x="14" y="74"/>
                      <a:pt x="14" y="74"/>
                      <a:pt x="14" y="74"/>
                    </a:cubicBezTo>
                    <a:cubicBezTo>
                      <a:pt x="48" y="74"/>
                      <a:pt x="48" y="74"/>
                      <a:pt x="48" y="74"/>
                    </a:cubicBezTo>
                    <a:cubicBezTo>
                      <a:pt x="48" y="47"/>
                      <a:pt x="48" y="47"/>
                      <a:pt x="48" y="47"/>
                    </a:cubicBezTo>
                    <a:cubicBezTo>
                      <a:pt x="48" y="47"/>
                      <a:pt x="55" y="57"/>
                      <a:pt x="57" y="60"/>
                    </a:cubicBezTo>
                    <a:cubicBezTo>
                      <a:pt x="60" y="65"/>
                      <a:pt x="64" y="67"/>
                      <a:pt x="67" y="62"/>
                    </a:cubicBezTo>
                    <a:cubicBezTo>
                      <a:pt x="82" y="45"/>
                      <a:pt x="82" y="45"/>
                      <a:pt x="82" y="45"/>
                    </a:cubicBezTo>
                    <a:cubicBezTo>
                      <a:pt x="86" y="39"/>
                      <a:pt x="78" y="33"/>
                      <a:pt x="74" y="38"/>
                    </a:cubicBezTo>
                    <a:close/>
                  </a:path>
                </a:pathLst>
              </a:custGeom>
              <a:grpFill/>
              <a:ln>
                <a:noFill/>
              </a:ln>
            </p:spPr>
            <p:txBody>
              <a:bodyPr/>
              <a:lstStyle/>
              <a:p>
                <a:pPr defTabSz="685754">
                  <a:defRPr/>
                </a:pPr>
                <a:endParaRPr lang="zh-CN" altLang="en-US" sz="120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grpSp>
        <p:nvGrpSpPr>
          <p:cNvPr id="15" name="Group 14"/>
          <p:cNvGrpSpPr/>
          <p:nvPr/>
        </p:nvGrpSpPr>
        <p:grpSpPr>
          <a:xfrm>
            <a:off x="4903824" y="2029623"/>
            <a:ext cx="1414303" cy="649144"/>
            <a:chOff x="6176952" y="2029623"/>
            <a:chExt cx="1414303" cy="649144"/>
          </a:xfrm>
        </p:grpSpPr>
        <p:sp>
          <p:nvSpPr>
            <p:cNvPr id="63" name="Rounded Rectangle 62"/>
            <p:cNvSpPr/>
            <p:nvPr/>
          </p:nvSpPr>
          <p:spPr>
            <a:xfrm>
              <a:off x="6176952" y="2444046"/>
              <a:ext cx="1414303" cy="234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客户管理部门</a:t>
              </a:r>
              <a:endParaRPr lang="en-GB" sz="1200" b="1" dirty="0" err="1">
                <a:solidFill>
                  <a:schemeClr val="tx1"/>
                </a:solidFill>
                <a:latin typeface="微软雅黑" panose="020B0503020204020204" pitchFamily="34" charset="-122"/>
                <a:ea typeface="微软雅黑" panose="020B0503020204020204" pitchFamily="34" charset="-122"/>
              </a:endParaRPr>
            </a:p>
          </p:txBody>
        </p:sp>
        <p:grpSp>
          <p:nvGrpSpPr>
            <p:cNvPr id="69" name="Group 94"/>
            <p:cNvGrpSpPr/>
            <p:nvPr/>
          </p:nvGrpSpPr>
          <p:grpSpPr>
            <a:xfrm>
              <a:off x="6770004" y="2029623"/>
              <a:ext cx="365295" cy="422854"/>
              <a:chOff x="4200525" y="4718050"/>
              <a:chExt cx="1077913" cy="1296988"/>
            </a:xfrm>
            <a:solidFill>
              <a:schemeClr val="tx2"/>
            </a:solidFill>
          </p:grpSpPr>
          <p:sp>
            <p:nvSpPr>
              <p:cNvPr id="80" name="Freeform 81"/>
              <p:cNvSpPr>
                <a:spLocks/>
              </p:cNvSpPr>
              <p:nvPr/>
            </p:nvSpPr>
            <p:spPr bwMode="auto">
              <a:xfrm>
                <a:off x="4200525" y="5024438"/>
                <a:ext cx="673100" cy="990600"/>
              </a:xfrm>
              <a:custGeom>
                <a:avLst/>
                <a:gdLst/>
                <a:ahLst/>
                <a:cxnLst>
                  <a:cxn ang="0">
                    <a:pos x="298" y="273"/>
                  </a:cxn>
                  <a:cxn ang="0">
                    <a:pos x="298" y="72"/>
                  </a:cxn>
                  <a:cxn ang="0">
                    <a:pos x="375" y="150"/>
                  </a:cxn>
                  <a:cxn ang="0">
                    <a:pos x="404" y="202"/>
                  </a:cxn>
                  <a:cxn ang="0">
                    <a:pos x="426" y="243"/>
                  </a:cxn>
                  <a:cxn ang="0">
                    <a:pos x="446" y="250"/>
                  </a:cxn>
                  <a:cxn ang="0">
                    <a:pos x="470" y="238"/>
                  </a:cxn>
                  <a:cxn ang="0">
                    <a:pos x="475" y="205"/>
                  </a:cxn>
                  <a:cxn ang="0">
                    <a:pos x="462" y="177"/>
                  </a:cxn>
                  <a:cxn ang="0">
                    <a:pos x="361" y="37"/>
                  </a:cxn>
                  <a:cxn ang="0">
                    <a:pos x="267" y="0"/>
                  </a:cxn>
                  <a:cxn ang="0">
                    <a:pos x="106" y="1"/>
                  </a:cxn>
                  <a:cxn ang="0">
                    <a:pos x="20" y="57"/>
                  </a:cxn>
                  <a:cxn ang="0">
                    <a:pos x="9" y="161"/>
                  </a:cxn>
                  <a:cxn ang="0">
                    <a:pos x="73" y="211"/>
                  </a:cxn>
                  <a:cxn ang="0">
                    <a:pos x="83" y="214"/>
                  </a:cxn>
                  <a:cxn ang="0">
                    <a:pos x="145" y="221"/>
                  </a:cxn>
                  <a:cxn ang="0">
                    <a:pos x="179" y="219"/>
                  </a:cxn>
                  <a:cxn ang="0">
                    <a:pos x="167" y="157"/>
                  </a:cxn>
                  <a:cxn ang="0">
                    <a:pos x="131" y="157"/>
                  </a:cxn>
                  <a:cxn ang="0">
                    <a:pos x="76" y="142"/>
                  </a:cxn>
                  <a:cxn ang="0">
                    <a:pos x="67" y="132"/>
                  </a:cxn>
                  <a:cxn ang="0">
                    <a:pos x="81" y="82"/>
                  </a:cxn>
                  <a:cxn ang="0">
                    <a:pos x="81" y="137"/>
                  </a:cxn>
                  <a:cxn ang="0">
                    <a:pos x="133" y="149"/>
                  </a:cxn>
                  <a:cxn ang="0">
                    <a:pos x="252" y="96"/>
                  </a:cxn>
                  <a:cxn ang="0">
                    <a:pos x="223" y="278"/>
                  </a:cxn>
                  <a:cxn ang="0">
                    <a:pos x="180" y="271"/>
                  </a:cxn>
                  <a:cxn ang="0">
                    <a:pos x="120" y="229"/>
                  </a:cxn>
                  <a:cxn ang="0">
                    <a:pos x="81" y="222"/>
                  </a:cxn>
                  <a:cxn ang="0">
                    <a:pos x="81" y="305"/>
                  </a:cxn>
                  <a:cxn ang="0">
                    <a:pos x="131" y="706"/>
                  </a:cxn>
                  <a:cxn ang="0">
                    <a:pos x="180" y="336"/>
                  </a:cxn>
                  <a:cxn ang="0">
                    <a:pos x="199" y="657"/>
                  </a:cxn>
                  <a:cxn ang="0">
                    <a:pos x="298" y="657"/>
                  </a:cxn>
                  <a:cxn ang="0">
                    <a:pos x="238" y="442"/>
                  </a:cxn>
                </a:cxnLst>
                <a:rect l="0" t="0" r="r" b="b"/>
                <a:pathLst>
                  <a:path w="479" h="706">
                    <a:moveTo>
                      <a:pt x="260" y="336"/>
                    </a:moveTo>
                    <a:cubicBezTo>
                      <a:pt x="270" y="313"/>
                      <a:pt x="282" y="292"/>
                      <a:pt x="298" y="273"/>
                    </a:cubicBezTo>
                    <a:cubicBezTo>
                      <a:pt x="298" y="229"/>
                      <a:pt x="298" y="229"/>
                      <a:pt x="298" y="229"/>
                    </a:cubicBezTo>
                    <a:cubicBezTo>
                      <a:pt x="298" y="72"/>
                      <a:pt x="298" y="72"/>
                      <a:pt x="298" y="72"/>
                    </a:cubicBezTo>
                    <a:cubicBezTo>
                      <a:pt x="304" y="75"/>
                      <a:pt x="312" y="80"/>
                      <a:pt x="322" y="87"/>
                    </a:cubicBezTo>
                    <a:cubicBezTo>
                      <a:pt x="337" y="99"/>
                      <a:pt x="355" y="119"/>
                      <a:pt x="375" y="150"/>
                    </a:cubicBezTo>
                    <a:cubicBezTo>
                      <a:pt x="383" y="163"/>
                      <a:pt x="392" y="178"/>
                      <a:pt x="400" y="195"/>
                    </a:cubicBezTo>
                    <a:cubicBezTo>
                      <a:pt x="401" y="197"/>
                      <a:pt x="403" y="200"/>
                      <a:pt x="404" y="202"/>
                    </a:cubicBezTo>
                    <a:cubicBezTo>
                      <a:pt x="408" y="211"/>
                      <a:pt x="412" y="220"/>
                      <a:pt x="416" y="230"/>
                    </a:cubicBezTo>
                    <a:cubicBezTo>
                      <a:pt x="418" y="235"/>
                      <a:pt x="422" y="239"/>
                      <a:pt x="426" y="243"/>
                    </a:cubicBezTo>
                    <a:cubicBezTo>
                      <a:pt x="428" y="245"/>
                      <a:pt x="432" y="246"/>
                      <a:pt x="435" y="248"/>
                    </a:cubicBezTo>
                    <a:cubicBezTo>
                      <a:pt x="438" y="249"/>
                      <a:pt x="442" y="250"/>
                      <a:pt x="446" y="250"/>
                    </a:cubicBezTo>
                    <a:cubicBezTo>
                      <a:pt x="450" y="250"/>
                      <a:pt x="454" y="249"/>
                      <a:pt x="458" y="247"/>
                    </a:cubicBezTo>
                    <a:cubicBezTo>
                      <a:pt x="463" y="245"/>
                      <a:pt x="467" y="242"/>
                      <a:pt x="470" y="238"/>
                    </a:cubicBezTo>
                    <a:cubicBezTo>
                      <a:pt x="473" y="235"/>
                      <a:pt x="474" y="232"/>
                      <a:pt x="476" y="229"/>
                    </a:cubicBezTo>
                    <a:cubicBezTo>
                      <a:pt x="478" y="221"/>
                      <a:pt x="479" y="213"/>
                      <a:pt x="475" y="205"/>
                    </a:cubicBezTo>
                    <a:cubicBezTo>
                      <a:pt x="472" y="198"/>
                      <a:pt x="469" y="191"/>
                      <a:pt x="466" y="184"/>
                    </a:cubicBezTo>
                    <a:cubicBezTo>
                      <a:pt x="465" y="182"/>
                      <a:pt x="464" y="179"/>
                      <a:pt x="462" y="177"/>
                    </a:cubicBezTo>
                    <a:cubicBezTo>
                      <a:pt x="453" y="157"/>
                      <a:pt x="444" y="140"/>
                      <a:pt x="434" y="124"/>
                    </a:cubicBezTo>
                    <a:cubicBezTo>
                      <a:pt x="410" y="83"/>
                      <a:pt x="385" y="56"/>
                      <a:pt x="361" y="37"/>
                    </a:cubicBezTo>
                    <a:cubicBezTo>
                      <a:pt x="327" y="9"/>
                      <a:pt x="295" y="2"/>
                      <a:pt x="277" y="2"/>
                    </a:cubicBezTo>
                    <a:cubicBezTo>
                      <a:pt x="274" y="1"/>
                      <a:pt x="270" y="0"/>
                      <a:pt x="267" y="0"/>
                    </a:cubicBezTo>
                    <a:cubicBezTo>
                      <a:pt x="112" y="0"/>
                      <a:pt x="112" y="0"/>
                      <a:pt x="112" y="0"/>
                    </a:cubicBezTo>
                    <a:cubicBezTo>
                      <a:pt x="110" y="0"/>
                      <a:pt x="108" y="1"/>
                      <a:pt x="106" y="1"/>
                    </a:cubicBezTo>
                    <a:cubicBezTo>
                      <a:pt x="92" y="2"/>
                      <a:pt x="79" y="6"/>
                      <a:pt x="67" y="12"/>
                    </a:cubicBezTo>
                    <a:cubicBezTo>
                      <a:pt x="48" y="23"/>
                      <a:pt x="32" y="39"/>
                      <a:pt x="20" y="57"/>
                    </a:cubicBezTo>
                    <a:cubicBezTo>
                      <a:pt x="8" y="76"/>
                      <a:pt x="0" y="97"/>
                      <a:pt x="0" y="121"/>
                    </a:cubicBezTo>
                    <a:cubicBezTo>
                      <a:pt x="0" y="134"/>
                      <a:pt x="3" y="148"/>
                      <a:pt x="9" y="161"/>
                    </a:cubicBezTo>
                    <a:cubicBezTo>
                      <a:pt x="19" y="180"/>
                      <a:pt x="37" y="196"/>
                      <a:pt x="59" y="206"/>
                    </a:cubicBezTo>
                    <a:cubicBezTo>
                      <a:pt x="64" y="208"/>
                      <a:pt x="68" y="210"/>
                      <a:pt x="73" y="211"/>
                    </a:cubicBezTo>
                    <a:cubicBezTo>
                      <a:pt x="76" y="212"/>
                      <a:pt x="78" y="213"/>
                      <a:pt x="81" y="214"/>
                    </a:cubicBezTo>
                    <a:cubicBezTo>
                      <a:pt x="82" y="214"/>
                      <a:pt x="83" y="214"/>
                      <a:pt x="83" y="214"/>
                    </a:cubicBezTo>
                    <a:cubicBezTo>
                      <a:pt x="95" y="217"/>
                      <a:pt x="107" y="219"/>
                      <a:pt x="121" y="220"/>
                    </a:cubicBezTo>
                    <a:cubicBezTo>
                      <a:pt x="129" y="221"/>
                      <a:pt x="137" y="221"/>
                      <a:pt x="145" y="221"/>
                    </a:cubicBezTo>
                    <a:cubicBezTo>
                      <a:pt x="153" y="221"/>
                      <a:pt x="162" y="221"/>
                      <a:pt x="171" y="221"/>
                    </a:cubicBezTo>
                    <a:cubicBezTo>
                      <a:pt x="174" y="220"/>
                      <a:pt x="176" y="220"/>
                      <a:pt x="179" y="219"/>
                    </a:cubicBezTo>
                    <a:cubicBezTo>
                      <a:pt x="192" y="214"/>
                      <a:pt x="201" y="201"/>
                      <a:pt x="201" y="186"/>
                    </a:cubicBezTo>
                    <a:cubicBezTo>
                      <a:pt x="199" y="169"/>
                      <a:pt x="184" y="155"/>
                      <a:pt x="167" y="157"/>
                    </a:cubicBezTo>
                    <a:cubicBezTo>
                      <a:pt x="159" y="157"/>
                      <a:pt x="152" y="157"/>
                      <a:pt x="145" y="157"/>
                    </a:cubicBezTo>
                    <a:cubicBezTo>
                      <a:pt x="140" y="157"/>
                      <a:pt x="136" y="157"/>
                      <a:pt x="131" y="157"/>
                    </a:cubicBezTo>
                    <a:cubicBezTo>
                      <a:pt x="107" y="156"/>
                      <a:pt x="91" y="151"/>
                      <a:pt x="81" y="146"/>
                    </a:cubicBezTo>
                    <a:cubicBezTo>
                      <a:pt x="79" y="145"/>
                      <a:pt x="77" y="144"/>
                      <a:pt x="76" y="142"/>
                    </a:cubicBezTo>
                    <a:cubicBezTo>
                      <a:pt x="75" y="142"/>
                      <a:pt x="74" y="141"/>
                      <a:pt x="73" y="140"/>
                    </a:cubicBezTo>
                    <a:cubicBezTo>
                      <a:pt x="70" y="138"/>
                      <a:pt x="68" y="135"/>
                      <a:pt x="67" y="132"/>
                    </a:cubicBezTo>
                    <a:cubicBezTo>
                      <a:pt x="65" y="129"/>
                      <a:pt x="64" y="125"/>
                      <a:pt x="64" y="121"/>
                    </a:cubicBezTo>
                    <a:cubicBezTo>
                      <a:pt x="64" y="110"/>
                      <a:pt x="70" y="94"/>
                      <a:pt x="81" y="82"/>
                    </a:cubicBezTo>
                    <a:cubicBezTo>
                      <a:pt x="81" y="82"/>
                      <a:pt x="81" y="82"/>
                      <a:pt x="81" y="82"/>
                    </a:cubicBezTo>
                    <a:cubicBezTo>
                      <a:pt x="81" y="137"/>
                      <a:pt x="81" y="137"/>
                      <a:pt x="81" y="137"/>
                    </a:cubicBezTo>
                    <a:cubicBezTo>
                      <a:pt x="85" y="139"/>
                      <a:pt x="85" y="139"/>
                      <a:pt x="85" y="139"/>
                    </a:cubicBezTo>
                    <a:cubicBezTo>
                      <a:pt x="92" y="142"/>
                      <a:pt x="106" y="148"/>
                      <a:pt x="133" y="149"/>
                    </a:cubicBezTo>
                    <a:cubicBezTo>
                      <a:pt x="144" y="79"/>
                      <a:pt x="144" y="79"/>
                      <a:pt x="144" y="79"/>
                    </a:cubicBezTo>
                    <a:cubicBezTo>
                      <a:pt x="252" y="96"/>
                      <a:pt x="252" y="96"/>
                      <a:pt x="252" y="96"/>
                    </a:cubicBezTo>
                    <a:cubicBezTo>
                      <a:pt x="238" y="181"/>
                      <a:pt x="238" y="181"/>
                      <a:pt x="238" y="181"/>
                    </a:cubicBezTo>
                    <a:cubicBezTo>
                      <a:pt x="223" y="278"/>
                      <a:pt x="223" y="278"/>
                      <a:pt x="223" y="278"/>
                    </a:cubicBezTo>
                    <a:cubicBezTo>
                      <a:pt x="199" y="274"/>
                      <a:pt x="199" y="274"/>
                      <a:pt x="199" y="274"/>
                    </a:cubicBezTo>
                    <a:cubicBezTo>
                      <a:pt x="180" y="271"/>
                      <a:pt x="180" y="271"/>
                      <a:pt x="180" y="271"/>
                    </a:cubicBezTo>
                    <a:cubicBezTo>
                      <a:pt x="115" y="261"/>
                      <a:pt x="115" y="261"/>
                      <a:pt x="115" y="261"/>
                    </a:cubicBezTo>
                    <a:cubicBezTo>
                      <a:pt x="120" y="229"/>
                      <a:pt x="120" y="229"/>
                      <a:pt x="120" y="229"/>
                    </a:cubicBezTo>
                    <a:cubicBezTo>
                      <a:pt x="106" y="227"/>
                      <a:pt x="94" y="225"/>
                      <a:pt x="82" y="222"/>
                    </a:cubicBezTo>
                    <a:cubicBezTo>
                      <a:pt x="82" y="222"/>
                      <a:pt x="81" y="222"/>
                      <a:pt x="81" y="222"/>
                    </a:cubicBezTo>
                    <a:cubicBezTo>
                      <a:pt x="81" y="229"/>
                      <a:pt x="81" y="229"/>
                      <a:pt x="81" y="229"/>
                    </a:cubicBezTo>
                    <a:cubicBezTo>
                      <a:pt x="81" y="305"/>
                      <a:pt x="81" y="305"/>
                      <a:pt x="81" y="305"/>
                    </a:cubicBezTo>
                    <a:cubicBezTo>
                      <a:pt x="81" y="657"/>
                      <a:pt x="81" y="657"/>
                      <a:pt x="81" y="657"/>
                    </a:cubicBezTo>
                    <a:cubicBezTo>
                      <a:pt x="81" y="684"/>
                      <a:pt x="103" y="706"/>
                      <a:pt x="131" y="706"/>
                    </a:cubicBezTo>
                    <a:cubicBezTo>
                      <a:pt x="158" y="706"/>
                      <a:pt x="180" y="684"/>
                      <a:pt x="180" y="657"/>
                    </a:cubicBezTo>
                    <a:cubicBezTo>
                      <a:pt x="180" y="336"/>
                      <a:pt x="180" y="336"/>
                      <a:pt x="180" y="336"/>
                    </a:cubicBezTo>
                    <a:cubicBezTo>
                      <a:pt x="199" y="336"/>
                      <a:pt x="199" y="336"/>
                      <a:pt x="199" y="336"/>
                    </a:cubicBezTo>
                    <a:cubicBezTo>
                      <a:pt x="199" y="657"/>
                      <a:pt x="199" y="657"/>
                      <a:pt x="199" y="657"/>
                    </a:cubicBezTo>
                    <a:cubicBezTo>
                      <a:pt x="199" y="684"/>
                      <a:pt x="221" y="706"/>
                      <a:pt x="248" y="706"/>
                    </a:cubicBezTo>
                    <a:cubicBezTo>
                      <a:pt x="275" y="706"/>
                      <a:pt x="298" y="684"/>
                      <a:pt x="298" y="657"/>
                    </a:cubicBezTo>
                    <a:cubicBezTo>
                      <a:pt x="298" y="611"/>
                      <a:pt x="298" y="611"/>
                      <a:pt x="298" y="611"/>
                    </a:cubicBezTo>
                    <a:cubicBezTo>
                      <a:pt x="260" y="564"/>
                      <a:pt x="238" y="506"/>
                      <a:pt x="238" y="442"/>
                    </a:cubicBezTo>
                    <a:cubicBezTo>
                      <a:pt x="238" y="404"/>
                      <a:pt x="246" y="368"/>
                      <a:pt x="260" y="3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1" name="Freeform 82"/>
              <p:cNvSpPr>
                <a:spLocks/>
              </p:cNvSpPr>
              <p:nvPr/>
            </p:nvSpPr>
            <p:spPr bwMode="auto">
              <a:xfrm>
                <a:off x="4318000" y="4718050"/>
                <a:ext cx="277813" cy="276225"/>
              </a:xfrm>
              <a:custGeom>
                <a:avLst/>
                <a:gdLst/>
                <a:ahLst/>
                <a:cxnLst>
                  <a:cxn ang="0">
                    <a:pos x="120" y="11"/>
                  </a:cxn>
                  <a:cxn ang="0">
                    <a:pos x="12" y="78"/>
                  </a:cxn>
                  <a:cxn ang="0">
                    <a:pos x="79" y="186"/>
                  </a:cxn>
                  <a:cxn ang="0">
                    <a:pos x="187" y="119"/>
                  </a:cxn>
                  <a:cxn ang="0">
                    <a:pos x="120" y="11"/>
                  </a:cxn>
                </a:cxnLst>
                <a:rect l="0" t="0" r="r" b="b"/>
                <a:pathLst>
                  <a:path w="198" h="197">
                    <a:moveTo>
                      <a:pt x="120" y="11"/>
                    </a:moveTo>
                    <a:cubicBezTo>
                      <a:pt x="71" y="0"/>
                      <a:pt x="23" y="30"/>
                      <a:pt x="12" y="78"/>
                    </a:cubicBezTo>
                    <a:cubicBezTo>
                      <a:pt x="0" y="126"/>
                      <a:pt x="30" y="175"/>
                      <a:pt x="79" y="186"/>
                    </a:cubicBezTo>
                    <a:cubicBezTo>
                      <a:pt x="127" y="197"/>
                      <a:pt x="176" y="167"/>
                      <a:pt x="187" y="119"/>
                    </a:cubicBezTo>
                    <a:cubicBezTo>
                      <a:pt x="198" y="71"/>
                      <a:pt x="168" y="22"/>
                      <a:pt x="120"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2" name="Freeform 83"/>
              <p:cNvSpPr>
                <a:spLocks/>
              </p:cNvSpPr>
              <p:nvPr/>
            </p:nvSpPr>
            <p:spPr bwMode="auto">
              <a:xfrm>
                <a:off x="4546600" y="5278438"/>
                <a:ext cx="731838" cy="731838"/>
              </a:xfrm>
              <a:custGeom>
                <a:avLst/>
                <a:gdLst/>
                <a:ahLst/>
                <a:cxnLst>
                  <a:cxn ang="0">
                    <a:pos x="261" y="0"/>
                  </a:cxn>
                  <a:cxn ang="0">
                    <a:pos x="228" y="2"/>
                  </a:cxn>
                  <a:cxn ang="0">
                    <a:pos x="237" y="21"/>
                  </a:cxn>
                  <a:cxn ang="0">
                    <a:pos x="238" y="47"/>
                  </a:cxn>
                  <a:cxn ang="0">
                    <a:pos x="261" y="46"/>
                  </a:cxn>
                  <a:cxn ang="0">
                    <a:pos x="476" y="261"/>
                  </a:cxn>
                  <a:cxn ang="0">
                    <a:pos x="261" y="476"/>
                  </a:cxn>
                  <a:cxn ang="0">
                    <a:pos x="52" y="311"/>
                  </a:cxn>
                  <a:cxn ang="0">
                    <a:pos x="46" y="261"/>
                  </a:cxn>
                  <a:cxn ang="0">
                    <a:pos x="52" y="211"/>
                  </a:cxn>
                  <a:cxn ang="0">
                    <a:pos x="172" y="65"/>
                  </a:cxn>
                  <a:cxn ang="0">
                    <a:pos x="163" y="52"/>
                  </a:cxn>
                  <a:cxn ang="0">
                    <a:pos x="150" y="24"/>
                  </a:cxn>
                  <a:cxn ang="0">
                    <a:pos x="52" y="105"/>
                  </a:cxn>
                  <a:cxn ang="0">
                    <a:pos x="23" y="155"/>
                  </a:cxn>
                  <a:cxn ang="0">
                    <a:pos x="0" y="261"/>
                  </a:cxn>
                  <a:cxn ang="0">
                    <a:pos x="52" y="417"/>
                  </a:cxn>
                  <a:cxn ang="0">
                    <a:pos x="261" y="522"/>
                  </a:cxn>
                  <a:cxn ang="0">
                    <a:pos x="522" y="261"/>
                  </a:cxn>
                  <a:cxn ang="0">
                    <a:pos x="261" y="0"/>
                  </a:cxn>
                </a:cxnLst>
                <a:rect l="0" t="0" r="r" b="b"/>
                <a:pathLst>
                  <a:path w="522" h="522">
                    <a:moveTo>
                      <a:pt x="261" y="0"/>
                    </a:moveTo>
                    <a:cubicBezTo>
                      <a:pt x="250" y="0"/>
                      <a:pt x="239" y="1"/>
                      <a:pt x="228" y="2"/>
                    </a:cubicBezTo>
                    <a:cubicBezTo>
                      <a:pt x="231" y="8"/>
                      <a:pt x="234" y="14"/>
                      <a:pt x="237" y="21"/>
                    </a:cubicBezTo>
                    <a:cubicBezTo>
                      <a:pt x="240" y="29"/>
                      <a:pt x="241" y="38"/>
                      <a:pt x="238" y="47"/>
                    </a:cubicBezTo>
                    <a:cubicBezTo>
                      <a:pt x="246" y="46"/>
                      <a:pt x="253" y="46"/>
                      <a:pt x="261" y="46"/>
                    </a:cubicBezTo>
                    <a:cubicBezTo>
                      <a:pt x="380" y="46"/>
                      <a:pt x="476" y="142"/>
                      <a:pt x="476" y="261"/>
                    </a:cubicBezTo>
                    <a:cubicBezTo>
                      <a:pt x="476" y="380"/>
                      <a:pt x="380" y="476"/>
                      <a:pt x="261" y="476"/>
                    </a:cubicBezTo>
                    <a:cubicBezTo>
                      <a:pt x="159" y="476"/>
                      <a:pt x="74" y="406"/>
                      <a:pt x="52" y="311"/>
                    </a:cubicBezTo>
                    <a:cubicBezTo>
                      <a:pt x="48" y="295"/>
                      <a:pt x="46" y="278"/>
                      <a:pt x="46" y="261"/>
                    </a:cubicBezTo>
                    <a:cubicBezTo>
                      <a:pt x="46" y="244"/>
                      <a:pt x="48" y="227"/>
                      <a:pt x="52" y="211"/>
                    </a:cubicBezTo>
                    <a:cubicBezTo>
                      <a:pt x="67" y="146"/>
                      <a:pt x="112" y="92"/>
                      <a:pt x="172" y="65"/>
                    </a:cubicBezTo>
                    <a:cubicBezTo>
                      <a:pt x="168" y="61"/>
                      <a:pt x="165" y="57"/>
                      <a:pt x="163" y="52"/>
                    </a:cubicBezTo>
                    <a:cubicBezTo>
                      <a:pt x="159" y="42"/>
                      <a:pt x="155" y="33"/>
                      <a:pt x="150" y="24"/>
                    </a:cubicBezTo>
                    <a:cubicBezTo>
                      <a:pt x="111" y="43"/>
                      <a:pt x="77" y="71"/>
                      <a:pt x="52" y="105"/>
                    </a:cubicBezTo>
                    <a:cubicBezTo>
                      <a:pt x="40" y="120"/>
                      <a:pt x="30" y="137"/>
                      <a:pt x="23" y="155"/>
                    </a:cubicBezTo>
                    <a:cubicBezTo>
                      <a:pt x="8" y="187"/>
                      <a:pt x="0" y="223"/>
                      <a:pt x="0" y="261"/>
                    </a:cubicBezTo>
                    <a:cubicBezTo>
                      <a:pt x="0" y="319"/>
                      <a:pt x="19" y="373"/>
                      <a:pt x="52" y="417"/>
                    </a:cubicBezTo>
                    <a:cubicBezTo>
                      <a:pt x="99" y="481"/>
                      <a:pt x="175" y="522"/>
                      <a:pt x="261" y="522"/>
                    </a:cubicBezTo>
                    <a:cubicBezTo>
                      <a:pt x="405" y="522"/>
                      <a:pt x="522" y="405"/>
                      <a:pt x="522" y="261"/>
                    </a:cubicBezTo>
                    <a:cubicBezTo>
                      <a:pt x="522" y="117"/>
                      <a:pt x="405" y="0"/>
                      <a:pt x="26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3" name="Freeform 84"/>
              <p:cNvSpPr>
                <a:spLocks/>
              </p:cNvSpPr>
              <p:nvPr/>
            </p:nvSpPr>
            <p:spPr bwMode="auto">
              <a:xfrm>
                <a:off x="4716463" y="5707063"/>
                <a:ext cx="314325" cy="122238"/>
              </a:xfrm>
              <a:custGeom>
                <a:avLst/>
                <a:gdLst/>
                <a:ahLst/>
                <a:cxnLst>
                  <a:cxn ang="0">
                    <a:pos x="112" y="41"/>
                  </a:cxn>
                  <a:cxn ang="0">
                    <a:pos x="41" y="0"/>
                  </a:cxn>
                  <a:cxn ang="0">
                    <a:pos x="0" y="87"/>
                  </a:cxn>
                  <a:cxn ang="0">
                    <a:pos x="224" y="87"/>
                  </a:cxn>
                  <a:cxn ang="0">
                    <a:pos x="182" y="0"/>
                  </a:cxn>
                  <a:cxn ang="0">
                    <a:pos x="112" y="41"/>
                  </a:cxn>
                </a:cxnLst>
                <a:rect l="0" t="0" r="r" b="b"/>
                <a:pathLst>
                  <a:path w="224" h="87">
                    <a:moveTo>
                      <a:pt x="112" y="41"/>
                    </a:moveTo>
                    <a:cubicBezTo>
                      <a:pt x="82" y="41"/>
                      <a:pt x="57" y="24"/>
                      <a:pt x="41" y="0"/>
                    </a:cubicBezTo>
                    <a:cubicBezTo>
                      <a:pt x="16" y="20"/>
                      <a:pt x="0" y="52"/>
                      <a:pt x="0" y="87"/>
                    </a:cubicBezTo>
                    <a:cubicBezTo>
                      <a:pt x="224" y="87"/>
                      <a:pt x="224" y="87"/>
                      <a:pt x="224" y="87"/>
                    </a:cubicBezTo>
                    <a:cubicBezTo>
                      <a:pt x="224" y="52"/>
                      <a:pt x="207" y="20"/>
                      <a:pt x="182" y="0"/>
                    </a:cubicBezTo>
                    <a:cubicBezTo>
                      <a:pt x="167" y="24"/>
                      <a:pt x="141" y="41"/>
                      <a:pt x="112"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4" name="Oval 85"/>
              <p:cNvSpPr>
                <a:spLocks noChangeArrowheads="1"/>
              </p:cNvSpPr>
              <p:nvPr/>
            </p:nvSpPr>
            <p:spPr bwMode="auto">
              <a:xfrm>
                <a:off x="4772025" y="5513388"/>
                <a:ext cx="200025" cy="2286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5" name="Freeform 86"/>
              <p:cNvSpPr>
                <a:spLocks/>
              </p:cNvSpPr>
              <p:nvPr/>
            </p:nvSpPr>
            <p:spPr bwMode="auto">
              <a:xfrm>
                <a:off x="4981575" y="5575300"/>
                <a:ext cx="155575" cy="109538"/>
              </a:xfrm>
              <a:custGeom>
                <a:avLst/>
                <a:gdLst/>
                <a:ahLst/>
                <a:cxnLst>
                  <a:cxn ang="0">
                    <a:pos x="75" y="0"/>
                  </a:cxn>
                  <a:cxn ang="0">
                    <a:pos x="12" y="37"/>
                  </a:cxn>
                  <a:cxn ang="0">
                    <a:pos x="8" y="37"/>
                  </a:cxn>
                  <a:cxn ang="0">
                    <a:pos x="8" y="37"/>
                  </a:cxn>
                  <a:cxn ang="0">
                    <a:pos x="0" y="78"/>
                  </a:cxn>
                  <a:cxn ang="0">
                    <a:pos x="111" y="78"/>
                  </a:cxn>
                  <a:cxn ang="0">
                    <a:pos x="75" y="0"/>
                  </a:cxn>
                </a:cxnLst>
                <a:rect l="0" t="0" r="r" b="b"/>
                <a:pathLst>
                  <a:path w="111" h="78">
                    <a:moveTo>
                      <a:pt x="75" y="0"/>
                    </a:moveTo>
                    <a:cubicBezTo>
                      <a:pt x="61" y="22"/>
                      <a:pt x="38" y="37"/>
                      <a:pt x="12" y="37"/>
                    </a:cubicBezTo>
                    <a:cubicBezTo>
                      <a:pt x="11" y="37"/>
                      <a:pt x="10" y="37"/>
                      <a:pt x="8" y="37"/>
                    </a:cubicBezTo>
                    <a:cubicBezTo>
                      <a:pt x="8" y="37"/>
                      <a:pt x="8" y="37"/>
                      <a:pt x="8" y="37"/>
                    </a:cubicBezTo>
                    <a:cubicBezTo>
                      <a:pt x="8" y="51"/>
                      <a:pt x="5" y="65"/>
                      <a:pt x="0" y="78"/>
                    </a:cubicBezTo>
                    <a:cubicBezTo>
                      <a:pt x="111" y="78"/>
                      <a:pt x="111" y="78"/>
                      <a:pt x="111" y="78"/>
                    </a:cubicBezTo>
                    <a:cubicBezTo>
                      <a:pt x="111" y="46"/>
                      <a:pt x="97" y="19"/>
                      <a:pt x="7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6" name="Freeform 87"/>
              <p:cNvSpPr>
                <a:spLocks/>
              </p:cNvSpPr>
              <p:nvPr/>
            </p:nvSpPr>
            <p:spPr bwMode="auto">
              <a:xfrm>
                <a:off x="4910138" y="5407025"/>
                <a:ext cx="176213" cy="201613"/>
              </a:xfrm>
              <a:custGeom>
                <a:avLst/>
                <a:gdLst/>
                <a:ahLst/>
                <a:cxnLst>
                  <a:cxn ang="0">
                    <a:pos x="62" y="0"/>
                  </a:cxn>
                  <a:cxn ang="0">
                    <a:pos x="0" y="66"/>
                  </a:cxn>
                  <a:cxn ang="0">
                    <a:pos x="57" y="144"/>
                  </a:cxn>
                  <a:cxn ang="0">
                    <a:pos x="62" y="144"/>
                  </a:cxn>
                  <a:cxn ang="0">
                    <a:pos x="125" y="72"/>
                  </a:cxn>
                  <a:cxn ang="0">
                    <a:pos x="62" y="0"/>
                  </a:cxn>
                </a:cxnLst>
                <a:rect l="0" t="0" r="r" b="b"/>
                <a:pathLst>
                  <a:path w="125" h="144">
                    <a:moveTo>
                      <a:pt x="62" y="0"/>
                    </a:moveTo>
                    <a:cubicBezTo>
                      <a:pt x="29" y="0"/>
                      <a:pt x="2" y="29"/>
                      <a:pt x="0" y="66"/>
                    </a:cubicBezTo>
                    <a:cubicBezTo>
                      <a:pt x="30" y="78"/>
                      <a:pt x="52" y="108"/>
                      <a:pt x="57" y="144"/>
                    </a:cubicBezTo>
                    <a:cubicBezTo>
                      <a:pt x="59" y="144"/>
                      <a:pt x="60" y="144"/>
                      <a:pt x="62" y="144"/>
                    </a:cubicBezTo>
                    <a:cubicBezTo>
                      <a:pt x="97" y="144"/>
                      <a:pt x="125" y="112"/>
                      <a:pt x="125" y="72"/>
                    </a:cubicBezTo>
                    <a:cubicBezTo>
                      <a:pt x="125" y="32"/>
                      <a:pt x="97" y="0"/>
                      <a:pt x="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sp>
        <p:nvSpPr>
          <p:cNvPr id="71" name="Diamond 70"/>
          <p:cNvSpPr/>
          <p:nvPr/>
        </p:nvSpPr>
        <p:spPr>
          <a:xfrm>
            <a:off x="6501130" y="4447158"/>
            <a:ext cx="1053410" cy="851927"/>
          </a:xfrm>
          <a:prstGeom prst="diamon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风险合规审批</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72" name="TextBox 71"/>
          <p:cNvSpPr txBox="1"/>
          <p:nvPr/>
        </p:nvSpPr>
        <p:spPr>
          <a:xfrm>
            <a:off x="6501130" y="5254134"/>
            <a:ext cx="680903" cy="289904"/>
          </a:xfrm>
          <a:prstGeom prst="rect">
            <a:avLst/>
          </a:prstGeom>
          <a:noFill/>
        </p:spPr>
        <p:txBody>
          <a:bodyPr wrap="square" lIns="54610" tIns="54610" rIns="54610" bIns="54610" rtlCol="0">
            <a:noAutofit/>
          </a:bodyPr>
          <a:lstStyle/>
          <a:p>
            <a:pPr algn="ctr">
              <a:spcAft>
                <a:spcPts val="600"/>
              </a:spcAft>
            </a:pPr>
            <a:r>
              <a:rPr lang="zh-CN" altLang="en-US" sz="1000" dirty="0">
                <a:latin typeface="微软雅黑" panose="020B0503020204020204" pitchFamily="34" charset="-122"/>
                <a:ea typeface="微软雅黑" panose="020B0503020204020204" pitchFamily="34" charset="-122"/>
              </a:rPr>
              <a:t>通过</a:t>
            </a:r>
            <a:endParaRPr lang="en-GB" sz="1000" dirty="0" err="1">
              <a:latin typeface="微软雅黑" panose="020B0503020204020204" pitchFamily="34" charset="-122"/>
              <a:ea typeface="微软雅黑" panose="020B0503020204020204" pitchFamily="34" charset="-122"/>
            </a:endParaRPr>
          </a:p>
        </p:txBody>
      </p:sp>
      <p:sp>
        <p:nvSpPr>
          <p:cNvPr id="73" name="Diamond 72"/>
          <p:cNvSpPr/>
          <p:nvPr/>
        </p:nvSpPr>
        <p:spPr>
          <a:xfrm>
            <a:off x="1076039" y="4451441"/>
            <a:ext cx="1068620" cy="851927"/>
          </a:xfrm>
          <a:prstGeom prst="diamon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是否有符合客户需求的产品</a:t>
            </a:r>
          </a:p>
        </p:txBody>
      </p:sp>
      <p:sp>
        <p:nvSpPr>
          <p:cNvPr id="74" name="TextBox 73"/>
          <p:cNvSpPr txBox="1"/>
          <p:nvPr/>
        </p:nvSpPr>
        <p:spPr>
          <a:xfrm>
            <a:off x="1170958" y="5211613"/>
            <a:ext cx="653458" cy="297451"/>
          </a:xfrm>
          <a:prstGeom prst="rect">
            <a:avLst/>
          </a:prstGeom>
          <a:noFill/>
        </p:spPr>
        <p:txBody>
          <a:bodyPr wrap="square" lIns="54610" tIns="54610" rIns="54610" bIns="54610" rtlCol="0">
            <a:noAutofit/>
          </a:bodyPr>
          <a:lstStyle/>
          <a:p>
            <a:pPr>
              <a:spcAft>
                <a:spcPts val="600"/>
              </a:spcAft>
            </a:pPr>
            <a:r>
              <a:rPr lang="zh-CN" altLang="en-US" sz="1000" dirty="0">
                <a:latin typeface="微软雅黑" panose="020B0503020204020204" pitchFamily="34" charset="-122"/>
                <a:ea typeface="微软雅黑" panose="020B0503020204020204" pitchFamily="34" charset="-122"/>
              </a:rPr>
              <a:t>匹配</a:t>
            </a:r>
            <a:endParaRPr lang="en-GB" sz="1000" dirty="0" err="1">
              <a:latin typeface="微软雅黑" panose="020B0503020204020204" pitchFamily="34" charset="-122"/>
              <a:ea typeface="微软雅黑" panose="020B0503020204020204" pitchFamily="34" charset="-122"/>
            </a:endParaRPr>
          </a:p>
        </p:txBody>
      </p:sp>
      <p:sp>
        <p:nvSpPr>
          <p:cNvPr id="75" name="Rectangle 74"/>
          <p:cNvSpPr/>
          <p:nvPr/>
        </p:nvSpPr>
        <p:spPr>
          <a:xfrm>
            <a:off x="3751336" y="4699132"/>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定制化产品</a:t>
            </a:r>
            <a:r>
              <a:rPr lang="en-US" altLang="zh-CN"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组合设计和优化</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77" name="Rectangle 76"/>
          <p:cNvSpPr/>
          <p:nvPr/>
        </p:nvSpPr>
        <p:spPr>
          <a:xfrm>
            <a:off x="1085085" y="5440524"/>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推荐产品给客户</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79" name="Rectangle 78"/>
          <p:cNvSpPr/>
          <p:nvPr/>
        </p:nvSpPr>
        <p:spPr>
          <a:xfrm>
            <a:off x="2491376" y="4697700"/>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提交客户产品组合定制需求</a:t>
            </a:r>
          </a:p>
        </p:txBody>
      </p:sp>
      <p:cxnSp>
        <p:nvCxnSpPr>
          <p:cNvPr id="102" name="Elbow Connector 101"/>
          <p:cNvCxnSpPr>
            <a:stCxn id="206" idx="2"/>
            <a:endCxn id="141" idx="2"/>
          </p:cNvCxnSpPr>
          <p:nvPr/>
        </p:nvCxnSpPr>
        <p:spPr>
          <a:xfrm rot="5400000">
            <a:off x="4326432" y="1992497"/>
            <a:ext cx="20186" cy="2652212"/>
          </a:xfrm>
          <a:prstGeom prst="bentConnector3">
            <a:avLst>
              <a:gd name="adj1" fmla="val 1232468"/>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35" idx="2"/>
            <a:endCxn id="131" idx="1"/>
          </p:cNvCxnSpPr>
          <p:nvPr/>
        </p:nvCxnSpPr>
        <p:spPr>
          <a:xfrm rot="16200000" flipH="1">
            <a:off x="1751457" y="3180910"/>
            <a:ext cx="590000" cy="887424"/>
          </a:xfrm>
          <a:prstGeom prst="bentConnector2">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2490169" y="3744470"/>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查询可推荐产品</a:t>
            </a:r>
            <a:endParaRPr lang="en-US" altLang="zh-CN" sz="1000" dirty="0">
              <a:solidFill>
                <a:schemeClr val="tx1"/>
              </a:solidFill>
              <a:latin typeface="微软雅黑" panose="020B0503020204020204" pitchFamily="34" charset="-122"/>
              <a:ea typeface="微软雅黑" panose="020B0503020204020204" pitchFamily="34" charset="-122"/>
            </a:endParaRPr>
          </a:p>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组合</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35" name="Rectangle 134"/>
          <p:cNvSpPr/>
          <p:nvPr/>
        </p:nvSpPr>
        <p:spPr>
          <a:xfrm>
            <a:off x="1076039" y="2979319"/>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负价值客户名单定期推送</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41" name="Rectangle 140"/>
          <p:cNvSpPr/>
          <p:nvPr/>
        </p:nvSpPr>
        <p:spPr>
          <a:xfrm>
            <a:off x="2483713" y="2978393"/>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客户价值分层</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63" name="TextBox 162"/>
          <p:cNvSpPr txBox="1"/>
          <p:nvPr/>
        </p:nvSpPr>
        <p:spPr>
          <a:xfrm>
            <a:off x="2014063" y="4441287"/>
            <a:ext cx="569139" cy="297451"/>
          </a:xfrm>
          <a:prstGeom prst="rect">
            <a:avLst/>
          </a:prstGeom>
          <a:noFill/>
        </p:spPr>
        <p:txBody>
          <a:bodyPr wrap="square" lIns="54610" tIns="54610" rIns="54610" bIns="54610" rtlCol="0">
            <a:noAutofit/>
          </a:bodyPr>
          <a:lstStyle/>
          <a:p>
            <a:pPr>
              <a:spcAft>
                <a:spcPts val="600"/>
              </a:spcAft>
            </a:pPr>
            <a:r>
              <a:rPr lang="zh-CN" altLang="en-US" sz="1000" dirty="0">
                <a:latin typeface="微软雅黑" panose="020B0503020204020204" pitchFamily="34" charset="-122"/>
                <a:ea typeface="微软雅黑" panose="020B0503020204020204" pitchFamily="34" charset="-122"/>
              </a:rPr>
              <a:t>不匹配</a:t>
            </a:r>
            <a:endParaRPr lang="en-GB" sz="1000" dirty="0" err="1">
              <a:latin typeface="微软雅黑" panose="020B0503020204020204" pitchFamily="34" charset="-122"/>
              <a:ea typeface="微软雅黑" panose="020B0503020204020204" pitchFamily="34" charset="-122"/>
            </a:endParaRPr>
          </a:p>
        </p:txBody>
      </p:sp>
      <p:cxnSp>
        <p:nvCxnSpPr>
          <p:cNvPr id="180" name="Elbow Connector 179"/>
          <p:cNvCxnSpPr>
            <a:stCxn id="71" idx="0"/>
            <a:endCxn id="75" idx="0"/>
          </p:cNvCxnSpPr>
          <p:nvPr/>
        </p:nvCxnSpPr>
        <p:spPr>
          <a:xfrm rot="16200000" flipH="1" flipV="1">
            <a:off x="5526952" y="3198248"/>
            <a:ext cx="251974" cy="2749793"/>
          </a:xfrm>
          <a:prstGeom prst="bentConnector3">
            <a:avLst>
              <a:gd name="adj1" fmla="val -90724"/>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6378764" y="4241652"/>
            <a:ext cx="680903" cy="289904"/>
          </a:xfrm>
          <a:prstGeom prst="rect">
            <a:avLst/>
          </a:prstGeom>
          <a:noFill/>
        </p:spPr>
        <p:txBody>
          <a:bodyPr wrap="square" lIns="54610" tIns="54610" rIns="54610" bIns="54610" rtlCol="0">
            <a:noAutofit/>
          </a:bodyPr>
          <a:lstStyle/>
          <a:p>
            <a:pPr algn="ctr">
              <a:spcAft>
                <a:spcPts val="600"/>
              </a:spcAft>
            </a:pPr>
            <a:r>
              <a:rPr lang="zh-CN" altLang="en-US" sz="1000" dirty="0">
                <a:latin typeface="微软雅黑" panose="020B0503020204020204" pitchFamily="34" charset="-122"/>
                <a:ea typeface="微软雅黑" panose="020B0503020204020204" pitchFamily="34" charset="-122"/>
              </a:rPr>
              <a:t>不通过</a:t>
            </a:r>
            <a:endParaRPr lang="en-GB" sz="1000" dirty="0" err="1">
              <a:latin typeface="微软雅黑" panose="020B0503020204020204" pitchFamily="34" charset="-122"/>
              <a:ea typeface="微软雅黑" panose="020B0503020204020204" pitchFamily="34" charset="-122"/>
            </a:endParaRPr>
          </a:p>
        </p:txBody>
      </p:sp>
      <p:cxnSp>
        <p:nvCxnSpPr>
          <p:cNvPr id="187" name="Straight Connector 186"/>
          <p:cNvCxnSpPr/>
          <p:nvPr/>
        </p:nvCxnSpPr>
        <p:spPr>
          <a:xfrm>
            <a:off x="6295681" y="2016983"/>
            <a:ext cx="0" cy="4176000"/>
          </a:xfrm>
          <a:prstGeom prst="line">
            <a:avLst/>
          </a:prstGeom>
          <a:ln w="12700">
            <a:solidFill>
              <a:schemeClr val="bg1">
                <a:lumMod val="75000"/>
              </a:schemeClr>
            </a:solidFill>
            <a:prstDash val="sysDash"/>
          </a:ln>
        </p:spPr>
        <p:style>
          <a:lnRef idx="3">
            <a:schemeClr val="accent1"/>
          </a:lnRef>
          <a:fillRef idx="0">
            <a:schemeClr val="accent1"/>
          </a:fillRef>
          <a:effectRef idx="2">
            <a:schemeClr val="accent1"/>
          </a:effectRef>
          <a:fontRef idx="minor">
            <a:schemeClr val="tx1"/>
          </a:fontRef>
        </p:style>
      </p:cxnSp>
      <p:sp>
        <p:nvSpPr>
          <p:cNvPr id="189" name="Rounded Rectangle 188"/>
          <p:cNvSpPr/>
          <p:nvPr/>
        </p:nvSpPr>
        <p:spPr>
          <a:xfrm>
            <a:off x="6261005" y="2450883"/>
            <a:ext cx="1414303" cy="234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风险管理部门</a:t>
            </a:r>
            <a:endParaRPr lang="en-GB" sz="1200" b="1" dirty="0" err="1">
              <a:solidFill>
                <a:schemeClr val="tx1"/>
              </a:solidFill>
              <a:latin typeface="微软雅黑" panose="020B0503020204020204" pitchFamily="34" charset="-122"/>
              <a:ea typeface="微软雅黑" panose="020B0503020204020204" pitchFamily="34" charset="-122"/>
            </a:endParaRPr>
          </a:p>
        </p:txBody>
      </p:sp>
      <p:grpSp>
        <p:nvGrpSpPr>
          <p:cNvPr id="198" name="Group 197"/>
          <p:cNvGrpSpPr/>
          <p:nvPr/>
        </p:nvGrpSpPr>
        <p:grpSpPr>
          <a:xfrm>
            <a:off x="6735055" y="2070350"/>
            <a:ext cx="374650" cy="352425"/>
            <a:chOff x="4584700" y="2162175"/>
            <a:chExt cx="374650" cy="352425"/>
          </a:xfrm>
          <a:solidFill>
            <a:schemeClr val="tx2"/>
          </a:solidFill>
        </p:grpSpPr>
        <p:sp>
          <p:nvSpPr>
            <p:cNvPr id="199" name="Oval 106"/>
            <p:cNvSpPr>
              <a:spLocks noChangeArrowheads="1"/>
            </p:cNvSpPr>
            <p:nvPr/>
          </p:nvSpPr>
          <p:spPr bwMode="auto">
            <a:xfrm>
              <a:off x="4779963" y="2255838"/>
              <a:ext cx="98425" cy="98425"/>
            </a:xfrm>
            <a:prstGeom prst="ellipse">
              <a:avLst/>
            </a:prstGeom>
            <a:grp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0" name="Freeform 107"/>
            <p:cNvSpPr>
              <a:spLocks/>
            </p:cNvSpPr>
            <p:nvPr/>
          </p:nvSpPr>
          <p:spPr bwMode="auto">
            <a:xfrm>
              <a:off x="4759325" y="2370138"/>
              <a:ext cx="141288" cy="131762"/>
            </a:xfrm>
            <a:custGeom>
              <a:avLst/>
              <a:gdLst>
                <a:gd name="T0" fmla="*/ 31 w 63"/>
                <a:gd name="T1" fmla="*/ 0 h 58"/>
                <a:gd name="T2" fmla="*/ 0 w 63"/>
                <a:gd name="T3" fmla="*/ 31 h 58"/>
                <a:gd name="T4" fmla="*/ 0 w 63"/>
                <a:gd name="T5" fmla="*/ 58 h 58"/>
                <a:gd name="T6" fmla="*/ 63 w 63"/>
                <a:gd name="T7" fmla="*/ 58 h 58"/>
                <a:gd name="T8" fmla="*/ 63 w 63"/>
                <a:gd name="T9" fmla="*/ 31 h 58"/>
                <a:gd name="T10" fmla="*/ 31 w 63"/>
                <a:gd name="T11" fmla="*/ 0 h 58"/>
              </a:gdLst>
              <a:ahLst/>
              <a:cxnLst>
                <a:cxn ang="0">
                  <a:pos x="T0" y="T1"/>
                </a:cxn>
                <a:cxn ang="0">
                  <a:pos x="T2" y="T3"/>
                </a:cxn>
                <a:cxn ang="0">
                  <a:pos x="T4" y="T5"/>
                </a:cxn>
                <a:cxn ang="0">
                  <a:pos x="T6" y="T7"/>
                </a:cxn>
                <a:cxn ang="0">
                  <a:pos x="T8" y="T9"/>
                </a:cxn>
                <a:cxn ang="0">
                  <a:pos x="T10" y="T11"/>
                </a:cxn>
              </a:cxnLst>
              <a:rect l="0" t="0" r="r" b="b"/>
              <a:pathLst>
                <a:path w="63" h="58">
                  <a:moveTo>
                    <a:pt x="31" y="0"/>
                  </a:moveTo>
                  <a:cubicBezTo>
                    <a:pt x="14" y="0"/>
                    <a:pt x="0" y="14"/>
                    <a:pt x="0" y="31"/>
                  </a:cubicBezTo>
                  <a:cubicBezTo>
                    <a:pt x="0" y="58"/>
                    <a:pt x="0" y="58"/>
                    <a:pt x="0" y="58"/>
                  </a:cubicBezTo>
                  <a:cubicBezTo>
                    <a:pt x="63" y="58"/>
                    <a:pt x="63" y="58"/>
                    <a:pt x="63" y="58"/>
                  </a:cubicBezTo>
                  <a:cubicBezTo>
                    <a:pt x="63" y="31"/>
                    <a:pt x="63" y="31"/>
                    <a:pt x="63" y="31"/>
                  </a:cubicBezTo>
                  <a:cubicBezTo>
                    <a:pt x="63" y="14"/>
                    <a:pt x="49" y="0"/>
                    <a:pt x="31" y="0"/>
                  </a:cubicBezTo>
                  <a:close/>
                </a:path>
              </a:pathLst>
            </a:custGeom>
            <a:grp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1" name="Freeform 108"/>
            <p:cNvSpPr>
              <a:spLocks noEditPoints="1"/>
            </p:cNvSpPr>
            <p:nvPr/>
          </p:nvSpPr>
          <p:spPr bwMode="auto">
            <a:xfrm>
              <a:off x="4584700" y="2162175"/>
              <a:ext cx="374650" cy="352425"/>
            </a:xfrm>
            <a:custGeom>
              <a:avLst/>
              <a:gdLst>
                <a:gd name="T0" fmla="*/ 142 w 166"/>
                <a:gd name="T1" fmla="*/ 99 h 156"/>
                <a:gd name="T2" fmla="*/ 147 w 166"/>
                <a:gd name="T3" fmla="*/ 24 h 156"/>
                <a:gd name="T4" fmla="*/ 71 w 166"/>
                <a:gd name="T5" fmla="*/ 19 h 156"/>
                <a:gd name="T6" fmla="*/ 65 w 166"/>
                <a:gd name="T7" fmla="*/ 92 h 156"/>
                <a:gd name="T8" fmla="*/ 52 w 166"/>
                <a:gd name="T9" fmla="*/ 103 h 156"/>
                <a:gd name="T10" fmla="*/ 47 w 166"/>
                <a:gd name="T11" fmla="*/ 98 h 156"/>
                <a:gd name="T12" fmla="*/ 0 w 166"/>
                <a:gd name="T13" fmla="*/ 140 h 156"/>
                <a:gd name="T14" fmla="*/ 14 w 166"/>
                <a:gd name="T15" fmla="*/ 156 h 156"/>
                <a:gd name="T16" fmla="*/ 61 w 166"/>
                <a:gd name="T17" fmla="*/ 114 h 156"/>
                <a:gd name="T18" fmla="*/ 57 w 166"/>
                <a:gd name="T19" fmla="*/ 109 h 156"/>
                <a:gd name="T20" fmla="*/ 70 w 166"/>
                <a:gd name="T21" fmla="*/ 97 h 156"/>
                <a:gd name="T22" fmla="*/ 142 w 166"/>
                <a:gd name="T23" fmla="*/ 99 h 156"/>
                <a:gd name="T24" fmla="*/ 75 w 166"/>
                <a:gd name="T25" fmla="*/ 23 h 156"/>
                <a:gd name="T26" fmla="*/ 143 w 166"/>
                <a:gd name="T27" fmla="*/ 27 h 156"/>
                <a:gd name="T28" fmla="*/ 139 w 166"/>
                <a:gd name="T29" fmla="*/ 95 h 156"/>
                <a:gd name="T30" fmla="*/ 71 w 166"/>
                <a:gd name="T31" fmla="*/ 91 h 156"/>
                <a:gd name="T32" fmla="*/ 75 w 166"/>
                <a:gd name="T33" fmla="*/ 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6">
                  <a:moveTo>
                    <a:pt x="142" y="99"/>
                  </a:moveTo>
                  <a:cubicBezTo>
                    <a:pt x="165" y="80"/>
                    <a:pt x="166" y="46"/>
                    <a:pt x="147" y="24"/>
                  </a:cubicBezTo>
                  <a:cubicBezTo>
                    <a:pt x="127" y="2"/>
                    <a:pt x="93" y="0"/>
                    <a:pt x="71" y="19"/>
                  </a:cubicBezTo>
                  <a:cubicBezTo>
                    <a:pt x="50" y="38"/>
                    <a:pt x="48" y="70"/>
                    <a:pt x="65" y="92"/>
                  </a:cubicBezTo>
                  <a:cubicBezTo>
                    <a:pt x="52" y="103"/>
                    <a:pt x="52" y="103"/>
                    <a:pt x="52" y="103"/>
                  </a:cubicBezTo>
                  <a:cubicBezTo>
                    <a:pt x="47" y="98"/>
                    <a:pt x="47" y="98"/>
                    <a:pt x="47" y="98"/>
                  </a:cubicBezTo>
                  <a:cubicBezTo>
                    <a:pt x="0" y="140"/>
                    <a:pt x="0" y="140"/>
                    <a:pt x="0" y="140"/>
                  </a:cubicBezTo>
                  <a:cubicBezTo>
                    <a:pt x="14" y="156"/>
                    <a:pt x="14" y="156"/>
                    <a:pt x="14" y="156"/>
                  </a:cubicBezTo>
                  <a:cubicBezTo>
                    <a:pt x="61" y="114"/>
                    <a:pt x="61" y="114"/>
                    <a:pt x="61" y="114"/>
                  </a:cubicBezTo>
                  <a:cubicBezTo>
                    <a:pt x="57" y="109"/>
                    <a:pt x="57" y="109"/>
                    <a:pt x="57" y="109"/>
                  </a:cubicBezTo>
                  <a:cubicBezTo>
                    <a:pt x="70" y="97"/>
                    <a:pt x="70" y="97"/>
                    <a:pt x="70" y="97"/>
                  </a:cubicBezTo>
                  <a:cubicBezTo>
                    <a:pt x="89" y="117"/>
                    <a:pt x="121" y="118"/>
                    <a:pt x="142" y="99"/>
                  </a:cubicBezTo>
                  <a:close/>
                  <a:moveTo>
                    <a:pt x="75" y="23"/>
                  </a:moveTo>
                  <a:cubicBezTo>
                    <a:pt x="95" y="5"/>
                    <a:pt x="125" y="7"/>
                    <a:pt x="143" y="27"/>
                  </a:cubicBezTo>
                  <a:cubicBezTo>
                    <a:pt x="161" y="47"/>
                    <a:pt x="159" y="78"/>
                    <a:pt x="139" y="95"/>
                  </a:cubicBezTo>
                  <a:cubicBezTo>
                    <a:pt x="119" y="113"/>
                    <a:pt x="88" y="111"/>
                    <a:pt x="71" y="91"/>
                  </a:cubicBezTo>
                  <a:cubicBezTo>
                    <a:pt x="53" y="71"/>
                    <a:pt x="55" y="41"/>
                    <a:pt x="75" y="23"/>
                  </a:cubicBezTo>
                  <a:close/>
                </a:path>
              </a:pathLst>
            </a:custGeom>
            <a:grp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205" name="Rectangle 204"/>
          <p:cNvSpPr/>
          <p:nvPr/>
        </p:nvSpPr>
        <p:spPr>
          <a:xfrm>
            <a:off x="3784730" y="2972859"/>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产品毛利分析</a:t>
            </a:r>
          </a:p>
        </p:txBody>
      </p:sp>
      <p:sp>
        <p:nvSpPr>
          <p:cNvPr id="206" name="Rectangle 205"/>
          <p:cNvSpPr/>
          <p:nvPr/>
        </p:nvSpPr>
        <p:spPr>
          <a:xfrm>
            <a:off x="5135925" y="2958207"/>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客户价值分层规则</a:t>
            </a:r>
          </a:p>
        </p:txBody>
      </p:sp>
      <p:sp>
        <p:nvSpPr>
          <p:cNvPr id="213" name="Rectangle 212"/>
          <p:cNvSpPr/>
          <p:nvPr/>
        </p:nvSpPr>
        <p:spPr>
          <a:xfrm>
            <a:off x="6465959" y="2954232"/>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客户风险规则</a:t>
            </a:r>
          </a:p>
        </p:txBody>
      </p:sp>
      <p:cxnSp>
        <p:nvCxnSpPr>
          <p:cNvPr id="214" name="Elbow Connector 213"/>
          <p:cNvCxnSpPr>
            <a:stCxn id="213" idx="2"/>
            <a:endCxn id="141" idx="2"/>
          </p:cNvCxnSpPr>
          <p:nvPr/>
        </p:nvCxnSpPr>
        <p:spPr>
          <a:xfrm rot="5400000">
            <a:off x="4989462" y="1325492"/>
            <a:ext cx="24161" cy="3982246"/>
          </a:xfrm>
          <a:prstGeom prst="bentConnector3">
            <a:avLst>
              <a:gd name="adj1" fmla="val 1453727"/>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242"/>
          <p:cNvSpPr/>
          <p:nvPr/>
        </p:nvSpPr>
        <p:spPr>
          <a:xfrm>
            <a:off x="2469651" y="5869887"/>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客户价值分层更新</a:t>
            </a:r>
          </a:p>
        </p:txBody>
      </p:sp>
      <p:cxnSp>
        <p:nvCxnSpPr>
          <p:cNvPr id="244" name="Elbow Connector 243"/>
          <p:cNvCxnSpPr>
            <a:stCxn id="77" idx="2"/>
            <a:endCxn id="243" idx="1"/>
          </p:cNvCxnSpPr>
          <p:nvPr/>
        </p:nvCxnSpPr>
        <p:spPr>
          <a:xfrm rot="16200000" flipH="1">
            <a:off x="1913615" y="5489003"/>
            <a:ext cx="254212" cy="857860"/>
          </a:xfrm>
          <a:prstGeom prst="bentConnector2">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2462611" y="5440736"/>
            <a:ext cx="1053411" cy="3503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spcAft>
                <a:spcPts val="600"/>
              </a:spcAft>
            </a:pPr>
            <a:r>
              <a:rPr lang="zh-CN" altLang="en-US" sz="1000" dirty="0">
                <a:solidFill>
                  <a:schemeClr val="tx1"/>
                </a:solidFill>
                <a:latin typeface="微软雅黑" panose="020B0503020204020204" pitchFamily="34" charset="-122"/>
                <a:ea typeface="微软雅黑" panose="020B0503020204020204" pitchFamily="34" charset="-122"/>
              </a:rPr>
              <a:t>定制产品信息</a:t>
            </a:r>
          </a:p>
        </p:txBody>
      </p:sp>
      <p:cxnSp>
        <p:nvCxnSpPr>
          <p:cNvPr id="251" name="Elbow Connector 250"/>
          <p:cNvCxnSpPr>
            <a:stCxn id="249" idx="1"/>
            <a:endCxn id="77" idx="3"/>
          </p:cNvCxnSpPr>
          <p:nvPr/>
        </p:nvCxnSpPr>
        <p:spPr>
          <a:xfrm rot="10800000">
            <a:off x="2138497" y="5615676"/>
            <a:ext cx="324115" cy="212"/>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260" name="Sun 259"/>
          <p:cNvSpPr/>
          <p:nvPr/>
        </p:nvSpPr>
        <p:spPr>
          <a:xfrm>
            <a:off x="2644748" y="4060885"/>
            <a:ext cx="321829" cy="321463"/>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endParaRPr lang="en-GB" sz="1200" dirty="0" err="1">
              <a:solidFill>
                <a:schemeClr val="bg1"/>
              </a:solidFill>
              <a:latin typeface="微软雅黑" panose="020B0503020204020204" pitchFamily="34" charset="-122"/>
              <a:ea typeface="微软雅黑" panose="020B0503020204020204" pitchFamily="34" charset="-122"/>
            </a:endParaRPr>
          </a:p>
        </p:txBody>
      </p:sp>
      <p:sp>
        <p:nvSpPr>
          <p:cNvPr id="261" name="object 28"/>
          <p:cNvSpPr txBox="1"/>
          <p:nvPr/>
        </p:nvSpPr>
        <p:spPr>
          <a:xfrm>
            <a:off x="10498083" y="2576033"/>
            <a:ext cx="924883" cy="169277"/>
          </a:xfrm>
          <a:prstGeom prst="rect">
            <a:avLst/>
          </a:prstGeom>
        </p:spPr>
        <p:txBody>
          <a:bodyPr vert="horz" wrap="square" lIns="0" tIns="0" rIns="0" bIns="0" rtlCol="0">
            <a:spAutoFit/>
          </a:bodyPr>
          <a:lstStyle/>
          <a:p>
            <a:pPr marL="15239"/>
            <a:r>
              <a:rPr lang="zh-CN" altLang="en-US" sz="1100" b="1" spc="-12" dirty="0">
                <a:solidFill>
                  <a:srgbClr val="111111"/>
                </a:solidFill>
                <a:latin typeface="Calibri"/>
                <a:cs typeface="Calibri"/>
              </a:rPr>
              <a:t>系统功能</a:t>
            </a:r>
            <a:endParaRPr sz="1100" dirty="0">
              <a:latin typeface="Calibri"/>
              <a:cs typeface="Calibri"/>
            </a:endParaRPr>
          </a:p>
        </p:txBody>
      </p:sp>
      <p:sp>
        <p:nvSpPr>
          <p:cNvPr id="262" name="object 28"/>
          <p:cNvSpPr txBox="1"/>
          <p:nvPr/>
        </p:nvSpPr>
        <p:spPr>
          <a:xfrm>
            <a:off x="10498083" y="4779616"/>
            <a:ext cx="924883" cy="169277"/>
          </a:xfrm>
          <a:prstGeom prst="rect">
            <a:avLst/>
          </a:prstGeom>
        </p:spPr>
        <p:txBody>
          <a:bodyPr vert="horz" wrap="square" lIns="0" tIns="0" rIns="0" bIns="0" rtlCol="0">
            <a:spAutoFit/>
          </a:bodyPr>
          <a:lstStyle/>
          <a:p>
            <a:pPr marL="15239"/>
            <a:r>
              <a:rPr lang="zh-CN" altLang="en-US" sz="1100" b="1" spc="-12" dirty="0">
                <a:solidFill>
                  <a:srgbClr val="111111"/>
                </a:solidFill>
                <a:latin typeface="Calibri"/>
                <a:cs typeface="Calibri"/>
              </a:rPr>
              <a:t>外部数据需求</a:t>
            </a:r>
            <a:endParaRPr sz="1100" dirty="0">
              <a:latin typeface="Calibri"/>
              <a:cs typeface="Calibri"/>
            </a:endParaRPr>
          </a:p>
        </p:txBody>
      </p:sp>
      <p:sp>
        <p:nvSpPr>
          <p:cNvPr id="263" name="object 20"/>
          <p:cNvSpPr txBox="1"/>
          <p:nvPr/>
        </p:nvSpPr>
        <p:spPr>
          <a:xfrm>
            <a:off x="8885818" y="1841221"/>
            <a:ext cx="1882996" cy="184666"/>
          </a:xfrm>
          <a:prstGeom prst="rect">
            <a:avLst/>
          </a:prstGeom>
        </p:spPr>
        <p:txBody>
          <a:bodyPr vert="horz" wrap="square" lIns="0" tIns="0" rIns="0" bIns="0" rtlCol="0">
            <a:spAutoFit/>
          </a:bodyPr>
          <a:lstStyle/>
          <a:p>
            <a:pPr marL="15239"/>
            <a:r>
              <a:rPr lang="zh-CN" altLang="en-US" sz="1200" b="1" spc="-12" dirty="0">
                <a:solidFill>
                  <a:srgbClr val="111111"/>
                </a:solidFill>
                <a:latin typeface="微软雅黑" panose="020B0503020204020204" pitchFamily="34" charset="-122"/>
                <a:ea typeface="微软雅黑" panose="020B0503020204020204" pitchFamily="34" charset="-122"/>
                <a:cs typeface="Calibri"/>
              </a:rPr>
              <a:t>环节信息和模型需求举例</a:t>
            </a:r>
            <a:endParaRPr sz="1200" dirty="0">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14244152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FullPage"/>
  <p:tag name="KEYWORD" val="FULL-PAGE"/>
  <p:tag name="TEMPLATEVERSION" val="12/02/2016 01:52:0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5Q_nmSobUGMuqER1.J1jQ"/>
</p:tagLst>
</file>

<file path=ppt/theme/theme1.xml><?xml version="1.0" encoding="utf-8"?>
<a:theme xmlns:a="http://schemas.openxmlformats.org/drawingml/2006/main" name="KPMG_Talkbook_4x3_1021_2015">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0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CH-KPMG Talkbook Full-page Template.potx" id="{033AC5FF-5B46-4F76-A73B-F687695878FD}" vid="{1D6085E1-EC90-4F53-9B69-5B21E0B7D3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CH-KPMG Talkbook Full-page Template</Template>
  <TotalTime>4498</TotalTime>
  <Words>5781</Words>
  <Application>Microsoft Office PowerPoint</Application>
  <PresentationFormat>宽屏</PresentationFormat>
  <Paragraphs>1388</Paragraphs>
  <Slides>25</Slides>
  <Notes>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5" baseType="lpstr">
      <vt:lpstr>KPMG Extralight</vt:lpstr>
      <vt:lpstr>微软雅黑</vt:lpstr>
      <vt:lpstr>微软雅黑</vt:lpstr>
      <vt:lpstr>微软雅黑 Light</vt:lpstr>
      <vt:lpstr>Arial</vt:lpstr>
      <vt:lpstr>Calibri</vt:lpstr>
      <vt:lpstr>Times New Roman</vt:lpstr>
      <vt:lpstr>Wingdings</vt:lpstr>
      <vt:lpstr>KPMG_Talkbook_4x3_1021_2015</vt:lpstr>
      <vt:lpstr>think-cell Slide</vt:lpstr>
      <vt:lpstr>PowerPoint 演示文稿</vt:lpstr>
      <vt:lpstr>结合南京银行业务战略和现状调研分析，我们建议本次对公业务综合营销平台咨询项目将重点关注赋能一线、场景驱动和数据决策</vt:lpstr>
      <vt:lpstr>整体方案架构：伴随着流程改造和新技术使用，赋能一线公司金融顾问，建议南京银行由以“存贷汇”为核心的传统公司金融服务银行模式，向以“商投融”为核心的“一站式综合金融服务解决方案提供商”转型</vt:lpstr>
      <vt:lpstr>方法论：由战略解读得到南京银行新一代对公综合营销能力架构，由此分解出5类场景集，由各个场景分析出对应的流程、环节信息需求、模型需求，以及系统应用功能好的数据需求，作为系统架构设计输入</vt:lpstr>
      <vt:lpstr>战略解读分解出对公营销能力（客户管理提升方案、产品管理提升方案、综合营销提升方案等）</vt:lpstr>
      <vt:lpstr>对公综合营销5大类33个场景集170个场景</vt:lpstr>
      <vt:lpstr>建设精准的市场营销前台，构建公司金融差异化竞争力</vt:lpstr>
      <vt:lpstr>精准客户管理场景集</vt:lpstr>
      <vt:lpstr>精准客户管理场景举例：客户价值管理（负价值客户提升）</vt:lpstr>
      <vt:lpstr>南京银行需借助丰富产品体系，包括交易银行、投资银行以及金融市场等一系列产品，从为客户提供简单贷款，转变为客户提供“一站式综合金融服务解决方案”，才能在未来发展中把握主动，拓展更大的发展空间。</vt:lpstr>
      <vt:lpstr>专业产品管理场景集</vt:lpstr>
      <vt:lpstr>专业产品管理举例 – 产品盈利分析管理</vt:lpstr>
      <vt:lpstr>综合营销场景集</vt:lpstr>
      <vt:lpstr>综合营销管理举例 – 行业销售机会</vt:lpstr>
      <vt:lpstr>团队绩效场景集</vt:lpstr>
      <vt:lpstr>团队绩效场景举例（绩效分配，如跨机构业绩分配）</vt:lpstr>
      <vt:lpstr>高效决策场景集</vt:lpstr>
      <vt:lpstr>高效决策场景举例：产品风险决策 （交易银行 – 现金管理/贸易链服务）</vt:lpstr>
      <vt:lpstr>新一代公司客户营销管理平台应用架构建议</vt:lpstr>
      <vt:lpstr>对公客户营销数据挖掘应用体系</vt:lpstr>
      <vt:lpstr>PowerPoint 演示文稿</vt:lpstr>
      <vt:lpstr>项目管理和质量保证</vt:lpstr>
      <vt:lpstr>毕马威网络覆盖全球，长期植根于中国市场，为本土和全球客户提供服务，在中国分布于17个办公室超过10000人的丰富顾问资源可以为客户提供切实、充分的服务质量保障</vt:lpstr>
      <vt:lpstr>毕马威金融服务业务在中国、亚太地区及全球一直居于市场领先地位，在中国拥有1,500名金融服务业专业人员，近三年内服务过超过70家金融机构和4家卡机构，是拥有金融机构客户最多的咨询公司</vt:lpstr>
      <vt:lpstr>PowerPoint 演示文稿</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南京银行 综合营销平台</dc:title>
  <dc:creator>Zheng, James (SH/PTR)</dc:creator>
  <cp:lastModifiedBy>Ji Eric Lei</cp:lastModifiedBy>
  <cp:revision>371</cp:revision>
  <cp:lastPrinted>2016-03-01T09:58:08Z</cp:lastPrinted>
  <dcterms:created xsi:type="dcterms:W3CDTF">2018-04-17T06:42:06Z</dcterms:created>
  <dcterms:modified xsi:type="dcterms:W3CDTF">2021-03-21T09:21:49Z</dcterms:modified>
  <cp:category>KPMG Confidential</cp:category>
</cp:coreProperties>
</file>